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C6507A-3A21-4A90-9D47-40D9539021E1}"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94607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6507A-3A21-4A90-9D47-40D9539021E1}"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798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6507A-3A21-4A90-9D47-40D9539021E1}"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1610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C6507A-3A21-4A90-9D47-40D9539021E1}"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749873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6507A-3A21-4A90-9D47-40D9539021E1}"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50694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C6507A-3A21-4A90-9D47-40D9539021E1}"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73544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C6507A-3A21-4A90-9D47-40D9539021E1}" type="datetimeFigureOut">
              <a:rPr lang="en-US" smtClean="0"/>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39304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C6507A-3A21-4A90-9D47-40D9539021E1}" type="datetimeFigureOut">
              <a:rPr lang="en-US" smtClean="0"/>
              <a:t>8/12/2018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23864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507A-3A21-4A90-9D47-40D9539021E1}" type="datetimeFigureOut">
              <a:rPr lang="en-US" smtClean="0"/>
              <a:t>8/12/2018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0895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52590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C6507A-3A21-4A90-9D47-40D9539021E1}"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16F6B-49ED-4DF4-8764-E047F5325EBC}" type="slidenum">
              <a:rPr lang="en-US" smtClean="0"/>
              <a:t>‹#›</a:t>
            </a:fld>
            <a:endParaRPr lang="en-US"/>
          </a:p>
        </p:txBody>
      </p:sp>
    </p:spTree>
    <p:extLst>
      <p:ext uri="{BB962C8B-B14F-4D97-AF65-F5344CB8AC3E}">
        <p14:creationId xmlns:p14="http://schemas.microsoft.com/office/powerpoint/2010/main" val="1772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6507A-3A21-4A90-9D47-40D9539021E1}" type="datetimeFigureOut">
              <a:rPr lang="en-US" smtClean="0"/>
              <a:t>8/12/2018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16F6B-49ED-4DF4-8764-E047F5325EBC}" type="slidenum">
              <a:rPr lang="en-US" smtClean="0"/>
              <a:t>‹#›</a:t>
            </a:fld>
            <a:endParaRPr lang="en-US"/>
          </a:p>
        </p:txBody>
      </p:sp>
    </p:spTree>
    <p:extLst>
      <p:ext uri="{BB962C8B-B14F-4D97-AF65-F5344CB8AC3E}">
        <p14:creationId xmlns:p14="http://schemas.microsoft.com/office/powerpoint/2010/main" val="2594423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1.00 Understand communication skills and customer relations</a:t>
            </a:r>
            <a:endParaRPr lang="en-US" dirty="0"/>
          </a:p>
        </p:txBody>
      </p:sp>
      <p:sp>
        <p:nvSpPr>
          <p:cNvPr id="3" name="Subtitle 2"/>
          <p:cNvSpPr>
            <a:spLocks noGrp="1"/>
          </p:cNvSpPr>
          <p:nvPr>
            <p:ph type="subTitle" idx="1"/>
          </p:nvPr>
        </p:nvSpPr>
        <p:spPr/>
        <p:txBody>
          <a:bodyPr>
            <a:normAutofit/>
          </a:bodyPr>
          <a:lstStyle/>
          <a:p>
            <a:r>
              <a:rPr lang="en-US" sz="4000" dirty="0">
                <a:effectLst/>
              </a:rPr>
              <a:t>NC CTE 1.01: Apply verbal skills to obtain and convey information.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4000" dirty="0"/>
          </a:p>
        </p:txBody>
      </p:sp>
    </p:spTree>
    <p:extLst>
      <p:ext uri="{BB962C8B-B14F-4D97-AF65-F5344CB8AC3E}">
        <p14:creationId xmlns:p14="http://schemas.microsoft.com/office/powerpoint/2010/main" val="623130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Employ communication styles appropriate to target audience </a:t>
            </a:r>
          </a:p>
        </p:txBody>
      </p:sp>
      <p:sp>
        <p:nvSpPr>
          <p:cNvPr id="3" name="Content Placeholder 2"/>
          <p:cNvSpPr>
            <a:spLocks noGrp="1"/>
          </p:cNvSpPr>
          <p:nvPr>
            <p:ph idx="1"/>
          </p:nvPr>
        </p:nvSpPr>
        <p:spPr/>
        <p:txBody>
          <a:bodyPr>
            <a:normAutofit/>
          </a:bodyPr>
          <a:lstStyle/>
          <a:p>
            <a:r>
              <a:rPr lang="en-US" dirty="0"/>
              <a:t>Types of communication styles.</a:t>
            </a:r>
          </a:p>
          <a:p>
            <a:pPr lvl="1"/>
            <a:r>
              <a:rPr lang="en-US" b="1" dirty="0"/>
              <a:t>Controllers. </a:t>
            </a:r>
            <a:r>
              <a:rPr lang="en-US" dirty="0"/>
              <a:t>Take-charge and want control of themselves, others and situations. Task-oriented, drivers and are only focused on the end goal. </a:t>
            </a:r>
            <a:endParaRPr lang="en-US" sz="2000" dirty="0"/>
          </a:p>
          <a:p>
            <a:pPr lvl="1"/>
            <a:r>
              <a:rPr lang="en-US" b="1" dirty="0"/>
              <a:t>Collaborators</a:t>
            </a:r>
            <a:r>
              <a:rPr lang="en-US" dirty="0"/>
              <a:t>. Easy-going, relationship-oriented, and enjoy working with people to work towards a consensus. </a:t>
            </a:r>
            <a:endParaRPr lang="en-US" sz="2000" dirty="0"/>
          </a:p>
          <a:p>
            <a:pPr lvl="1"/>
            <a:r>
              <a:rPr lang="en-US" b="1" dirty="0"/>
              <a:t>Analyzers</a:t>
            </a:r>
            <a:r>
              <a:rPr lang="en-US" dirty="0"/>
              <a:t>. Detail-oriented, logical thinkers who analyze others and situations. Work best alone to come up with solutions, and therefore may take more time to make a decision and take action. </a:t>
            </a:r>
            <a:endParaRPr lang="en-US" sz="2000" dirty="0"/>
          </a:p>
          <a:p>
            <a:pPr lvl="1"/>
            <a:r>
              <a:rPr lang="en-US" b="1" dirty="0"/>
              <a:t>Socializers. </a:t>
            </a:r>
            <a:r>
              <a:rPr lang="en-US" dirty="0"/>
              <a:t>Outgoing, thrive on change and enjoy meeting people. They get their energy from others and therefore work best when brainstorming with others to make a decision and take action.</a:t>
            </a:r>
          </a:p>
          <a:p>
            <a:endParaRPr lang="en-US" dirty="0"/>
          </a:p>
        </p:txBody>
      </p:sp>
    </p:spTree>
    <p:extLst>
      <p:ext uri="{BB962C8B-B14F-4D97-AF65-F5344CB8AC3E}">
        <p14:creationId xmlns:p14="http://schemas.microsoft.com/office/powerpoint/2010/main" val="2323135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Employ communication styles appropriate to target audience </a:t>
            </a:r>
          </a:p>
        </p:txBody>
      </p:sp>
      <p:sp>
        <p:nvSpPr>
          <p:cNvPr id="3" name="Content Placeholder 2"/>
          <p:cNvSpPr>
            <a:spLocks noGrp="1"/>
          </p:cNvSpPr>
          <p:nvPr>
            <p:ph idx="1"/>
          </p:nvPr>
        </p:nvSpPr>
        <p:spPr>
          <a:xfrm>
            <a:off x="412123" y="1690688"/>
            <a:ext cx="11217499" cy="5006326"/>
          </a:xfrm>
        </p:spPr>
        <p:txBody>
          <a:bodyPr>
            <a:normAutofit lnSpcReduction="10000"/>
          </a:bodyPr>
          <a:lstStyle/>
          <a:p>
            <a:pPr lvl="1"/>
            <a:r>
              <a:rPr lang="en-US" b="1" dirty="0"/>
              <a:t>Target audience</a:t>
            </a:r>
          </a:p>
          <a:p>
            <a:pPr lvl="2"/>
            <a:r>
              <a:rPr lang="en-US" b="1" dirty="0"/>
              <a:t>Research </a:t>
            </a:r>
            <a:r>
              <a:rPr lang="en-US" dirty="0"/>
              <a:t>- One way to ensure that you know your target audience in business communications is to thoroughly research your audience beforehand. So, research specific groups that you will be addressing. </a:t>
            </a:r>
          </a:p>
          <a:p>
            <a:pPr lvl="2"/>
            <a:r>
              <a:rPr lang="en-US" b="1"/>
              <a:t>Specificity</a:t>
            </a:r>
            <a:r>
              <a:rPr lang="en-US"/>
              <a:t> - </a:t>
            </a:r>
            <a:r>
              <a:rPr lang="en-US" dirty="0"/>
              <a:t>Researching your target audience may yield varying results that identifies different groups with will be communicating. You can know the audience within your organization by learning and identifying your specific goal while, at the same time, identifying those within the organization who will have a vested interest in your message. </a:t>
            </a:r>
          </a:p>
          <a:p>
            <a:pPr lvl="2"/>
            <a:r>
              <a:rPr lang="en-US" b="1" dirty="0"/>
              <a:t>Needs </a:t>
            </a:r>
            <a:r>
              <a:rPr lang="en-US" dirty="0"/>
              <a:t>- You can know about your audience, but if you don't know what they need to hear, you may be barking up the wrong tree with your message. Knowing your target audience involves knowing the specific needs of the audience and not just the message you want to convey. </a:t>
            </a:r>
          </a:p>
          <a:p>
            <a:pPr lvl="2"/>
            <a:r>
              <a:rPr lang="en-US" b="1" dirty="0"/>
              <a:t>Strategy</a:t>
            </a:r>
            <a:r>
              <a:rPr lang="en-US" dirty="0"/>
              <a:t> - Addressing your target audience based on your research and its needs should allow you to develop a strategy that will help you to better communicate as well. </a:t>
            </a:r>
          </a:p>
          <a:p>
            <a:pPr lvl="3"/>
            <a:r>
              <a:rPr lang="en-US" dirty="0"/>
              <a:t>First, you will need to determine how you will communicate. Not all communication within an organization necessarily comes through presentations. Instead, an interoffice memo or the use of the company's social media platform may prove to be more effective, especially if addressing a wider audience within the organization. Also, consider your timing. Your message needs to be relevant to your company's current financial and organizational goals. </a:t>
            </a:r>
          </a:p>
        </p:txBody>
      </p:sp>
    </p:spTree>
    <p:extLst>
      <p:ext uri="{BB962C8B-B14F-4D97-AF65-F5344CB8AC3E}">
        <p14:creationId xmlns:p14="http://schemas.microsoft.com/office/powerpoint/2010/main" val="222874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Defend ideas objectively </a:t>
            </a:r>
          </a:p>
        </p:txBody>
      </p:sp>
      <p:sp>
        <p:nvSpPr>
          <p:cNvPr id="3" name="Content Placeholder 2"/>
          <p:cNvSpPr>
            <a:spLocks noGrp="1"/>
          </p:cNvSpPr>
          <p:nvPr>
            <p:ph idx="1"/>
          </p:nvPr>
        </p:nvSpPr>
        <p:spPr/>
        <p:txBody>
          <a:bodyPr>
            <a:normAutofit fontScale="92500" lnSpcReduction="20000"/>
          </a:bodyPr>
          <a:lstStyle/>
          <a:p>
            <a:pPr lvl="1"/>
            <a:r>
              <a:rPr lang="en-US" dirty="0"/>
              <a:t>Stages of an idea evaluation process.</a:t>
            </a:r>
          </a:p>
          <a:p>
            <a:pPr lvl="2"/>
            <a:r>
              <a:rPr lang="en-US" b="1" dirty="0"/>
              <a:t>Formative evaluation </a:t>
            </a:r>
            <a:r>
              <a:rPr lang="en-US" dirty="0"/>
              <a:t>- Determines who needs the communication program/intervention, how great the need is, and what can be done to best meet the need. Involves audience research and informs audience segmentation and marketing mix (4 P’s) strategies. </a:t>
            </a:r>
          </a:p>
          <a:p>
            <a:pPr lvl="2"/>
            <a:r>
              <a:rPr lang="en-US" b="1" dirty="0"/>
              <a:t>Process evaluation </a:t>
            </a:r>
            <a:r>
              <a:rPr lang="en-US" dirty="0"/>
              <a:t>- Measures effort and the direct outputs of programs/interventions – what and how much was accomplished (i.e., exposure, reach, knowledge, attitudes, etc.). Examines the process of implementing the communication program/intervention and determines whether it is operating as planned. It can be done continuously or as a one-time assessment. Results are used to improve the program/intervention. </a:t>
            </a:r>
          </a:p>
          <a:p>
            <a:pPr lvl="2"/>
            <a:r>
              <a:rPr lang="en-US" b="1" dirty="0"/>
              <a:t>Impact evaluation </a:t>
            </a:r>
            <a:r>
              <a:rPr lang="en-US" dirty="0"/>
              <a:t>- Measures community-level change or longer-term results (i.e., changes in disease risk status, morbidity, and mortality) that have occurred as a result of the communication program/intervention. These impacts are the net effects, typically on the entire school, community, organization, society, or environment. </a:t>
            </a:r>
          </a:p>
          <a:p>
            <a:pPr lvl="2"/>
            <a:r>
              <a:rPr lang="en-US" b="1" dirty="0"/>
              <a:t>Outcome evaluation </a:t>
            </a:r>
            <a:r>
              <a:rPr lang="en-US" dirty="0"/>
              <a:t>- Measures effect and changes that result from the campaign. Investigates to what extent the communication program/intervention is achieving its outcomes in the target populations. These outcomes are the short-term and medium-term changes in program participants that result directly from the program such as new knowledge and awareness, attitude change, beliefs, social norms, and behavior change, etc. Also measures policy changes. </a:t>
            </a:r>
          </a:p>
        </p:txBody>
      </p:sp>
    </p:spTree>
    <p:extLst>
      <p:ext uri="{BB962C8B-B14F-4D97-AF65-F5344CB8AC3E}">
        <p14:creationId xmlns:p14="http://schemas.microsoft.com/office/powerpoint/2010/main" val="3056337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Defend ideas objectively </a:t>
            </a:r>
          </a:p>
        </p:txBody>
      </p:sp>
      <p:sp>
        <p:nvSpPr>
          <p:cNvPr id="3" name="Content Placeholder 2"/>
          <p:cNvSpPr>
            <a:spLocks noGrp="1"/>
          </p:cNvSpPr>
          <p:nvPr>
            <p:ph idx="1"/>
          </p:nvPr>
        </p:nvSpPr>
        <p:spPr>
          <a:xfrm>
            <a:off x="618185" y="1690688"/>
            <a:ext cx="11050073" cy="4813143"/>
          </a:xfrm>
        </p:spPr>
        <p:txBody>
          <a:bodyPr>
            <a:normAutofit fontScale="92500" lnSpcReduction="10000"/>
          </a:bodyPr>
          <a:lstStyle/>
          <a:p>
            <a:pPr lvl="1"/>
            <a:r>
              <a:rPr lang="en-US" dirty="0"/>
              <a:t>Procedures for defending ideas objectively.</a:t>
            </a:r>
          </a:p>
          <a:p>
            <a:pPr lvl="2"/>
            <a:r>
              <a:rPr lang="en-US" b="1" dirty="0"/>
              <a:t>Be prepared </a:t>
            </a:r>
            <a:r>
              <a:rPr lang="en-US" dirty="0"/>
              <a:t>- When you say an opinion or propose an idea, know that there are some people who will not understand it. Be prepared that some will not agree with your idea. Prepare to answer all the questions that you think people will ask or object about. When you are prepared, you won’t overreact when you answer.</a:t>
            </a:r>
          </a:p>
          <a:p>
            <a:pPr lvl="2"/>
            <a:r>
              <a:rPr lang="en-US" b="1" dirty="0"/>
              <a:t>Thank any critics </a:t>
            </a:r>
            <a:r>
              <a:rPr lang="en-US" dirty="0"/>
              <a:t>- Thank the critics and the people for their criticism and feedback. When you thank your critics, this behavior will show that you are strong and that you didn’t get affected by their criticism even if it was unconstructive.</a:t>
            </a:r>
          </a:p>
          <a:p>
            <a:pPr lvl="2"/>
            <a:r>
              <a:rPr lang="en-US" b="1" dirty="0"/>
              <a:t>Practice</a:t>
            </a:r>
            <a:r>
              <a:rPr lang="en-US" dirty="0"/>
              <a:t> - To be able to communicate with others without getting defensive, you need to practice with your close friends before you present your idea. Make your friends ask you as many questions as possible, so you will be well prepared when you present your idea to people. The more you practice, the better you will become at handling criticism.</a:t>
            </a:r>
          </a:p>
          <a:p>
            <a:pPr lvl="2"/>
            <a:r>
              <a:rPr lang="en-US" b="1" dirty="0"/>
              <a:t>Control your body language </a:t>
            </a:r>
            <a:r>
              <a:rPr lang="en-US" dirty="0"/>
              <a:t>- Work on relaxing your facial muscles and smile, so you won’t show the anger on your face. When you smile, this will tend to make the debate less tense. You can’t control others, but you can control yourself, so you look as a leader in front of your oppositions.</a:t>
            </a:r>
          </a:p>
          <a:p>
            <a:pPr lvl="2"/>
            <a:r>
              <a:rPr lang="en-US" b="1" dirty="0"/>
              <a:t>Accept any criticism </a:t>
            </a:r>
            <a:r>
              <a:rPr lang="en-US" dirty="0"/>
              <a:t>- Know that everyone has different opinion and beliefs. Everyone has a different look at situations, so learn to accept and appreciate that about people.</a:t>
            </a:r>
          </a:p>
          <a:p>
            <a:endParaRPr lang="en-US" dirty="0"/>
          </a:p>
        </p:txBody>
      </p:sp>
    </p:spTree>
    <p:extLst>
      <p:ext uri="{BB962C8B-B14F-4D97-AF65-F5344CB8AC3E}">
        <p14:creationId xmlns:p14="http://schemas.microsoft.com/office/powerpoint/2010/main" val="143860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Handle telephone calls in a businesslike manner </a:t>
            </a:r>
          </a:p>
        </p:txBody>
      </p:sp>
      <p:sp>
        <p:nvSpPr>
          <p:cNvPr id="3" name="Content Placeholder 2"/>
          <p:cNvSpPr>
            <a:spLocks noGrp="1"/>
          </p:cNvSpPr>
          <p:nvPr>
            <p:ph idx="1"/>
          </p:nvPr>
        </p:nvSpPr>
        <p:spPr/>
        <p:txBody>
          <a:bodyPr>
            <a:normAutofit fontScale="70000" lnSpcReduction="20000"/>
          </a:bodyPr>
          <a:lstStyle/>
          <a:p>
            <a:pPr lvl="0"/>
            <a:r>
              <a:rPr lang="en-US" dirty="0"/>
              <a:t>Handle telephone calls in a businesslike manner  - Sometimes a caller is very difficult, especially if complaining. First remember that this caller is a client, or potential client, so your handling of the call could result either in more business for your company or in the caller going to a competitor. Whatever the nature of the problem, don’t try to fob the caller off by disclaiming personal responsibility or by trying to pass the buck. What you should do is:</a:t>
            </a:r>
          </a:p>
          <a:p>
            <a:pPr lvl="1"/>
            <a:r>
              <a:rPr lang="en-US" b="1" dirty="0"/>
              <a:t>Listen without interrupting</a:t>
            </a:r>
          </a:p>
          <a:p>
            <a:pPr lvl="1"/>
            <a:r>
              <a:rPr lang="en-US" b="1" dirty="0"/>
              <a:t>Gather the facts and make a note of them </a:t>
            </a:r>
            <a:r>
              <a:rPr lang="en-US" dirty="0"/>
              <a:t>- A telephone call is a purposeful activity. Your caller will have some objective in mind and you will need to elicit this objective as quickly and as clearly as possible. In a simple information-seeking call, all you need to do is ask for the caller’s name, address, telephone and fax numbers. </a:t>
            </a:r>
          </a:p>
          <a:p>
            <a:pPr lvl="1"/>
            <a:r>
              <a:rPr lang="en-US" b="1" dirty="0"/>
              <a:t>Take their details so you can get back to them </a:t>
            </a:r>
            <a:r>
              <a:rPr lang="en-US" dirty="0"/>
              <a:t>- If you handle a lot of calls each day, then it is essential to log each one under date and time. For </a:t>
            </a:r>
            <a:r>
              <a:rPr lang="en-US" i="1" dirty="0"/>
              <a:t>all </a:t>
            </a:r>
            <a:r>
              <a:rPr lang="en-US" dirty="0"/>
              <a:t>calls you should make a note of who rang, for what reason, and the action you agreed with times and details of address, telephone number etc.</a:t>
            </a:r>
          </a:p>
          <a:p>
            <a:pPr lvl="1"/>
            <a:r>
              <a:rPr lang="en-US" b="1" dirty="0"/>
              <a:t>Sympathize with them and offer to act as fast as you can </a:t>
            </a:r>
            <a:r>
              <a:rPr lang="en-US" dirty="0"/>
              <a:t>- Once you have an accurate picture of the situation, you are in a position to propose a course of action to your caller. You should:</a:t>
            </a:r>
          </a:p>
          <a:p>
            <a:pPr lvl="2"/>
            <a:r>
              <a:rPr lang="en-US" dirty="0"/>
              <a:t>outline the proposal and check that it is acceptable to the caller</a:t>
            </a:r>
          </a:p>
          <a:p>
            <a:pPr lvl="2"/>
            <a:r>
              <a:rPr lang="en-US" dirty="0"/>
              <a:t>confirm that they understand what is to be done</a:t>
            </a:r>
          </a:p>
          <a:p>
            <a:pPr lvl="1"/>
            <a:r>
              <a:rPr lang="en-US" b="1" dirty="0"/>
              <a:t>Apologize if you have made a mistake</a:t>
            </a:r>
          </a:p>
          <a:p>
            <a:pPr lvl="1"/>
            <a:r>
              <a:rPr lang="en-US" b="1" dirty="0"/>
              <a:t>Stay calm</a:t>
            </a:r>
          </a:p>
          <a:p>
            <a:endParaRPr lang="en-US" dirty="0"/>
          </a:p>
        </p:txBody>
      </p:sp>
    </p:spTree>
    <p:extLst>
      <p:ext uri="{BB962C8B-B14F-4D97-AF65-F5344CB8AC3E}">
        <p14:creationId xmlns:p14="http://schemas.microsoft.com/office/powerpoint/2010/main" val="27336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Participate in group discussions</a:t>
            </a:r>
          </a:p>
        </p:txBody>
      </p:sp>
      <p:sp>
        <p:nvSpPr>
          <p:cNvPr id="3" name="Content Placeholder 2"/>
          <p:cNvSpPr>
            <a:spLocks noGrp="1"/>
          </p:cNvSpPr>
          <p:nvPr>
            <p:ph idx="1"/>
          </p:nvPr>
        </p:nvSpPr>
        <p:spPr/>
        <p:txBody>
          <a:bodyPr>
            <a:normAutofit/>
          </a:bodyPr>
          <a:lstStyle/>
          <a:p>
            <a:pPr lvl="0"/>
            <a:r>
              <a:rPr lang="en-US" dirty="0"/>
              <a:t>Participate in group discussions </a:t>
            </a:r>
          </a:p>
          <a:p>
            <a:pPr lvl="1"/>
            <a:r>
              <a:rPr lang="en-US" dirty="0"/>
              <a:t>Effective group discussion techniques. </a:t>
            </a:r>
          </a:p>
          <a:p>
            <a:pPr lvl="2"/>
            <a:r>
              <a:rPr lang="en-US" dirty="0"/>
              <a:t>Listen well</a:t>
            </a:r>
          </a:p>
          <a:p>
            <a:pPr lvl="2"/>
            <a:r>
              <a:rPr lang="en-US" dirty="0"/>
              <a:t>Take turns well</a:t>
            </a:r>
          </a:p>
          <a:p>
            <a:pPr lvl="2"/>
            <a:r>
              <a:rPr lang="en-US" dirty="0"/>
              <a:t>Provide accurate information</a:t>
            </a:r>
          </a:p>
          <a:p>
            <a:pPr lvl="2"/>
            <a:r>
              <a:rPr lang="en-US" dirty="0"/>
              <a:t>Lead the way</a:t>
            </a:r>
          </a:p>
          <a:p>
            <a:pPr lvl="1"/>
            <a:r>
              <a:rPr lang="en-US" dirty="0"/>
              <a:t>Procedures for participating in group discussions.</a:t>
            </a:r>
          </a:p>
          <a:p>
            <a:pPr lvl="2"/>
            <a:r>
              <a:rPr lang="en-US" dirty="0"/>
              <a:t>Ask questions</a:t>
            </a:r>
          </a:p>
          <a:p>
            <a:pPr lvl="2"/>
            <a:r>
              <a:rPr lang="en-US" dirty="0"/>
              <a:t>Build on someone else’s comment</a:t>
            </a:r>
          </a:p>
          <a:p>
            <a:pPr lvl="2"/>
            <a:r>
              <a:rPr lang="en-US" dirty="0"/>
              <a:t>Volunteer a new idea</a:t>
            </a:r>
          </a:p>
          <a:p>
            <a:pPr lvl="2"/>
            <a:r>
              <a:rPr lang="en-US" dirty="0"/>
              <a:t>Point out missing information</a:t>
            </a:r>
          </a:p>
          <a:p>
            <a:pPr lvl="2"/>
            <a:r>
              <a:rPr lang="en-US" dirty="0"/>
              <a:t>Help the group summarize what’s been said</a:t>
            </a:r>
          </a:p>
          <a:p>
            <a:endParaRPr lang="en-US" dirty="0"/>
          </a:p>
        </p:txBody>
      </p:sp>
    </p:spTree>
    <p:extLst>
      <p:ext uri="{BB962C8B-B14F-4D97-AF65-F5344CB8AC3E}">
        <p14:creationId xmlns:p14="http://schemas.microsoft.com/office/powerpoint/2010/main" val="2655421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1194</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1.00 Understand communication skills and customer relations</vt:lpstr>
      <vt:lpstr>Employ communication styles appropriate to target audience </vt:lpstr>
      <vt:lpstr>Employ communication styles appropriate to target audience </vt:lpstr>
      <vt:lpstr>Defend ideas objectively </vt:lpstr>
      <vt:lpstr>Defend ideas objectively </vt:lpstr>
      <vt:lpstr>Handle telephone calls in a businesslike manner </vt:lpstr>
      <vt:lpstr>Participate in group discussions</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Understand communication skills and customer relations</dc:title>
  <dc:creator>Peck, Deanna C.</dc:creator>
  <cp:lastModifiedBy>Elizabeth Price</cp:lastModifiedBy>
  <cp:revision>10</cp:revision>
  <dcterms:created xsi:type="dcterms:W3CDTF">2016-06-13T15:41:32Z</dcterms:created>
  <dcterms:modified xsi:type="dcterms:W3CDTF">2018-08-12T17:11:26Z</dcterms:modified>
</cp:coreProperties>
</file>