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32"/>
  </p:notesMasterIdLst>
  <p:sldIdLst>
    <p:sldId id="371" r:id="rId2"/>
    <p:sldId id="373" r:id="rId3"/>
    <p:sldId id="444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45" r:id="rId12"/>
    <p:sldId id="472" r:id="rId13"/>
    <p:sldId id="473" r:id="rId14"/>
    <p:sldId id="474" r:id="rId15"/>
    <p:sldId id="475" r:id="rId16"/>
    <p:sldId id="546" r:id="rId17"/>
    <p:sldId id="471" r:id="rId18"/>
    <p:sldId id="446" r:id="rId19"/>
    <p:sldId id="476" r:id="rId20"/>
    <p:sldId id="477" r:id="rId21"/>
    <p:sldId id="478" r:id="rId22"/>
    <p:sldId id="479" r:id="rId23"/>
    <p:sldId id="480" r:id="rId24"/>
    <p:sldId id="447" r:id="rId25"/>
    <p:sldId id="481" r:id="rId26"/>
    <p:sldId id="482" r:id="rId27"/>
    <p:sldId id="483" r:id="rId28"/>
    <p:sldId id="485" r:id="rId29"/>
    <p:sldId id="463" r:id="rId30"/>
    <p:sldId id="372" r:id="rId31"/>
  </p:sldIdLst>
  <p:sldSz cx="12192000" cy="6858000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E2E2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9" autoAdjust="0"/>
    <p:restoredTop sz="81616" autoAdjust="0"/>
  </p:normalViewPr>
  <p:slideViewPr>
    <p:cSldViewPr snapToGrid="0">
      <p:cViewPr varScale="1">
        <p:scale>
          <a:sx n="60" d="100"/>
          <a:sy n="60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F9D6-24C7-48C4-BF52-BF59CF05959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A1B9-4A5C-416D-8307-03014111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45204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38A98A4B-C8C9-42E1-A8C9-BA7A06A5B6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69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439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75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08943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03369315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 noChangeAspect="1"/>
          </p:cNvSpPr>
          <p:nvPr>
            <p:ph type="body" sz="quarter" idx="17"/>
          </p:nvPr>
        </p:nvSpPr>
        <p:spPr>
          <a:xfrm>
            <a:off x="4571767" y="2510345"/>
            <a:ext cx="2061777" cy="2062070"/>
          </a:xfrm>
          <a:solidFill>
            <a:schemeClr val="accent4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4"/>
          <p:cNvSpPr>
            <a:spLocks noGrp="1" noChangeAspect="1"/>
          </p:cNvSpPr>
          <p:nvPr>
            <p:ph type="body" sz="quarter" idx="18"/>
          </p:nvPr>
        </p:nvSpPr>
        <p:spPr>
          <a:xfrm>
            <a:off x="2509990" y="2510345"/>
            <a:ext cx="2061777" cy="2062070"/>
          </a:xfrm>
          <a:solidFill>
            <a:schemeClr val="accent3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 noChangeAspect="1"/>
          </p:cNvSpPr>
          <p:nvPr>
            <p:ph type="body" sz="quarter" idx="19"/>
          </p:nvPr>
        </p:nvSpPr>
        <p:spPr>
          <a:xfrm>
            <a:off x="448212" y="2510345"/>
            <a:ext cx="2061777" cy="2062070"/>
          </a:xfrm>
          <a:solidFill>
            <a:schemeClr val="accent1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7" name="Text Placeholder 4"/>
          <p:cNvSpPr>
            <a:spLocks noGrp="1" noChangeAspect="1"/>
          </p:cNvSpPr>
          <p:nvPr>
            <p:ph type="body" sz="quarter" idx="20"/>
          </p:nvPr>
        </p:nvSpPr>
        <p:spPr>
          <a:xfrm>
            <a:off x="6633544" y="2510345"/>
            <a:ext cx="2061777" cy="2062070"/>
          </a:xfrm>
          <a:solidFill>
            <a:schemeClr val="accent5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668" y="4952827"/>
            <a:ext cx="8752592" cy="19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87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5689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856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38034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259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425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49117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llustra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45" y="3429311"/>
            <a:ext cx="7201599" cy="3436783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2B990E7-DC49-49A7-A565-BA0C11909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2048468"/>
            <a:ext cx="9860674" cy="1126462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rgbClr val="00206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Lab 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6DC4C6-E8C0-427F-880F-8ACEDB2681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76" y="1188720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</p:spTree>
    <p:extLst>
      <p:ext uri="{BB962C8B-B14F-4D97-AF65-F5344CB8AC3E}">
        <p14:creationId xmlns:p14="http://schemas.microsoft.com/office/powerpoint/2010/main" val="397897605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197" y="717242"/>
            <a:ext cx="7619611" cy="603538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49" y="3204861"/>
            <a:ext cx="7316971" cy="29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00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70" y="1075863"/>
            <a:ext cx="7171399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7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6910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0CC68A1-B36E-4367-B334-9AD044073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6"/>
            <a:ext cx="9860674" cy="778565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59485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877276"/>
            <a:ext cx="11605603" cy="1126462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Lesson Title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FA3321-463F-4DFA-8269-1227AAD840CB}"/>
              </a:ext>
            </a:extLst>
          </p:cNvPr>
          <p:cNvGrpSpPr/>
          <p:nvPr userDrawn="1"/>
        </p:nvGrpSpPr>
        <p:grpSpPr>
          <a:xfrm>
            <a:off x="9100325" y="124041"/>
            <a:ext cx="2822435" cy="2974092"/>
            <a:chOff x="8600453" y="918132"/>
            <a:chExt cx="2822435" cy="2974092"/>
          </a:xfrm>
        </p:grpSpPr>
        <p:pic>
          <p:nvPicPr>
            <p:cNvPr id="7" name="Graphic 6" descr="Thought bubble">
              <a:extLst>
                <a:ext uri="{FF2B5EF4-FFF2-40B4-BE49-F238E27FC236}">
                  <a16:creationId xmlns:a16="http://schemas.microsoft.com/office/drawing/2014/main" id="{8BE350D9-4177-4696-8314-FA3AEE4B61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28484" y="918132"/>
              <a:ext cx="1794404" cy="1794404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CE4E2B2-21D9-46B4-9D92-AE015E169557}"/>
                </a:ext>
              </a:extLst>
            </p:cNvPr>
            <p:cNvSpPr/>
            <p:nvPr/>
          </p:nvSpPr>
          <p:spPr>
            <a:xfrm flipH="1">
              <a:off x="9135065" y="258929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05959" y="27453"/>
                  </a:moveTo>
                  <a:cubicBezTo>
                    <a:pt x="62968" y="27453"/>
                    <a:pt x="27453" y="62968"/>
                    <a:pt x="27453" y="105959"/>
                  </a:cubicBezTo>
                  <a:cubicBezTo>
                    <a:pt x="27453" y="148950"/>
                    <a:pt x="62968" y="184464"/>
                    <a:pt x="105959" y="184464"/>
                  </a:cubicBezTo>
                  <a:cubicBezTo>
                    <a:pt x="148950" y="184464"/>
                    <a:pt x="184464" y="148950"/>
                    <a:pt x="184464" y="105959"/>
                  </a:cubicBezTo>
                  <a:cubicBezTo>
                    <a:pt x="184464" y="62968"/>
                    <a:pt x="148950" y="27453"/>
                    <a:pt x="105959" y="27453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C4FA69-2278-4A83-8F45-B149B092FD72}"/>
                </a:ext>
              </a:extLst>
            </p:cNvPr>
            <p:cNvSpPr/>
            <p:nvPr/>
          </p:nvSpPr>
          <p:spPr>
            <a:xfrm flipH="1">
              <a:off x="9365557" y="296622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84464" y="105959"/>
                  </a:moveTo>
                  <a:cubicBezTo>
                    <a:pt x="184464" y="149316"/>
                    <a:pt x="149316" y="184464"/>
                    <a:pt x="105959" y="184464"/>
                  </a:cubicBezTo>
                  <a:cubicBezTo>
                    <a:pt x="62601" y="184464"/>
                    <a:pt x="27453" y="149316"/>
                    <a:pt x="27453" y="105959"/>
                  </a:cubicBezTo>
                  <a:cubicBezTo>
                    <a:pt x="27453" y="62601"/>
                    <a:pt x="62601" y="27453"/>
                    <a:pt x="105959" y="27453"/>
                  </a:cubicBezTo>
                  <a:cubicBezTo>
                    <a:pt x="149316" y="27453"/>
                    <a:pt x="184464" y="62601"/>
                    <a:pt x="184464" y="105959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8D694AB-182C-4AD2-8239-47C311951E7B}"/>
                </a:ext>
              </a:extLst>
            </p:cNvPr>
            <p:cNvSpPr/>
            <p:nvPr/>
          </p:nvSpPr>
          <p:spPr>
            <a:xfrm flipH="1">
              <a:off x="8600453" y="2340812"/>
              <a:ext cx="1308420" cy="1551412"/>
            </a:xfrm>
            <a:custGeom>
              <a:avLst/>
              <a:gdLst/>
              <a:ahLst/>
              <a:cxnLst/>
              <a:rect l="0" t="0" r="0" b="0"/>
              <a:pathLst>
                <a:path w="1308419" h="1551411">
                  <a:moveTo>
                    <a:pt x="868956" y="395680"/>
                  </a:moveTo>
                  <a:lnTo>
                    <a:pt x="822226" y="418110"/>
                  </a:lnTo>
                  <a:cubicBezTo>
                    <a:pt x="818488" y="433064"/>
                    <a:pt x="811011" y="446148"/>
                    <a:pt x="803535" y="459232"/>
                  </a:cubicBezTo>
                  <a:lnTo>
                    <a:pt x="820357" y="507830"/>
                  </a:lnTo>
                  <a:lnTo>
                    <a:pt x="782974" y="545214"/>
                  </a:lnTo>
                  <a:lnTo>
                    <a:pt x="734375" y="528391"/>
                  </a:lnTo>
                  <a:cubicBezTo>
                    <a:pt x="721291" y="535868"/>
                    <a:pt x="708207" y="541475"/>
                    <a:pt x="693254" y="545214"/>
                  </a:cubicBezTo>
                  <a:lnTo>
                    <a:pt x="670824" y="590074"/>
                  </a:lnTo>
                  <a:lnTo>
                    <a:pt x="618487" y="590074"/>
                  </a:lnTo>
                  <a:lnTo>
                    <a:pt x="596057" y="543345"/>
                  </a:lnTo>
                  <a:cubicBezTo>
                    <a:pt x="581103" y="539606"/>
                    <a:pt x="568019" y="533999"/>
                    <a:pt x="554935" y="526522"/>
                  </a:cubicBezTo>
                  <a:lnTo>
                    <a:pt x="506336" y="543345"/>
                  </a:lnTo>
                  <a:lnTo>
                    <a:pt x="468953" y="505961"/>
                  </a:lnTo>
                  <a:lnTo>
                    <a:pt x="485776" y="457363"/>
                  </a:lnTo>
                  <a:cubicBezTo>
                    <a:pt x="478299" y="444279"/>
                    <a:pt x="472691" y="431194"/>
                    <a:pt x="468953" y="416241"/>
                  </a:cubicBezTo>
                  <a:lnTo>
                    <a:pt x="422224" y="393811"/>
                  </a:lnTo>
                  <a:lnTo>
                    <a:pt x="422224" y="341474"/>
                  </a:lnTo>
                  <a:lnTo>
                    <a:pt x="468953" y="319044"/>
                  </a:lnTo>
                  <a:cubicBezTo>
                    <a:pt x="472691" y="304091"/>
                    <a:pt x="478299" y="291007"/>
                    <a:pt x="485776" y="277922"/>
                  </a:cubicBezTo>
                  <a:lnTo>
                    <a:pt x="470822" y="229324"/>
                  </a:lnTo>
                  <a:lnTo>
                    <a:pt x="508206" y="191940"/>
                  </a:lnTo>
                  <a:lnTo>
                    <a:pt x="556804" y="208763"/>
                  </a:lnTo>
                  <a:cubicBezTo>
                    <a:pt x="569888" y="201286"/>
                    <a:pt x="582973" y="195679"/>
                    <a:pt x="597926" y="191940"/>
                  </a:cubicBezTo>
                  <a:lnTo>
                    <a:pt x="620356" y="145211"/>
                  </a:lnTo>
                  <a:lnTo>
                    <a:pt x="672693" y="145211"/>
                  </a:lnTo>
                  <a:lnTo>
                    <a:pt x="695123" y="190071"/>
                  </a:lnTo>
                  <a:cubicBezTo>
                    <a:pt x="710076" y="193810"/>
                    <a:pt x="723160" y="199417"/>
                    <a:pt x="736245" y="206894"/>
                  </a:cubicBezTo>
                  <a:lnTo>
                    <a:pt x="784843" y="190071"/>
                  </a:lnTo>
                  <a:lnTo>
                    <a:pt x="822226" y="227455"/>
                  </a:lnTo>
                  <a:lnTo>
                    <a:pt x="805404" y="276053"/>
                  </a:lnTo>
                  <a:cubicBezTo>
                    <a:pt x="812881" y="289137"/>
                    <a:pt x="818488" y="302222"/>
                    <a:pt x="822226" y="317175"/>
                  </a:cubicBezTo>
                  <a:lnTo>
                    <a:pt x="868956" y="339605"/>
                  </a:lnTo>
                  <a:lnTo>
                    <a:pt x="868956" y="395680"/>
                  </a:lnTo>
                  <a:close/>
                  <a:moveTo>
                    <a:pt x="633440" y="775122"/>
                  </a:moveTo>
                  <a:lnTo>
                    <a:pt x="586711" y="797552"/>
                  </a:lnTo>
                  <a:cubicBezTo>
                    <a:pt x="582973" y="812505"/>
                    <a:pt x="577365" y="825589"/>
                    <a:pt x="569888" y="838674"/>
                  </a:cubicBezTo>
                  <a:lnTo>
                    <a:pt x="584842" y="887272"/>
                  </a:lnTo>
                  <a:lnTo>
                    <a:pt x="547458" y="924655"/>
                  </a:lnTo>
                  <a:lnTo>
                    <a:pt x="498860" y="907833"/>
                  </a:lnTo>
                  <a:cubicBezTo>
                    <a:pt x="485776" y="915310"/>
                    <a:pt x="472691" y="920917"/>
                    <a:pt x="457738" y="924655"/>
                  </a:cubicBezTo>
                  <a:lnTo>
                    <a:pt x="437177" y="969516"/>
                  </a:lnTo>
                  <a:lnTo>
                    <a:pt x="384840" y="969516"/>
                  </a:lnTo>
                  <a:lnTo>
                    <a:pt x="362410" y="922786"/>
                  </a:lnTo>
                  <a:cubicBezTo>
                    <a:pt x="347457" y="919048"/>
                    <a:pt x="334373" y="913440"/>
                    <a:pt x="321289" y="905964"/>
                  </a:cubicBezTo>
                  <a:lnTo>
                    <a:pt x="272690" y="920917"/>
                  </a:lnTo>
                  <a:lnTo>
                    <a:pt x="235307" y="883534"/>
                  </a:lnTo>
                  <a:lnTo>
                    <a:pt x="252129" y="834935"/>
                  </a:lnTo>
                  <a:cubicBezTo>
                    <a:pt x="244653" y="821851"/>
                    <a:pt x="239045" y="808767"/>
                    <a:pt x="235307" y="793813"/>
                  </a:cubicBezTo>
                  <a:lnTo>
                    <a:pt x="188577" y="771383"/>
                  </a:lnTo>
                  <a:lnTo>
                    <a:pt x="188577" y="719047"/>
                  </a:lnTo>
                  <a:lnTo>
                    <a:pt x="235307" y="696617"/>
                  </a:lnTo>
                  <a:cubicBezTo>
                    <a:pt x="239045" y="681663"/>
                    <a:pt x="244653" y="668579"/>
                    <a:pt x="252129" y="655495"/>
                  </a:cubicBezTo>
                  <a:lnTo>
                    <a:pt x="235307" y="606896"/>
                  </a:lnTo>
                  <a:lnTo>
                    <a:pt x="272690" y="569513"/>
                  </a:lnTo>
                  <a:lnTo>
                    <a:pt x="321289" y="586336"/>
                  </a:lnTo>
                  <a:cubicBezTo>
                    <a:pt x="334373" y="578859"/>
                    <a:pt x="347457" y="573251"/>
                    <a:pt x="362410" y="569513"/>
                  </a:cubicBezTo>
                  <a:lnTo>
                    <a:pt x="384840" y="522784"/>
                  </a:lnTo>
                  <a:lnTo>
                    <a:pt x="439046" y="522784"/>
                  </a:lnTo>
                  <a:lnTo>
                    <a:pt x="461476" y="569513"/>
                  </a:lnTo>
                  <a:cubicBezTo>
                    <a:pt x="476430" y="573251"/>
                    <a:pt x="489514" y="578859"/>
                    <a:pt x="502598" y="586336"/>
                  </a:cubicBezTo>
                  <a:lnTo>
                    <a:pt x="551197" y="569513"/>
                  </a:lnTo>
                  <a:lnTo>
                    <a:pt x="588580" y="606896"/>
                  </a:lnTo>
                  <a:lnTo>
                    <a:pt x="571757" y="655495"/>
                  </a:lnTo>
                  <a:cubicBezTo>
                    <a:pt x="579234" y="668579"/>
                    <a:pt x="584842" y="681663"/>
                    <a:pt x="588580" y="696617"/>
                  </a:cubicBezTo>
                  <a:lnTo>
                    <a:pt x="635309" y="719047"/>
                  </a:lnTo>
                  <a:lnTo>
                    <a:pt x="633440" y="775122"/>
                  </a:lnTo>
                  <a:lnTo>
                    <a:pt x="633440" y="775122"/>
                  </a:lnTo>
                  <a:close/>
                  <a:moveTo>
                    <a:pt x="1280173" y="844281"/>
                  </a:moveTo>
                  <a:lnTo>
                    <a:pt x="1151200" y="619981"/>
                  </a:lnTo>
                  <a:lnTo>
                    <a:pt x="1151200" y="610635"/>
                  </a:lnTo>
                  <a:cubicBezTo>
                    <a:pt x="1158677" y="405026"/>
                    <a:pt x="1054004" y="212501"/>
                    <a:pt x="876432" y="105959"/>
                  </a:cubicBezTo>
                  <a:cubicBezTo>
                    <a:pt x="698861" y="1285"/>
                    <a:pt x="480168" y="1285"/>
                    <a:pt x="302597" y="105959"/>
                  </a:cubicBezTo>
                  <a:cubicBezTo>
                    <a:pt x="125026" y="210632"/>
                    <a:pt x="20352" y="405026"/>
                    <a:pt x="27829" y="610635"/>
                  </a:cubicBezTo>
                  <a:cubicBezTo>
                    <a:pt x="27829" y="788206"/>
                    <a:pt x="108203" y="954562"/>
                    <a:pt x="248391" y="1062974"/>
                  </a:cubicBezTo>
                  <a:lnTo>
                    <a:pt x="248391" y="1535874"/>
                  </a:lnTo>
                  <a:lnTo>
                    <a:pt x="839049" y="1535874"/>
                  </a:lnTo>
                  <a:lnTo>
                    <a:pt x="839049" y="1311574"/>
                  </a:lnTo>
                  <a:lnTo>
                    <a:pt x="930638" y="1311574"/>
                  </a:lnTo>
                  <a:cubicBezTo>
                    <a:pt x="990452" y="1311574"/>
                    <a:pt x="1046527" y="1287275"/>
                    <a:pt x="1087649" y="1246153"/>
                  </a:cubicBezTo>
                  <a:cubicBezTo>
                    <a:pt x="1128770" y="1203162"/>
                    <a:pt x="1151200" y="1147087"/>
                    <a:pt x="1151200" y="1087273"/>
                  </a:cubicBezTo>
                  <a:lnTo>
                    <a:pt x="1151200" y="975123"/>
                  </a:lnTo>
                  <a:lnTo>
                    <a:pt x="1233444" y="975123"/>
                  </a:lnTo>
                  <a:cubicBezTo>
                    <a:pt x="1282042" y="969516"/>
                    <a:pt x="1325033" y="913440"/>
                    <a:pt x="1280173" y="844281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824932-B6A9-4D47-9D7B-667350749E96}"/>
                </a:ext>
              </a:extLst>
            </p:cNvPr>
            <p:cNvSpPr/>
            <p:nvPr/>
          </p:nvSpPr>
          <p:spPr>
            <a:xfrm>
              <a:off x="9250844" y="2845133"/>
              <a:ext cx="484632" cy="480872"/>
            </a:xfrm>
            <a:custGeom>
              <a:avLst/>
              <a:gdLst/>
              <a:ahLst/>
              <a:cxnLst/>
              <a:rect l="0" t="0" r="0" b="0"/>
              <a:pathLst>
                <a:path w="480539" h="480539">
                  <a:moveTo>
                    <a:pt x="241646" y="321736"/>
                  </a:moveTo>
                  <a:cubicBezTo>
                    <a:pt x="197597" y="321736"/>
                    <a:pt x="161556" y="285695"/>
                    <a:pt x="161556" y="241646"/>
                  </a:cubicBezTo>
                  <a:cubicBezTo>
                    <a:pt x="161556" y="197597"/>
                    <a:pt x="197597" y="161556"/>
                    <a:pt x="241646" y="161556"/>
                  </a:cubicBezTo>
                  <a:cubicBezTo>
                    <a:pt x="285695" y="161556"/>
                    <a:pt x="321736" y="197597"/>
                    <a:pt x="321736" y="241646"/>
                  </a:cubicBezTo>
                  <a:cubicBezTo>
                    <a:pt x="321736" y="285695"/>
                    <a:pt x="285695" y="321736"/>
                    <a:pt x="241646" y="321736"/>
                  </a:cubicBezTo>
                  <a:close/>
                  <a:moveTo>
                    <a:pt x="421848" y="191590"/>
                  </a:moveTo>
                  <a:cubicBezTo>
                    <a:pt x="417844" y="176907"/>
                    <a:pt x="411837" y="162891"/>
                    <a:pt x="404495" y="150210"/>
                  </a:cubicBezTo>
                  <a:lnTo>
                    <a:pt x="421181" y="100154"/>
                  </a:lnTo>
                  <a:lnTo>
                    <a:pt x="383138" y="62111"/>
                  </a:lnTo>
                  <a:lnTo>
                    <a:pt x="333082" y="78797"/>
                  </a:lnTo>
                  <a:cubicBezTo>
                    <a:pt x="319734" y="71455"/>
                    <a:pt x="305718" y="65448"/>
                    <a:pt x="291035" y="61444"/>
                  </a:cubicBezTo>
                  <a:lnTo>
                    <a:pt x="268343" y="14725"/>
                  </a:lnTo>
                  <a:lnTo>
                    <a:pt x="214949" y="14725"/>
                  </a:lnTo>
                  <a:lnTo>
                    <a:pt x="191590" y="61444"/>
                  </a:lnTo>
                  <a:cubicBezTo>
                    <a:pt x="176907" y="65448"/>
                    <a:pt x="162891" y="71455"/>
                    <a:pt x="150210" y="78797"/>
                  </a:cubicBezTo>
                  <a:lnTo>
                    <a:pt x="100154" y="62111"/>
                  </a:lnTo>
                  <a:lnTo>
                    <a:pt x="62111" y="100154"/>
                  </a:lnTo>
                  <a:lnTo>
                    <a:pt x="78797" y="150210"/>
                  </a:lnTo>
                  <a:cubicBezTo>
                    <a:pt x="71455" y="163558"/>
                    <a:pt x="65448" y="177574"/>
                    <a:pt x="61444" y="192257"/>
                  </a:cubicBezTo>
                  <a:lnTo>
                    <a:pt x="14725" y="214949"/>
                  </a:lnTo>
                  <a:lnTo>
                    <a:pt x="14725" y="268343"/>
                  </a:lnTo>
                  <a:lnTo>
                    <a:pt x="61444" y="291702"/>
                  </a:lnTo>
                  <a:cubicBezTo>
                    <a:pt x="65448" y="306385"/>
                    <a:pt x="71455" y="320401"/>
                    <a:pt x="78797" y="333082"/>
                  </a:cubicBezTo>
                  <a:lnTo>
                    <a:pt x="62111" y="383138"/>
                  </a:lnTo>
                  <a:lnTo>
                    <a:pt x="100154" y="421181"/>
                  </a:lnTo>
                  <a:lnTo>
                    <a:pt x="150210" y="404495"/>
                  </a:lnTo>
                  <a:cubicBezTo>
                    <a:pt x="163558" y="411837"/>
                    <a:pt x="177574" y="417844"/>
                    <a:pt x="192257" y="421848"/>
                  </a:cubicBezTo>
                  <a:lnTo>
                    <a:pt x="215617" y="468567"/>
                  </a:lnTo>
                  <a:lnTo>
                    <a:pt x="269010" y="468567"/>
                  </a:lnTo>
                  <a:lnTo>
                    <a:pt x="292370" y="421848"/>
                  </a:lnTo>
                  <a:cubicBezTo>
                    <a:pt x="307053" y="417844"/>
                    <a:pt x="321069" y="411837"/>
                    <a:pt x="333749" y="404495"/>
                  </a:cubicBezTo>
                  <a:lnTo>
                    <a:pt x="383806" y="421181"/>
                  </a:lnTo>
                  <a:lnTo>
                    <a:pt x="421848" y="383138"/>
                  </a:lnTo>
                  <a:lnTo>
                    <a:pt x="405163" y="333082"/>
                  </a:lnTo>
                  <a:cubicBezTo>
                    <a:pt x="412504" y="319734"/>
                    <a:pt x="418511" y="305718"/>
                    <a:pt x="422516" y="291035"/>
                  </a:cubicBezTo>
                  <a:lnTo>
                    <a:pt x="469235" y="267675"/>
                  </a:lnTo>
                  <a:lnTo>
                    <a:pt x="469235" y="214282"/>
                  </a:lnTo>
                  <a:lnTo>
                    <a:pt x="421848" y="191590"/>
                  </a:lnTo>
                  <a:close/>
                </a:path>
              </a:pathLst>
            </a:custGeom>
            <a:solidFill>
              <a:schemeClr val="accent2"/>
            </a:solidFill>
            <a:ln w="28019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B9262B-7871-4E25-8D10-E7C11C62FC3F}"/>
                </a:ext>
              </a:extLst>
            </p:cNvPr>
            <p:cNvSpPr/>
            <p:nvPr/>
          </p:nvSpPr>
          <p:spPr>
            <a:xfrm>
              <a:off x="9019215" y="2467468"/>
              <a:ext cx="484632" cy="484632"/>
            </a:xfrm>
            <a:custGeom>
              <a:avLst/>
              <a:gdLst/>
              <a:ahLst/>
              <a:cxnLst/>
              <a:rect l="0" t="0" r="0" b="0"/>
              <a:pathLst>
                <a:path w="460516" h="460516">
                  <a:moveTo>
                    <a:pt x="231927" y="312017"/>
                  </a:moveTo>
                  <a:cubicBezTo>
                    <a:pt x="187878" y="312017"/>
                    <a:pt x="151837" y="275976"/>
                    <a:pt x="151837" y="231927"/>
                  </a:cubicBezTo>
                  <a:cubicBezTo>
                    <a:pt x="151837" y="187878"/>
                    <a:pt x="187878" y="151837"/>
                    <a:pt x="231927" y="151837"/>
                  </a:cubicBezTo>
                  <a:cubicBezTo>
                    <a:pt x="275976" y="151837"/>
                    <a:pt x="312017" y="187878"/>
                    <a:pt x="312017" y="231927"/>
                  </a:cubicBezTo>
                  <a:cubicBezTo>
                    <a:pt x="312017" y="275976"/>
                    <a:pt x="275976" y="312017"/>
                    <a:pt x="231927" y="312017"/>
                  </a:cubicBezTo>
                  <a:close/>
                  <a:moveTo>
                    <a:pt x="412129" y="181871"/>
                  </a:moveTo>
                  <a:cubicBezTo>
                    <a:pt x="408125" y="167188"/>
                    <a:pt x="402118" y="153172"/>
                    <a:pt x="394776" y="140491"/>
                  </a:cubicBezTo>
                  <a:lnTo>
                    <a:pt x="411462" y="90435"/>
                  </a:lnTo>
                  <a:lnTo>
                    <a:pt x="373419" y="52392"/>
                  </a:lnTo>
                  <a:lnTo>
                    <a:pt x="323363" y="69078"/>
                  </a:lnTo>
                  <a:cubicBezTo>
                    <a:pt x="310015" y="61736"/>
                    <a:pt x="295999" y="55729"/>
                    <a:pt x="281316" y="51725"/>
                  </a:cubicBezTo>
                  <a:lnTo>
                    <a:pt x="258624" y="5006"/>
                  </a:lnTo>
                  <a:lnTo>
                    <a:pt x="205230" y="5006"/>
                  </a:lnTo>
                  <a:lnTo>
                    <a:pt x="181871" y="51725"/>
                  </a:lnTo>
                  <a:cubicBezTo>
                    <a:pt x="167188" y="55729"/>
                    <a:pt x="153172" y="61736"/>
                    <a:pt x="140491" y="69078"/>
                  </a:cubicBezTo>
                  <a:lnTo>
                    <a:pt x="90435" y="52392"/>
                  </a:lnTo>
                  <a:lnTo>
                    <a:pt x="52392" y="90435"/>
                  </a:lnTo>
                  <a:lnTo>
                    <a:pt x="69078" y="140491"/>
                  </a:lnTo>
                  <a:cubicBezTo>
                    <a:pt x="61736" y="153839"/>
                    <a:pt x="55729" y="167855"/>
                    <a:pt x="51725" y="182538"/>
                  </a:cubicBezTo>
                  <a:lnTo>
                    <a:pt x="5006" y="205230"/>
                  </a:lnTo>
                  <a:lnTo>
                    <a:pt x="5006" y="258624"/>
                  </a:lnTo>
                  <a:lnTo>
                    <a:pt x="51725" y="281983"/>
                  </a:lnTo>
                  <a:cubicBezTo>
                    <a:pt x="55729" y="296666"/>
                    <a:pt x="61736" y="310682"/>
                    <a:pt x="69078" y="323363"/>
                  </a:cubicBezTo>
                  <a:lnTo>
                    <a:pt x="52392" y="373419"/>
                  </a:lnTo>
                  <a:lnTo>
                    <a:pt x="90435" y="411462"/>
                  </a:lnTo>
                  <a:lnTo>
                    <a:pt x="140491" y="394776"/>
                  </a:lnTo>
                  <a:cubicBezTo>
                    <a:pt x="153839" y="402118"/>
                    <a:pt x="167855" y="408125"/>
                    <a:pt x="182538" y="412129"/>
                  </a:cubicBezTo>
                  <a:lnTo>
                    <a:pt x="205898" y="458848"/>
                  </a:lnTo>
                  <a:lnTo>
                    <a:pt x="259291" y="458848"/>
                  </a:lnTo>
                  <a:lnTo>
                    <a:pt x="282651" y="412129"/>
                  </a:lnTo>
                  <a:cubicBezTo>
                    <a:pt x="297334" y="408125"/>
                    <a:pt x="311349" y="402118"/>
                    <a:pt x="324030" y="394776"/>
                  </a:cubicBezTo>
                  <a:lnTo>
                    <a:pt x="374086" y="411462"/>
                  </a:lnTo>
                  <a:lnTo>
                    <a:pt x="412129" y="373419"/>
                  </a:lnTo>
                  <a:lnTo>
                    <a:pt x="395444" y="323363"/>
                  </a:lnTo>
                  <a:cubicBezTo>
                    <a:pt x="402785" y="310015"/>
                    <a:pt x="408792" y="295999"/>
                    <a:pt x="412797" y="281316"/>
                  </a:cubicBezTo>
                  <a:lnTo>
                    <a:pt x="459516" y="257956"/>
                  </a:lnTo>
                  <a:lnTo>
                    <a:pt x="459516" y="204563"/>
                  </a:lnTo>
                  <a:lnTo>
                    <a:pt x="412129" y="18187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F69AEE-49EE-4BB7-9339-A95DE5D2BBA2}"/>
                </a:ext>
              </a:extLst>
            </p:cNvPr>
            <p:cNvSpPr txBox="1"/>
            <p:nvPr userDrawn="1"/>
          </p:nvSpPr>
          <p:spPr>
            <a:xfrm>
              <a:off x="10153734" y="1186356"/>
              <a:ext cx="721993" cy="960263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4800" dirty="0">
                  <a:solidFill>
                    <a:schemeClr val="accent5"/>
                  </a:solidFill>
                  <a:latin typeface="Arial Rounded MT Bold" panose="020F070403050403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60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058" b="0" kern="1200" cap="none" spc="-98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6752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73966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8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4097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48193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672290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896386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4789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5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85FC4A11-B7DA-44CA-A798-8AE6D1550D18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50202" y="6170142"/>
            <a:ext cx="11292218" cy="4888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630" tIns="89630" rIns="89630" bIns="89630" numCol="1" anchor="t" anchorCtr="0" compatLnSpc="1">
            <a:prstTxWarp prst="textNoShape">
              <a:avLst/>
            </a:prstTxWarp>
            <a:spAutoFit/>
          </a:bodyPr>
          <a:lstStyle/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2018 Microsoft Corporation. All rights reserved. Microsoft and the trademarks listed at http://www.microsoft.com/trademarks are trademarks of the Microsoft group of companies. </a:t>
            </a:r>
            <a:b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trademarks are property of their respective owners. </a:t>
            </a:r>
          </a:p>
        </p:txBody>
      </p:sp>
    </p:spTree>
    <p:extLst>
      <p:ext uri="{BB962C8B-B14F-4D97-AF65-F5344CB8AC3E}">
        <p14:creationId xmlns:p14="http://schemas.microsoft.com/office/powerpoint/2010/main" val="352386056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8570" y="1344828"/>
            <a:ext cx="11474238" cy="1840792"/>
          </a:xfrm>
          <a:prstGeom prst="rect">
            <a:avLst/>
          </a:prstGeom>
        </p:spPr>
        <p:txBody>
          <a:bodyPr>
            <a:spAutoFit/>
          </a:bodyPr>
          <a:lstStyle>
            <a:lvl1pPr marL="224097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4819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72290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96386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12048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141381"/>
            <a:ext cx="12192001" cy="717242"/>
          </a:xfrm>
          <a:prstGeom prst="rect">
            <a:avLst/>
          </a:prstGeom>
          <a:solidFill>
            <a:srgbClr val="FFFF99"/>
          </a:solidFill>
        </p:spPr>
        <p:txBody>
          <a:bodyPr wrap="square" lIns="365760" tIns="91440" rIns="365760" bIns="91440" anchor="ctr" anchorCtr="0">
            <a:noAutofit/>
          </a:bodyPr>
          <a:lstStyle>
            <a:lvl1pPr algn="r">
              <a:buFont typeface="Arial" pitchFamily="34" charset="0"/>
              <a:buNone/>
              <a:defRPr sz="313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0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14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1" y="6023859"/>
            <a:ext cx="2238697" cy="365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F4B1D02-F52A-465B-9511-FCF6329CA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1469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Long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692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8D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15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buFont typeface="Arial" charset="0"/>
              <a:buChar char="•"/>
              <a:defRPr sz="1961"/>
            </a:lvl2pPr>
            <a:lvl3pPr marL="448193" indent="-224097">
              <a:spcBef>
                <a:spcPts val="588"/>
              </a:spcBef>
              <a:buFont typeface="Arial" charset="0"/>
              <a:buChar char="•"/>
              <a:defRPr/>
            </a:lvl3pPr>
            <a:lvl4pPr marL="672290" indent="-224097">
              <a:spcBef>
                <a:spcPts val="588"/>
              </a:spcBef>
              <a:buFont typeface="Arial" charset="0"/>
              <a:buChar char="•"/>
              <a:defRPr/>
            </a:lvl4pPr>
            <a:lvl5pPr marL="896386" indent="-224097">
              <a:spcBef>
                <a:spcPts val="588"/>
              </a:spcBef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601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851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56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96552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8570" y="1255173"/>
            <a:ext cx="11474238" cy="1793104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3" r:id="rId3"/>
    <p:sldLayoutId id="2147483704" r:id="rId4"/>
    <p:sldLayoutId id="2147483726" r:id="rId5"/>
    <p:sldLayoutId id="2147483705" r:id="rId6"/>
    <p:sldLayoutId id="2147483706" r:id="rId7"/>
    <p:sldLayoutId id="2147483707" r:id="rId8"/>
    <p:sldLayoutId id="214748372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25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696" r:id="rId28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69" baseline="0" dirty="0" smtClean="0">
          <a:ln w="3175">
            <a:noFill/>
          </a:ln>
          <a:solidFill>
            <a:srgbClr val="0072C6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4097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4819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72290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96386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2048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2891e03a-9b5a-4255-97b9-56150e8fb87f/DEV330x-1_2a_time_objects.ism/manifest%22,%22type%22:%22application/vnd.ms-sstr+xml%22%7d%5d,%5b%7b%22src%22:%22http://jupyternootbookwams.streaming.mediaservices.windows.net/41f5a9d4-7cf3-4190-95eb-1a32789acef7/DEV330x-1_2a_time_object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2551ab55-8a84-44d6-9500-438806c95915/DEV330x-1_2b_date_objects.ism/manifest%22,%22type%22:%22application/vnd.ms-sstr+xml%22%7d%5d,%5b%7b%22src%22:%22http://jupyternootbookwams.streaming.mediaservices.windows.net/6ea0e67e-a2cc-4378-946b-0f111bc961a6/DEV330x-1_2b_date_object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908cd4fe-9dcb-40f8-9bce-2707385cf09a/DEV330x-1_2c_datetime.ism/manifest%22,%22type%22:%22application/vnd.ms-sstr+xml%22%7d%5d,%5b%7b%22src%22:%22http://jupyternootbookwams.streaming.mediaservices.windows.net/ad05a56d-9b9f-4a10-b769-c281a30b4644/DEV330x-1_2c_datetime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7848fa00-5d0d-4dd2-91e3-6eb954b9672c/DEV330x-1_2d_datetime_objects.ism/manifest%22,%22type%22:%22application/vnd.ms-sstr+xml%22%7d%5d,%5b%7b%22src%22:%22http://jupyternootbookwams.streaming.mediaservices.windows.net/ef346d73-c978-4a73-b064-042736ba5a85/DEV330x-1_2d_datetime_objects.vtt%22,%22srclang%22:%22en%22,%22kind%22:%22subtitles%22,%22label%22:%22english%22%7d%5d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7848fa00-5d0d-4dd2-91e3-6eb954b9672c/DEV330x-1_2d_datetime_objects.ism/manifest%22,%22type%22:%22application/vnd.ms-sstr+xml%22%7d%5d,%5b%7b%22src%22:%22http://jupyternootbookwams.streaming.mediaservices.windows.net/ef346d73-c978-4a73-b064-042736ba5a85/DEV330x-1_2d_datetime_objects.vtt%22,%22srclang%22:%22en%22,%22kind%22:%22subtitles%22,%22label%22:%22english%22%7d%5d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b9dd8f7d-313e-4fae-855d-e667fa72bc66/DEV330x-1_3a_creating_timedelta_.ism/manifest%22,%22type%22:%22application/vnd.ms-sstr+xml%22%7d%5d,%5b%7b%22src%22:%22http://jupyternootbookwams.streaming.mediaservices.windows.net/5bc9829e-87aa-4802-a537-1cfb351d0f7b/DEV330x-1_3a_creating_timedelta_object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8fcd87ce-ed40-4552-8583-4c93c70da1bc/DEV330x-1_3b_date_arithmetic.ism/manifest%22,%22type%22:%22application/vnd.ms-sstr+xml%22%7d%5d,%5b%7b%22src%22:%22http://jupyternootbookwams.streaming.mediaservices.windows.net/5a5fdbea-0252-4663-87a6-a8047107cf9d/DEV330x-1_3b_date_arithmetic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f2055f1b-ac48-48ae-8a1b-403a33eeab04/DEV330x-1_3c_comparing_datetime_.ism/manifest%22,%22type%22:%22application/vnd.ms-sstr+xml%22%7d%5d,%5b%7b%22src%22:%22http://jupyternootbookwams.streaming.mediaservices.windows.net/531a0994-58c3-4760-88d6-7329e89f2fba/DEV330x-1_3c_comparing_datetime_objects.vtt%22,%22srclang%22:%22en%22,%22kind%22:%22subtitles%22,%22label%22:%22english%22%7d%5d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0ff85a85-7e41-4b56-9f8d-d9011225d54c/DEV330x-1_4a_platform.ism/manifest%22,%22type%22:%22application/vnd.ms-sstr+xml%22%7d%5d,%5b%7b%22src%22:%22http://jupyternootbookwams.streaming.mediaservices.windows.net/9d4fe926-4a98-4c1a-9dc4-77d66c648d86/DEV330x-1_4a_platform.vtt%22,%22srclang%22:%22en%22,%22kind%22:%22subtitles%22,%22label%22:%22english%22%7d%5d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0ff85a85-7e41-4b56-9f8d-d9011225d54c/DEV330x-1_4a_platform.ism/manifest%22,%22type%22:%22application/vnd.ms-sstr+xml%22%7d%5d,%5b%7b%22src%22:%22http://jupyternootbookwams.streaming.mediaservices.windows.net/9d4fe926-4a98-4c1a-9dc4-77d66c648d86/DEV330x-1_4a_platform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f27ecdae-1e25-49cd-9a86-8de1e9bb79b8/DEV330x-1_4b_directory_operation.ism/manifest%22,%22type%22:%22application/vnd.ms-sstr+xml%22%7d%5d,%5b%7b%22src%22:%22http://jupyternootbookwams.streaming.mediaservices.windows.net/b1eac977-5006-4373-9466-223a5a4f42da/DEV330x-1_4b_directory_operations_modified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a37e2766-ff8d-4588-89de-ca68296ed072/DEV330x-1_4c_path_operations.ism/manifest%22,%22type%22:%22application/vnd.ms-sstr+xml%22%7d%5d,%5b%7b%22src%22:%22http://jupyternootbookwams.streaming.mediaservices.windows.net/116a8c79-e90e-456c-abe9-eedcd5a9f44e/DEV330x-1_4c_path_operati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0bcc8dce-3438-4a5f-848e-80d12efa4aeb/DEV330x-1_1a_importing_modules.ism/manifest%22,%22type%22:%22application/vnd.ms-sstr+xml%22%7d%5d,%5b%7b%22src%22:%22http://jupyternootbookwams.streaming.mediaservices.windows.net/345425d1-481c-452d-8809-9677020d5bb9/DEV330x-1_1a_importing_module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bc5c9d63-316c-4cef-861b-441f6f7693d5/DEV330x-1_1b_use_math_functions.ism/manifest%22,%22type%22:%22application/vnd.ms-sstr+xml%22%7d%5d,%5b%7b%22src%22:%22http://jupyternootbookwams.streaming.mediaservices.windows.net/53d6d81c-35b3-438d-9ab3-c3da5b17049e/DEV330x-1_1b_use_math_functi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c81d803d-cfdd-419d-8eb0-632e7a92615b/DEV330x-1_1c_operator_precedence.ism/manifest%22,%22type%22:%22application/vnd.ms-sstr+xml%22%7d%5d,%5b%7b%22src%22:%22http://jupyternootbookwams.streaming.mediaservices.windows.net/b79bb936-c26a-4839-b5ec-b9a2b0cce7b0/DEV330x-1_1c_operator_precedence.vtt%22,%22srclang%22:%22en%22,%22kind%22:%22subtitles%22,%22label%22:%22english%22%7d%5d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c145efb2-b5b6-4f26-b7b4-b5e0006b75e2/DEV330x-1_1d_rounding_numbers.ism/manifest%22,%22type%22:%22application/vnd.ms-sstr+xml%22%7d%5d,%5b%7b%22src%22:%22http://jupyternootbookwams.streaming.mediaservices.windows.net/9bee71b0-296f-40a2-9837-d5c375a28f52/DEV330x-1_1d_rounding_number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fe1131a0-8ca7-477a-afd8-9c31b420ac8a/DEV330x-1_1e_generate_random_int.ism/manifest%22,%22type%22:%22application/vnd.ms-sstr+xml%22%7d%5d,%5b%7b%22src%22:%22http://jupyternootbookwams.streaming.mediaservices.windows.net/d9f2cf12-3277-4b38-89a1-4fb356e40aef/DEV330x-1_1e_generate_random_integer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6cf75c18-0978-4ca4-bb48-81f5acd6d7dd/DEV330x-1_1f_random_sequences.ism/manifest%22,%22type%22:%22application/vnd.ms-sstr+xml%22%7d%5d,%5b%7b%22src%22:%22http://jupyternootbookwams.streaming.mediaservices.windows.net/6131f1bf-99d8-4812-9af8-6fd4b5ab6f18/DEV330x-1_1f_random_sequence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EE8A11-2789-4370-B74A-88E5AFD50F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238" y="3460740"/>
            <a:ext cx="8270507" cy="896552"/>
          </a:xfrm>
        </p:spPr>
        <p:txBody>
          <a:bodyPr/>
          <a:lstStyle/>
          <a:p>
            <a:r>
              <a:rPr lang="en-US" dirty="0"/>
              <a:t>Course 40521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0E9F5F-CF8C-48A1-9F5E-5A924F3D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Unit 3</a:t>
            </a:r>
          </a:p>
        </p:txBody>
      </p:sp>
    </p:spTree>
    <p:extLst>
      <p:ext uri="{BB962C8B-B14F-4D97-AF65-F5344CB8AC3E}">
        <p14:creationId xmlns:p14="http://schemas.microsoft.com/office/powerpoint/2010/main" val="17058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1.1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AB4FE4-45C7-42DF-9D07-331D1834B3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Using Python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7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D756-7E86-4721-9A2F-CEA95F59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with Dates and Times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3F5423-8ED9-4CBF-B409-99350DC103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1.2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679CA-930E-43F9-8337-F9FC39131B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4213461"/>
          </a:xfrm>
        </p:spPr>
        <p:txBody>
          <a:bodyPr/>
          <a:lstStyle/>
          <a:p>
            <a:r>
              <a:rPr lang="en-US" dirty="0"/>
              <a:t>Assign and modify variable objects: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time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date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datetime</a:t>
            </a:r>
          </a:p>
          <a:p>
            <a:r>
              <a:rPr lang="en-US" dirty="0"/>
              <a:t>Get the current local date</a:t>
            </a:r>
          </a:p>
          <a:p>
            <a:r>
              <a:rPr lang="en-US" dirty="0"/>
              <a:t>Split a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 into separate </a:t>
            </a:r>
            <a:r>
              <a:rPr lang="en-US" dirty="0">
                <a:latin typeface="Consolas" panose="020B0609020204030204" pitchFamily="49" charset="0"/>
              </a:rPr>
              <a:t>time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date</a:t>
            </a:r>
            <a:r>
              <a:rPr lang="en-US" dirty="0"/>
              <a:t> objects</a:t>
            </a:r>
          </a:p>
          <a:p>
            <a:r>
              <a:rPr lang="en-US" dirty="0"/>
              <a:t>Combine </a:t>
            </a:r>
            <a:r>
              <a:rPr lang="en-US" dirty="0">
                <a:latin typeface="Consolas" panose="020B0609020204030204" pitchFamily="49" charset="0"/>
              </a:rPr>
              <a:t>time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date</a:t>
            </a:r>
            <a:r>
              <a:rPr lang="en-US" dirty="0"/>
              <a:t> objects into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objects</a:t>
            </a:r>
          </a:p>
          <a:p>
            <a:r>
              <a:rPr lang="en-US" dirty="0"/>
              <a:t>Display a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 as a formatted string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5C3588-A3C0-4DD4-ACB9-5D38FADD6D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datetime.time: hour, minute, second, microsecond, replace</a:t>
            </a:r>
          </a:p>
          <a:p>
            <a:r>
              <a:rPr lang="en-US"/>
              <a:t>datetime.date: year, month, day, replace, today</a:t>
            </a:r>
          </a:p>
          <a:p>
            <a:r>
              <a:rPr lang="en-US"/>
              <a:t>datetime.datetime: year, month, day, hour, minute, microsecond, replace, today, date, time, combine</a:t>
            </a:r>
          </a:p>
          <a:p>
            <a:r>
              <a:rPr lang="en-US"/>
              <a:t>strftime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5159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/>
              <a:t>Assigning a </a:t>
            </a:r>
            <a:r>
              <a:rPr lang="en-US" dirty="0">
                <a:latin typeface="Consolas" panose="020B0609020204030204" pitchFamily="49" charset="0"/>
              </a:rPr>
              <a:t>time</a:t>
            </a:r>
            <a:r>
              <a:rPr lang="en-US" dirty="0"/>
              <a:t> object</a:t>
            </a:r>
          </a:p>
          <a:p>
            <a:r>
              <a:rPr lang="en-US" dirty="0"/>
              <a:t>Getting </a:t>
            </a:r>
            <a:r>
              <a:rPr lang="en-US" dirty="0">
                <a:latin typeface="Consolas" panose="020B0609020204030204" pitchFamily="49" charset="0"/>
              </a:rPr>
              <a:t>time</a:t>
            </a:r>
            <a:r>
              <a:rPr lang="en-US" dirty="0"/>
              <a:t> object attributes</a:t>
            </a:r>
          </a:p>
          <a:p>
            <a:r>
              <a:rPr lang="en-US" dirty="0"/>
              <a:t>Modifying </a:t>
            </a:r>
            <a:r>
              <a:rPr lang="en-US" dirty="0">
                <a:latin typeface="Consolas" panose="020B0609020204030204" pitchFamily="49" charset="0"/>
              </a:rPr>
              <a:t>time</a:t>
            </a:r>
            <a:r>
              <a:rPr lang="en-US" dirty="0"/>
              <a:t> object attributes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Objects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7A51AC2F-1C15-4FDC-8C02-1F43F7CEA336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CC48280-00BB-4009-B9FF-3303A7FA8F1A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894A1FA5-1926-4698-AA0D-5F57DE3E9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82E3357-EE15-4DE1-86F9-62C7F3898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35537"/>
              </p:ext>
            </p:extLst>
          </p:nvPr>
        </p:nvGraphicFramePr>
        <p:xfrm>
          <a:off x="6735769" y="1755648"/>
          <a:ext cx="2048728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8728">
                  <a:extLst>
                    <a:ext uri="{9D8B030D-6E8A-4147-A177-3AD203B41FA5}">
                      <a16:colId xmlns:a16="http://schemas.microsoft.com/office/drawing/2014/main" val="535610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Attributes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0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8584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133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511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Microsecond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774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44912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date(year, month, day)</a:t>
            </a:r>
          </a:p>
          <a:p>
            <a:r>
              <a:rPr lang="en-US" dirty="0"/>
              <a:t>Current local date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Objects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E4757698-6635-4C99-9352-D386818D0A6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70560C3C-1E58-49F1-82D3-BEA1A6A033B0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D5828508-3E83-4B22-A9AB-C118F2BB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192553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354491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datetime(year, month, day, hour = 0, minute = 0,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second = 0, microsecond = 0)</a:t>
            </a:r>
          </a:p>
          <a:p>
            <a:r>
              <a:rPr lang="en-US" dirty="0"/>
              <a:t>Setting a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 to the current local date and time</a:t>
            </a:r>
          </a:p>
          <a:p>
            <a:r>
              <a:rPr lang="en-US" dirty="0"/>
              <a:t>Splitting a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 into </a:t>
            </a:r>
            <a:r>
              <a:rPr lang="en-US" dirty="0">
                <a:latin typeface="Consolas" panose="020B0609020204030204" pitchFamily="49" charset="0"/>
              </a:rPr>
              <a:t>date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time</a:t>
            </a:r>
            <a:r>
              <a:rPr lang="en-US" dirty="0"/>
              <a:t> objects</a:t>
            </a:r>
          </a:p>
          <a:p>
            <a:r>
              <a:rPr lang="en-US" dirty="0"/>
              <a:t>Combining </a:t>
            </a:r>
            <a:r>
              <a:rPr lang="en-US" dirty="0">
                <a:latin typeface="Consolas" panose="020B0609020204030204" pitchFamily="49" charset="0"/>
              </a:rPr>
              <a:t>date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time</a:t>
            </a:r>
            <a:r>
              <a:rPr lang="en-US" dirty="0"/>
              <a:t> objects into a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datetime Objects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0E04CAB5-2696-48E0-9C9D-554B34778187}"/>
              </a:ext>
            </a:extLst>
          </p:cNvPr>
          <p:cNvGrpSpPr/>
          <p:nvPr/>
        </p:nvGrpSpPr>
        <p:grpSpPr>
          <a:xfrm>
            <a:off x="9775408" y="5364094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14283763-144F-4999-93A7-4D797773217C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7018CE4B-7B03-4579-B354-78EF0E040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632262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Formatting Dates and Times (1/2)</a:t>
            </a:r>
            <a:br>
              <a:rPr lang="en-US"/>
            </a:b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47DB6B-3DCC-4397-BD98-9AFBC5A9EA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Date formatting directives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7B0FBE03-5640-4666-811A-4DB46988ED3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DF40CF5-1401-4CFC-B6ED-4C67601272C9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49B9A595-FAAD-48CE-8F7D-5253434C4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9917A4-FFD7-4C51-AA26-08CE4E0AE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14302"/>
              </p:ext>
            </p:extLst>
          </p:nvPr>
        </p:nvGraphicFramePr>
        <p:xfrm>
          <a:off x="986416" y="1755013"/>
          <a:ext cx="10218546" cy="34495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7304">
                  <a:extLst>
                    <a:ext uri="{9D8B030D-6E8A-4147-A177-3AD203B41FA5}">
                      <a16:colId xmlns:a16="http://schemas.microsoft.com/office/drawing/2014/main" val="1473032166"/>
                    </a:ext>
                  </a:extLst>
                </a:gridCol>
                <a:gridCol w="4959794">
                  <a:extLst>
                    <a:ext uri="{9D8B030D-6E8A-4147-A177-3AD203B41FA5}">
                      <a16:colId xmlns:a16="http://schemas.microsoft.com/office/drawing/2014/main" val="920141012"/>
                    </a:ext>
                  </a:extLst>
                </a:gridCol>
                <a:gridCol w="3711448">
                  <a:extLst>
                    <a:ext uri="{9D8B030D-6E8A-4147-A177-3AD203B41FA5}">
                      <a16:colId xmlns:a16="http://schemas.microsoft.com/office/drawing/2014/main" val="1711667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Directive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Meaning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57150" marB="571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Example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58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%a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Abbreviated weekday name</a:t>
                      </a:r>
                    </a:p>
                  </a:txBody>
                  <a:tcPr marL="274320" marR="27432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Sun, Mon, ..., Fri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6157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%A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Full weekday name</a:t>
                      </a:r>
                    </a:p>
                  </a:txBody>
                  <a:tcPr marL="274320" marR="27432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Sunday, Monday, ..., Friday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98277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%d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Day of the month as a zero-padded decimal</a:t>
                      </a:r>
                    </a:p>
                  </a:txBody>
                  <a:tcPr marL="274320" marR="27432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01, 02, 03, ... 31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77977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%b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Abbreviated month name</a:t>
                      </a:r>
                    </a:p>
                  </a:txBody>
                  <a:tcPr marL="274320" marR="27432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Jan, Feb, ..., Dec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812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%B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Full month name</a:t>
                      </a:r>
                    </a:p>
                  </a:txBody>
                  <a:tcPr marL="274320" marR="27432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January, February, ..., December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6984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%m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Month as a zero-padded decimal</a:t>
                      </a:r>
                    </a:p>
                  </a:txBody>
                  <a:tcPr marL="274320" marR="27432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01, 02,..., 12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96594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%y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2 decimal year number (without century)</a:t>
                      </a:r>
                    </a:p>
                  </a:txBody>
                  <a:tcPr marL="274320" marR="274320" marT="57150" marB="571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00, 01, ..., 99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884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%Y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4 decimal year number (with century)</a:t>
                      </a:r>
                    </a:p>
                  </a:txBody>
                  <a:tcPr marL="274320" marR="274320" marT="57150" marB="5715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1900, 1989, ..., 2015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436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2845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Formatting Dates and Times (2/2)</a:t>
            </a:r>
            <a:br>
              <a:rPr lang="en-US"/>
            </a:b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47DB6B-3DCC-4397-BD98-9AFBC5A9EA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Time formatting directives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7B0FBE03-5640-4666-811A-4DB46988ED3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DF40CF5-1401-4CFC-B6ED-4C67601272C9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49B9A595-FAAD-48CE-8F7D-5253434C4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9917A4-FFD7-4C51-AA26-08CE4E0AE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85692"/>
              </p:ext>
            </p:extLst>
          </p:nvPr>
        </p:nvGraphicFramePr>
        <p:xfrm>
          <a:off x="2295119" y="1973788"/>
          <a:ext cx="760114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7304">
                  <a:extLst>
                    <a:ext uri="{9D8B030D-6E8A-4147-A177-3AD203B41FA5}">
                      <a16:colId xmlns:a16="http://schemas.microsoft.com/office/drawing/2014/main" val="1473032166"/>
                    </a:ext>
                  </a:extLst>
                </a:gridCol>
                <a:gridCol w="4238371">
                  <a:extLst>
                    <a:ext uri="{9D8B030D-6E8A-4147-A177-3AD203B41FA5}">
                      <a16:colId xmlns:a16="http://schemas.microsoft.com/office/drawing/2014/main" val="920141012"/>
                    </a:ext>
                  </a:extLst>
                </a:gridCol>
                <a:gridCol w="1815465">
                  <a:extLst>
                    <a:ext uri="{9D8B030D-6E8A-4147-A177-3AD203B41FA5}">
                      <a16:colId xmlns:a16="http://schemas.microsoft.com/office/drawing/2014/main" val="1711667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Directive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Meaning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Example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587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%H</a:t>
                      </a:r>
                    </a:p>
                  </a:txBody>
                  <a:tcPr marL="274320" marR="27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Hour in 24-hour clock (zero-padded)</a:t>
                      </a:r>
                    </a:p>
                  </a:txBody>
                  <a:tcPr marL="274320" marR="27432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00, 01, ..., 23</a:t>
                      </a:r>
                    </a:p>
                  </a:txBody>
                  <a:tcPr marL="274320" marR="27432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6157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%I</a:t>
                      </a:r>
                    </a:p>
                  </a:txBody>
                  <a:tcPr marL="274320" marR="27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Hour in 12-hour clock (zero-padded)</a:t>
                      </a:r>
                    </a:p>
                  </a:txBody>
                  <a:tcPr marL="274320" marR="27432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00, 01, ..., 12</a:t>
                      </a:r>
                    </a:p>
                  </a:txBody>
                  <a:tcPr marL="274320" marR="27432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98277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%p</a:t>
                      </a:r>
                    </a:p>
                  </a:txBody>
                  <a:tcPr marL="274320" marR="27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AM or PM</a:t>
                      </a:r>
                    </a:p>
                  </a:txBody>
                  <a:tcPr marL="274320" marR="27432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AM, PM</a:t>
                      </a:r>
                    </a:p>
                  </a:txBody>
                  <a:tcPr marL="274320" marR="27432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77977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%M</a:t>
                      </a:r>
                    </a:p>
                  </a:txBody>
                  <a:tcPr marL="274320" marR="27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Minutes as zero-padded decimal</a:t>
                      </a:r>
                    </a:p>
                  </a:txBody>
                  <a:tcPr marL="274320" marR="27432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00, 01, ..., 59</a:t>
                      </a:r>
                    </a:p>
                  </a:txBody>
                  <a:tcPr marL="274320" marR="27432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812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%S</a:t>
                      </a:r>
                    </a:p>
                  </a:txBody>
                  <a:tcPr marL="274320" marR="27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Seconds as zero-padded decimal</a:t>
                      </a:r>
                    </a:p>
                  </a:txBody>
                  <a:tcPr marL="27432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00, 01, ...,59</a:t>
                      </a:r>
                    </a:p>
                  </a:txBody>
                  <a:tcPr marL="274320" marR="27432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98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9262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1.2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3F961-C7E2-49C8-B32C-DAA94DA004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Working with Dates and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1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 and Time Arithmetic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1.3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2409890"/>
          </a:xfrm>
        </p:spPr>
        <p:txBody>
          <a:bodyPr/>
          <a:lstStyle/>
          <a:p>
            <a:r>
              <a:rPr lang="en-US" dirty="0"/>
              <a:t>Create </a:t>
            </a:r>
            <a:r>
              <a:rPr lang="en-US" dirty="0" err="1">
                <a:latin typeface="Consolas" panose="020B0609020204030204" pitchFamily="49" charset="0"/>
              </a:rPr>
              <a:t>timedelta</a:t>
            </a:r>
            <a:r>
              <a:rPr lang="en-US" dirty="0"/>
              <a:t> objects</a:t>
            </a:r>
          </a:p>
          <a:p>
            <a:r>
              <a:rPr lang="en-US" dirty="0"/>
              <a:t>Use </a:t>
            </a:r>
            <a:r>
              <a:rPr lang="en-US" dirty="0" err="1">
                <a:latin typeface="Consolas" panose="020B0609020204030204" pitchFamily="49" charset="0"/>
              </a:rPr>
              <a:t>timedelta</a:t>
            </a:r>
            <a:r>
              <a:rPr lang="en-US" dirty="0"/>
              <a:t> objects to perform date arithmetic</a:t>
            </a:r>
          </a:p>
          <a:p>
            <a:r>
              <a:rPr lang="en-US" dirty="0"/>
              <a:t>Compare two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objects</a:t>
            </a:r>
          </a:p>
          <a:p>
            <a:r>
              <a:rPr lang="en-US" dirty="0"/>
              <a:t>Build a useful application using </a:t>
            </a:r>
            <a:r>
              <a:rPr lang="en-US" dirty="0" err="1">
                <a:latin typeface="Consolas" panose="020B0609020204030204" pitchFamily="49" charset="0"/>
              </a:rPr>
              <a:t>timedelta</a:t>
            </a:r>
            <a:r>
              <a:rPr lang="en-US" dirty="0"/>
              <a:t> arithmetic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9F5537-62EC-4C4F-8645-A74908E5E6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datetime.timedelta</a:t>
            </a:r>
          </a:p>
          <a:p>
            <a:r>
              <a:rPr lang="en-US"/>
              <a:t>datetime operators</a:t>
            </a:r>
          </a:p>
          <a:p>
            <a:pPr lvl="1"/>
            <a:r>
              <a:rPr lang="en-US"/>
              <a:t>+</a:t>
            </a:r>
          </a:p>
          <a:p>
            <a:pPr lvl="1"/>
            <a:r>
              <a:rPr lang="en-US"/>
              <a:t>-</a:t>
            </a:r>
          </a:p>
          <a:p>
            <a:pPr lvl="1"/>
            <a:r>
              <a:rPr lang="en-US"/>
              <a:t>*</a:t>
            </a:r>
          </a:p>
          <a:p>
            <a:pPr lvl="1"/>
            <a:r>
              <a:rPr lang="en-US"/>
              <a:t>/</a:t>
            </a:r>
          </a:p>
          <a:p>
            <a:pPr lvl="1"/>
            <a:r>
              <a:rPr lang="en-US"/>
              <a:t>//</a:t>
            </a:r>
          </a:p>
          <a:p>
            <a:pPr lvl="1"/>
            <a:r>
              <a:rPr lang="en-US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0944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966692"/>
          </a:xfrm>
        </p:spPr>
        <p:txBody>
          <a:bodyPr/>
          <a:lstStyle/>
          <a:p>
            <a:r>
              <a:rPr lang="en-US" dirty="0"/>
              <a:t>Explicit definition</a:t>
            </a:r>
          </a:p>
          <a:p>
            <a:r>
              <a:rPr lang="en-US" dirty="0"/>
              <a:t>Calculating the difference between two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objects</a:t>
            </a:r>
          </a:p>
          <a:p>
            <a:r>
              <a:rPr lang="en-US" dirty="0"/>
              <a:t>Getting the </a:t>
            </a:r>
            <a:r>
              <a:rPr lang="en-US" dirty="0" err="1">
                <a:latin typeface="Consolas" panose="020B0609020204030204" pitchFamily="49" charset="0"/>
              </a:rPr>
              <a:t>timedelta</a:t>
            </a:r>
            <a:r>
              <a:rPr lang="en-US" dirty="0"/>
              <a:t> attributes</a:t>
            </a:r>
          </a:p>
          <a:p>
            <a:r>
              <a:rPr lang="en-US" dirty="0"/>
              <a:t>Computing the number of seconds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timedelta Objects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1F67936F-0F4A-4D85-AD92-35361973A480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4D0C01F-0524-4CDC-B5DF-B46979098FA3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F632CC7F-C203-47E2-BECA-077A0B0F3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06682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Introduction to Python, Unit 3</a:t>
            </a:r>
          </a:p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/>
              <a:t>Arithmetic involving </a:t>
            </a:r>
            <a:r>
              <a:rPr lang="en-US" dirty="0">
                <a:latin typeface="Consolas" panose="020B0609020204030204" pitchFamily="49" charset="0"/>
              </a:rPr>
              <a:t>datetime</a:t>
            </a:r>
            <a:r>
              <a:rPr lang="en-US" dirty="0"/>
              <a:t> and </a:t>
            </a:r>
            <a:r>
              <a:rPr lang="en-US" dirty="0" err="1">
                <a:latin typeface="Consolas" panose="020B0609020204030204" pitchFamily="49" charset="0"/>
              </a:rPr>
              <a:t>timedelta</a:t>
            </a:r>
            <a:r>
              <a:rPr lang="en-US" dirty="0"/>
              <a:t> objects</a:t>
            </a:r>
          </a:p>
          <a:p>
            <a:r>
              <a:rPr lang="en-US" dirty="0"/>
              <a:t>Arithmetic on </a:t>
            </a:r>
            <a:r>
              <a:rPr lang="en-US" dirty="0" err="1">
                <a:latin typeface="Consolas" panose="020B0609020204030204" pitchFamily="49" charset="0"/>
              </a:rPr>
              <a:t>timedelta</a:t>
            </a:r>
            <a:r>
              <a:rPr lang="en-US" dirty="0"/>
              <a:t> objects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Performing Date Arithmetic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4A6C0053-8DA7-430F-858E-0692FA650A5B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F321E8DA-316F-48C4-9C55-5FD26F583B46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E6BCFE5B-75B9-46BF-A158-B2A78CAD8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3EFD4D2-B57F-48C8-8773-238C7152D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96423"/>
              </p:ext>
            </p:extLst>
          </p:nvPr>
        </p:nvGraphicFramePr>
        <p:xfrm>
          <a:off x="3564706" y="2996055"/>
          <a:ext cx="5061966" cy="26830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6890">
                  <a:extLst>
                    <a:ext uri="{9D8B030D-6E8A-4147-A177-3AD203B41FA5}">
                      <a16:colId xmlns:a16="http://schemas.microsoft.com/office/drawing/2014/main" val="3081395313"/>
                    </a:ext>
                  </a:extLst>
                </a:gridCol>
                <a:gridCol w="3275076">
                  <a:extLst>
                    <a:ext uri="{9D8B030D-6E8A-4147-A177-3AD203B41FA5}">
                      <a16:colId xmlns:a16="http://schemas.microsoft.com/office/drawing/2014/main" val="1322725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Operation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Result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11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t1 = t2 + t3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sum of objects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2689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t1 = t2 - t3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difference between objects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369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t1 = t2 * i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multiply by an integer </a:t>
                      </a:r>
                      <a:r>
                        <a:rPr lang="en-US" dirty="0" err="1">
                          <a:effectLst/>
                        </a:rPr>
                        <a:t>i</a:t>
                      </a:r>
                      <a:endParaRPr lang="en-US" dirty="0">
                        <a:effectLst/>
                      </a:endParaRP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9325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f = t2 / t3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division, return float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489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t1 = t2 // i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integer division, return </a:t>
                      </a:r>
                      <a:r>
                        <a:rPr lang="en-US" dirty="0" err="1">
                          <a:effectLst/>
                        </a:rPr>
                        <a:t>int</a:t>
                      </a:r>
                      <a:endParaRPr lang="en-US" dirty="0">
                        <a:effectLst/>
                      </a:endParaRP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8022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t1 = t2 % t3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modulo or remainder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96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77419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datetime Objects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11B18842-DFF2-4CCD-A02D-EAB6A56C4AC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C2C8CA6-FCCC-4FF9-9335-EB12613F5411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EB0229CA-4973-4859-A137-97A2F4C1E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8A4D3F-EB0F-43E7-A375-902920085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20312"/>
              </p:ext>
            </p:extLst>
          </p:nvPr>
        </p:nvGraphicFramePr>
        <p:xfrm>
          <a:off x="3829120" y="1755648"/>
          <a:ext cx="4533138" cy="22997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2164">
                  <a:extLst>
                    <a:ext uri="{9D8B030D-6E8A-4147-A177-3AD203B41FA5}">
                      <a16:colId xmlns:a16="http://schemas.microsoft.com/office/drawing/2014/main" val="3081395313"/>
                    </a:ext>
                  </a:extLst>
                </a:gridCol>
                <a:gridCol w="2970974">
                  <a:extLst>
                    <a:ext uri="{9D8B030D-6E8A-4147-A177-3AD203B41FA5}">
                      <a16:colId xmlns:a16="http://schemas.microsoft.com/office/drawing/2014/main" val="1322725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Operator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Description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11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&lt;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less than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2689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&lt;=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less than or equal to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369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&gt;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greater than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9325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&gt;=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greater than or equal to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489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==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equal to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022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61011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Creating a December Solstice Countdown application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Applications using </a:t>
            </a:r>
            <a:r>
              <a:rPr lang="en-US" dirty="0" err="1"/>
              <a:t>timedelta</a:t>
            </a:r>
            <a:r>
              <a:rPr lang="en-US" dirty="0"/>
              <a:t> Arithmetic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DE2D653F-79D4-406B-B2E4-89224E990F8C}"/>
              </a:ext>
            </a:extLst>
          </p:cNvPr>
          <p:cNvGrpSpPr/>
          <p:nvPr/>
        </p:nvGrpSpPr>
        <p:grpSpPr>
          <a:xfrm>
            <a:off x="9775408" y="5364094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2D4270BE-BCBB-4F35-BC6E-5F85214C4776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A2293924-BBC2-478C-A3E7-5167F40C9F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543640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1.3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2449D-F4C9-46A1-AC78-5262C3C316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 Date and Time Arithmetic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1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1.4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Identify the platform running a Python script</a:t>
            </a:r>
          </a:p>
          <a:p>
            <a:r>
              <a:rPr lang="en-US"/>
              <a:t>Get the current working directory</a:t>
            </a:r>
          </a:p>
          <a:p>
            <a:r>
              <a:rPr lang="en-US"/>
              <a:t>Change the current working directory</a:t>
            </a:r>
          </a:p>
          <a:p>
            <a:r>
              <a:rPr lang="en-US"/>
              <a:t>List the content of the current working directory</a:t>
            </a:r>
          </a:p>
          <a:p>
            <a:r>
              <a:rPr lang="en-US"/>
              <a:t>Create and remove directories</a:t>
            </a:r>
          </a:p>
          <a:p>
            <a:r>
              <a:rPr lang="en-US"/>
              <a:t>Rename files and directories</a:t>
            </a:r>
          </a:p>
          <a:p>
            <a:r>
              <a:rPr lang="en-US"/>
              <a:t>Recognize the difference between relative and absolute paths</a:t>
            </a:r>
          </a:p>
          <a:p>
            <a:r>
              <a:rPr lang="en-US"/>
              <a:t>Test whether a file or path exists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120A9B-71A2-46A2-A1F2-F5DA4B8451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sys.platform</a:t>
            </a:r>
          </a:p>
          <a:p>
            <a:r>
              <a:rPr lang="en-US"/>
              <a:t>os: os.getcwd, os.chdir, os.listdir, os.mkdir, os.rmdir, os.rename</a:t>
            </a:r>
          </a:p>
          <a:p>
            <a:r>
              <a:rPr lang="en-US"/>
              <a:t>os.path: os.path.abspath, os.path.exists, os.path.isfile, os.path.isdir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56687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966692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sys</a:t>
            </a:r>
            <a:r>
              <a:rPr lang="en-US" dirty="0"/>
              <a:t> module</a:t>
            </a:r>
          </a:p>
          <a:p>
            <a:r>
              <a:rPr lang="en-US" dirty="0"/>
              <a:t>Windows</a:t>
            </a:r>
          </a:p>
          <a:p>
            <a:r>
              <a:rPr lang="en-US" dirty="0"/>
              <a:t>Mac</a:t>
            </a:r>
          </a:p>
          <a:p>
            <a:r>
              <a:rPr lang="en-US" dirty="0"/>
              <a:t>Linux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 Identification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8A2A54D5-42F2-4C8E-A451-A6ED5737076A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CDE599C-1865-4013-8589-5E951F36384B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926168F0-8DD6-476C-AC49-3C8A19C31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251480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Finding and changing the current working directory</a:t>
            </a:r>
          </a:p>
          <a:p>
            <a:r>
              <a:rPr lang="en-US"/>
              <a:t>Listing the content of a directory</a:t>
            </a:r>
          </a:p>
          <a:p>
            <a:r>
              <a:rPr lang="en-US"/>
              <a:t>Creating and removing directories</a:t>
            </a:r>
          </a:p>
          <a:p>
            <a:r>
              <a:rPr lang="en-US"/>
              <a:t>Renaming files and directories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Operations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1F722193-E9B5-4D60-82BC-1B03AC6C81AB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951002C4-4CC1-420A-A3F4-49AAE4387FEC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24E336F3-9CFE-4AF2-8DD9-3EBD974F9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817881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Relative and absolute paths</a:t>
            </a:r>
          </a:p>
          <a:p>
            <a:r>
              <a:rPr lang="en-US"/>
              <a:t>Testing the existence of paths, files, and directories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Operations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77F8D052-4D37-407E-B7D6-AC473A77AE8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2BC0A520-D130-461A-AAEA-58BD2D3ADB9D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AAFABFCD-441F-44F3-8DA9-1DF995746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184842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1.4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7927C-3194-4E4C-A9F9-3FD8FC456D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File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4EF2A-5A2F-447B-8F26-C89C2150FA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Python Module Practice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6B745-FDAE-4205-8D07-D62AC539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1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01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0074-5FC1-48FD-8EB9-5D5A2E03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Python Modules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7803AA-C864-4B0B-A052-AFFD3378A1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1.1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411E5-E7EE-49E4-88EF-B3C1FE95BE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4302716"/>
          </a:xfrm>
        </p:spPr>
        <p:txBody>
          <a:bodyPr/>
          <a:lstStyle/>
          <a:p>
            <a:r>
              <a:rPr lang="en-US" dirty="0"/>
              <a:t>Import Python modules</a:t>
            </a:r>
          </a:p>
          <a:p>
            <a:r>
              <a:rPr lang="en-US" dirty="0"/>
              <a:t>Compute mathematical expressions using functions from the </a:t>
            </a:r>
            <a:r>
              <a:rPr lang="en-US" dirty="0">
                <a:latin typeface="Consolas" panose="020B0609020204030204" pitchFamily="49" charset="0"/>
              </a:rPr>
              <a:t>math</a:t>
            </a:r>
            <a:r>
              <a:rPr lang="en-US" dirty="0"/>
              <a:t> module</a:t>
            </a:r>
          </a:p>
          <a:p>
            <a:r>
              <a:rPr lang="en-US" dirty="0"/>
              <a:t>Recognize the effect of operator precedence</a:t>
            </a:r>
          </a:p>
          <a:p>
            <a:r>
              <a:rPr lang="en-US" dirty="0"/>
              <a:t>Round real numbers to the nearest integer</a:t>
            </a:r>
          </a:p>
          <a:p>
            <a:r>
              <a:rPr lang="en-US" dirty="0"/>
              <a:t>Generate (pseudo-)random integers</a:t>
            </a:r>
          </a:p>
          <a:p>
            <a:r>
              <a:rPr lang="en-US" dirty="0"/>
              <a:t>Select a random element from a list</a:t>
            </a:r>
          </a:p>
          <a:p>
            <a:r>
              <a:rPr lang="en-US" dirty="0"/>
              <a:t>Shuffle the elements of a list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6FFAD7-70AE-4D3F-9732-9182FC3ACF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import, import as</a:t>
            </a:r>
          </a:p>
          <a:p>
            <a:r>
              <a:rPr lang="en-US"/>
              <a:t>math: sqrt, //, %, **</a:t>
            </a:r>
          </a:p>
          <a:p>
            <a:r>
              <a:rPr lang="en-US"/>
              <a:t>order of operations</a:t>
            </a:r>
          </a:p>
          <a:p>
            <a:r>
              <a:rPr lang="en-US"/>
              <a:t>ceil, floor</a:t>
            </a:r>
          </a:p>
          <a:p>
            <a:r>
              <a:rPr lang="en-US"/>
              <a:t>random</a:t>
            </a:r>
          </a:p>
          <a:p>
            <a:r>
              <a:rPr lang="en-US"/>
              <a:t>random.randint(a, b)</a:t>
            </a:r>
          </a:p>
          <a:p>
            <a:r>
              <a:rPr lang="en-US"/>
              <a:t>randrange(start, stop[,step])</a:t>
            </a:r>
          </a:p>
          <a:p>
            <a:r>
              <a:rPr lang="en-US"/>
              <a:t>random.choice(seq) </a:t>
            </a:r>
          </a:p>
          <a:p>
            <a:r>
              <a:rPr lang="en-US"/>
              <a:t>random.shuffle(x[,random])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79200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93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71B78-0453-48DB-9010-B61D042D57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/>
              <a:t>Importing a library</a:t>
            </a:r>
          </a:p>
          <a:p>
            <a:r>
              <a:rPr lang="en-US" dirty="0"/>
              <a:t>Importing and renaming a library</a:t>
            </a:r>
          </a:p>
          <a:p>
            <a:r>
              <a:rPr lang="en-US" dirty="0"/>
              <a:t>Importing a function from a library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AF4D10-F19F-4326-8B7E-C026209E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Importing Modules</a:t>
            </a:r>
            <a:endParaRPr lang="en-US" dirty="0"/>
          </a:p>
        </p:txBody>
      </p:sp>
      <p:grpSp>
        <p:nvGrpSpPr>
          <p:cNvPr id="13" name="Group 12" title="Play Video icon">
            <a:extLst>
              <a:ext uri="{FF2B5EF4-FFF2-40B4-BE49-F238E27FC236}">
                <a16:creationId xmlns:a16="http://schemas.microsoft.com/office/drawing/2014/main" id="{FC7E174A-8F80-4F51-B914-3993C43581CC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12" name="Rectangle: Rounded Corners 11">
              <a:hlinkClick r:id="rId2" highlightClick="1"/>
              <a:extLst>
                <a:ext uri="{FF2B5EF4-FFF2-40B4-BE49-F238E27FC236}">
                  <a16:creationId xmlns:a16="http://schemas.microsoft.com/office/drawing/2014/main" id="{00764939-EC4C-4102-84F2-10B07FBD1F6B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10" name="Graphic 9" descr="Play">
              <a:extLst>
                <a:ext uri="{FF2B5EF4-FFF2-40B4-BE49-F238E27FC236}">
                  <a16:creationId xmlns:a16="http://schemas.microsoft.com/office/drawing/2014/main" id="{A1FB5D07-FC90-4C5D-AF8D-743B4A7DD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045665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C067B9-62EA-4950-9D57-07F5C09E31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431435"/>
          </a:xfrm>
        </p:spPr>
        <p:txBody>
          <a:bodyPr/>
          <a:lstStyle/>
          <a:p>
            <a:r>
              <a:rPr lang="en-US" dirty="0"/>
              <a:t>Square root</a:t>
            </a:r>
          </a:p>
          <a:p>
            <a:pPr defTabSz="914400">
              <a:tabLst>
                <a:tab pos="3203575" algn="l"/>
              </a:tabLst>
            </a:pPr>
            <a:r>
              <a:rPr lang="en-US" dirty="0"/>
              <a:t>Division	/</a:t>
            </a:r>
          </a:p>
          <a:p>
            <a:pPr defTabSz="914400">
              <a:tabLst>
                <a:tab pos="3203575" algn="l"/>
              </a:tabLst>
            </a:pPr>
            <a:r>
              <a:rPr lang="en-US" dirty="0"/>
              <a:t>Integer division	//</a:t>
            </a:r>
          </a:p>
          <a:p>
            <a:pPr defTabSz="914400">
              <a:tabLst>
                <a:tab pos="3203575" algn="l"/>
              </a:tabLst>
            </a:pPr>
            <a:r>
              <a:rPr lang="en-US" dirty="0"/>
              <a:t>Modulo	%</a:t>
            </a:r>
          </a:p>
          <a:p>
            <a:pPr defTabSz="914400">
              <a:tabLst>
                <a:tab pos="3203575" algn="l"/>
              </a:tabLst>
            </a:pPr>
            <a:r>
              <a:rPr lang="en-US" dirty="0"/>
              <a:t>Exponent	**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9D0928-4033-46F6-8691-6F6B86281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math Functions</a:t>
            </a:r>
            <a:endParaRPr lang="en-US" dirty="0"/>
          </a:p>
        </p:txBody>
      </p:sp>
      <p:grpSp>
        <p:nvGrpSpPr>
          <p:cNvPr id="8" name="Group 7" title="Play Video icon">
            <a:extLst>
              <a:ext uri="{FF2B5EF4-FFF2-40B4-BE49-F238E27FC236}">
                <a16:creationId xmlns:a16="http://schemas.microsoft.com/office/drawing/2014/main" id="{DB8BD3FE-CB24-413F-9772-2256C21C882F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9" name="Rectangle: Rounded Corners 8">
              <a:hlinkClick r:id="rId2" highlightClick="1"/>
              <a:extLst>
                <a:ext uri="{FF2B5EF4-FFF2-40B4-BE49-F238E27FC236}">
                  <a16:creationId xmlns:a16="http://schemas.microsoft.com/office/drawing/2014/main" id="{4380C879-BE5B-424D-B42C-D7C70DAD46F8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10" name="Graphic 9" descr="Play">
              <a:extLst>
                <a:ext uri="{FF2B5EF4-FFF2-40B4-BE49-F238E27FC236}">
                  <a16:creationId xmlns:a16="http://schemas.microsoft.com/office/drawing/2014/main" id="{29F65C08-C0C1-4BC2-B0EE-B3CAD113AD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33192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C068E1-CE50-4324-B929-479C5318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082D33FE-D398-447D-88F4-9BEFAE11CB3B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F389A149-F791-463B-BD74-28D0A099C0EF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BA8FCB77-B5B2-4ACF-A1CA-8606F9ED57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D7CEBA4-BDBB-41BC-ACFD-1F3DB63E4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488841"/>
              </p:ext>
            </p:extLst>
          </p:nvPr>
        </p:nvGraphicFramePr>
        <p:xfrm>
          <a:off x="2641670" y="1755648"/>
          <a:ext cx="6908038" cy="19164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2164">
                  <a:extLst>
                    <a:ext uri="{9D8B030D-6E8A-4147-A177-3AD203B41FA5}">
                      <a16:colId xmlns:a16="http://schemas.microsoft.com/office/drawing/2014/main" val="3609304299"/>
                    </a:ext>
                  </a:extLst>
                </a:gridCol>
                <a:gridCol w="5345874">
                  <a:extLst>
                    <a:ext uri="{9D8B030D-6E8A-4147-A177-3AD203B41FA5}">
                      <a16:colId xmlns:a16="http://schemas.microsoft.com/office/drawing/2014/main" val="3104839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Operator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Description</a:t>
                      </a:r>
                      <a:endParaRPr lang="en-US" b="1" dirty="0">
                        <a:effectLst/>
                      </a:endParaRP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9062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()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Parentheses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3795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**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Exponentiation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0163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*, /, //, %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Multiplication, division, integer division, modulo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982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+, -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Addition, subtraction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545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77026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EA8AA9-4CEF-4882-84BE-BBCF41839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Ceiling</a:t>
            </a:r>
          </a:p>
          <a:p>
            <a:r>
              <a:rPr lang="en-US"/>
              <a:t>Truncate</a:t>
            </a:r>
          </a:p>
          <a:p>
            <a:r>
              <a:rPr lang="en-US"/>
              <a:t>Floor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C068E1-CE50-4324-B929-479C5318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Rounding Numbers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9DFC57AD-23D9-46A9-BA73-3D0C79AE55B7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687DA9C4-125A-4C90-8443-DBFCE03F3AE0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BCDCC6F7-FF12-4572-9406-081FBFF8B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192649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EA8AA9-4CEF-4882-84BE-BBCF41839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/>
              <a:t>Between two numbers</a:t>
            </a:r>
          </a:p>
          <a:p>
            <a:r>
              <a:rPr lang="en-US" dirty="0"/>
              <a:t>From a range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C068E1-CE50-4324-B929-479C5318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Integers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D1F3CEED-64E4-4EC4-832B-9E946DC8FA5D}"/>
              </a:ext>
            </a:extLst>
          </p:cNvPr>
          <p:cNvGrpSpPr/>
          <p:nvPr/>
        </p:nvGrpSpPr>
        <p:grpSpPr>
          <a:xfrm>
            <a:off x="9726837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402C50C6-A441-473E-A789-AA51AD7D4EA7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0309BECB-3519-4648-A6D7-A4EA1E614E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563639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EA8AA9-4CEF-4882-84BE-BBCF41839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/>
              <a:t>Selecting an element from a list</a:t>
            </a:r>
          </a:p>
          <a:p>
            <a:r>
              <a:rPr lang="en-US" dirty="0"/>
              <a:t>Shuffling the elements of a list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C068E1-CE50-4324-B929-479C5318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Sequences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6BD188A5-357E-41AB-9EA1-D658D0510E6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815DEEAE-C8DE-4BF4-9DAC-7877FC618B04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9B71651E-C0A2-48B0-A75F-DA7755A4F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54314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VA_them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VA_theme" id="{FE2E25A0-966F-41AE-AB5F-5A6AF47EB54A}" vid="{4C702016-84DA-4CFA-A467-6A79C6D09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MVA_theme</Template>
  <TotalTime>0</TotalTime>
  <Words>832</Words>
  <Application>Microsoft Office PowerPoint</Application>
  <PresentationFormat>Widescreen</PresentationFormat>
  <Paragraphs>239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Rounded MT Bold</vt:lpstr>
      <vt:lpstr>Calibri</vt:lpstr>
      <vt:lpstr>Consolas</vt:lpstr>
      <vt:lpstr>Segoe UI</vt:lpstr>
      <vt:lpstr>Segoe UI Light</vt:lpstr>
      <vt:lpstr>Wingdings</vt:lpstr>
      <vt:lpstr>MVA_theme</vt:lpstr>
      <vt:lpstr>Introduction to Python Unit 3</vt:lpstr>
      <vt:lpstr>Python Modules</vt:lpstr>
      <vt:lpstr>Using Python Modules</vt:lpstr>
      <vt:lpstr>Importing Modules</vt:lpstr>
      <vt:lpstr>Using math Functions</vt:lpstr>
      <vt:lpstr>Operator Precedence </vt:lpstr>
      <vt:lpstr>Rounding Numbers</vt:lpstr>
      <vt:lpstr>Generating Random Integers</vt:lpstr>
      <vt:lpstr>Random Sequences</vt:lpstr>
      <vt:lpstr>Quiz 1.1</vt:lpstr>
      <vt:lpstr>Working with Dates and Times</vt:lpstr>
      <vt:lpstr>time Objects</vt:lpstr>
      <vt:lpstr>date Objects</vt:lpstr>
      <vt:lpstr>datetime Objects</vt:lpstr>
      <vt:lpstr>Formatting Dates and Times (1/2) </vt:lpstr>
      <vt:lpstr>Formatting Dates and Times (2/2) </vt:lpstr>
      <vt:lpstr>Quiz 1.2</vt:lpstr>
      <vt:lpstr>Date and Time Arithmetic</vt:lpstr>
      <vt:lpstr>Creating timedelta Objects </vt:lpstr>
      <vt:lpstr>Performing Date Arithmetic</vt:lpstr>
      <vt:lpstr>Comparing datetime Objects </vt:lpstr>
      <vt:lpstr>Building Applications using timedelta Arithmetic</vt:lpstr>
      <vt:lpstr>Quiz 1.3</vt:lpstr>
      <vt:lpstr>File System</vt:lpstr>
      <vt:lpstr>Platform Identification</vt:lpstr>
      <vt:lpstr>Directory Operations </vt:lpstr>
      <vt:lpstr>Path Operations </vt:lpstr>
      <vt:lpstr>Quiz 1.4</vt:lpstr>
      <vt:lpstr>Module 1 Lab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2018-01-30T14:18:45Z</dcterms:created>
  <dcterms:modified xsi:type="dcterms:W3CDTF">2018-06-19T15:38:19Z</dcterms:modified>
</cp:coreProperties>
</file>