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6858000" cx="9144000"/>
  <p:notesSz cx="6858000" cy="9144000"/>
  <p:embeddedFontLst>
    <p:embeddedFont>
      <p:font typeface="Courgette"/>
      <p:regular r:id="rId22"/>
    </p:embeddedFont>
    <p:embeddedFont>
      <p:font typeface="Arial Black"/>
      <p:regular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font" Target="fonts/Courgette-regular.fntdata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font" Target="fonts/ArialBlack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115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115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115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115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115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115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Font typeface="Arial"/>
              <a:buNone/>
              <a:defRPr b="0" i="0" sz="135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115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115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 rot="5400000">
            <a:off x="2396331" y="57943"/>
            <a:ext cx="4351337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115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115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6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7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7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1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115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115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10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1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10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115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115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115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115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8763000" y="6400800"/>
            <a:ext cx="381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grpSp>
        <p:nvGrpSpPr>
          <p:cNvPr id="85" name="Google Shape;85;p13"/>
          <p:cNvGrpSpPr/>
          <p:nvPr/>
        </p:nvGrpSpPr>
        <p:grpSpPr>
          <a:xfrm>
            <a:off x="6629400" y="152400"/>
            <a:ext cx="2298700" cy="1475010"/>
            <a:chOff x="6705600" y="152400"/>
            <a:chExt cx="2070100" cy="1328022"/>
          </a:xfrm>
        </p:grpSpPr>
        <p:sp>
          <p:nvSpPr>
            <p:cNvPr id="86" name="Google Shape;86;p13"/>
            <p:cNvSpPr txBox="1"/>
            <p:nvPr/>
          </p:nvSpPr>
          <p:spPr>
            <a:xfrm>
              <a:off x="6705600" y="152400"/>
              <a:ext cx="2070100" cy="12334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6896100" y="196850"/>
              <a:ext cx="1689100" cy="1173162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Google Shape;88;p13"/>
            <p:cNvSpPr txBox="1"/>
            <p:nvPr/>
          </p:nvSpPr>
          <p:spPr>
            <a:xfrm>
              <a:off x="6996112" y="201612"/>
              <a:ext cx="1503362" cy="685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Arial"/>
                <a:buNone/>
              </a:pPr>
              <a:r>
                <a:rPr b="1" i="0" lang="en-US" sz="22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Career &amp; Technical</a:t>
              </a:r>
              <a:endParaRPr/>
            </a:p>
          </p:txBody>
        </p:sp>
        <p:sp>
          <p:nvSpPr>
            <p:cNvPr id="89" name="Google Shape;89;p13"/>
            <p:cNvSpPr txBox="1"/>
            <p:nvPr/>
          </p:nvSpPr>
          <p:spPr>
            <a:xfrm rot="-480000">
              <a:off x="6943725" y="801687"/>
              <a:ext cx="1512887" cy="5762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600"/>
                <a:buFont typeface="Courgette"/>
                <a:buNone/>
              </a:pPr>
              <a:r>
                <a:rPr b="1" i="0" lang="en-US" sz="3600" u="none">
                  <a:solidFill>
                    <a:schemeClr val="dk1"/>
                  </a:solidFill>
                  <a:latin typeface="Courgette"/>
                  <a:ea typeface="Courgette"/>
                  <a:cs typeface="Courgette"/>
                  <a:sym typeface="Courgette"/>
                </a:rPr>
                <a:t>Education</a:t>
              </a:r>
              <a:endParaRPr/>
            </a:p>
          </p:txBody>
        </p:sp>
      </p:grpSp>
      <p:sp>
        <p:nvSpPr>
          <p:cNvPr id="90" name="Google Shape;90;p13"/>
          <p:cNvSpPr txBox="1"/>
          <p:nvPr/>
        </p:nvSpPr>
        <p:spPr>
          <a:xfrm>
            <a:off x="228600" y="228600"/>
            <a:ext cx="6019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006.00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Demonstrate basic dimensioning techniques</a:t>
            </a:r>
            <a:endParaRPr/>
          </a:p>
        </p:txBody>
      </p:sp>
      <p:pic>
        <p:nvPicPr>
          <p:cNvPr id="91" name="Google Shape;91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1905000"/>
            <a:ext cx="7874081" cy="46970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/>
          <p:nvPr>
            <p:ph type="title"/>
          </p:nvPr>
        </p:nvSpPr>
        <p:spPr>
          <a:xfrm>
            <a:off x="381000" y="5867400"/>
            <a:ext cx="8458200" cy="762000"/>
          </a:xfrm>
          <a:prstGeom prst="rect">
            <a:avLst/>
          </a:prstGeom>
          <a:noFill/>
          <a:ln>
            <a:noFill/>
          </a:ln>
          <a:effectLst>
            <a:outerShdw blurRad="63500" dir="2700000" dist="17960">
              <a:schemeClr val="dk1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 Black"/>
              <a:buNone/>
            </a:pPr>
            <a:r>
              <a:rPr b="0" i="0" lang="en-US" sz="3200" u="none" cap="none" strike="noStrike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rPr>
              <a:t>DIMENSIONING DIAMETERS</a:t>
            </a:r>
            <a:endParaRPr/>
          </a:p>
        </p:txBody>
      </p:sp>
      <p:pic>
        <p:nvPicPr>
          <p:cNvPr id="150" name="Google Shape;150;p22"/>
          <p:cNvPicPr preferRelativeResize="0"/>
          <p:nvPr/>
        </p:nvPicPr>
        <p:blipFill rotWithShape="1">
          <a:blip r:embed="rId3">
            <a:alphaModFix/>
          </a:blip>
          <a:srcRect b="0" l="0" r="8942" t="0"/>
          <a:stretch/>
        </p:blipFill>
        <p:spPr>
          <a:xfrm>
            <a:off x="609600" y="152400"/>
            <a:ext cx="8069594" cy="5703726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2"/>
          <p:cNvSpPr txBox="1"/>
          <p:nvPr/>
        </p:nvSpPr>
        <p:spPr>
          <a:xfrm>
            <a:off x="8763000" y="6400800"/>
            <a:ext cx="381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457200"/>
            <a:ext cx="8941247" cy="4860069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3"/>
          <p:cNvSpPr txBox="1"/>
          <p:nvPr>
            <p:ph type="title"/>
          </p:nvPr>
        </p:nvSpPr>
        <p:spPr>
          <a:xfrm>
            <a:off x="381000" y="5867400"/>
            <a:ext cx="8458200" cy="762000"/>
          </a:xfrm>
          <a:prstGeom prst="rect">
            <a:avLst/>
          </a:prstGeom>
          <a:noFill/>
          <a:ln>
            <a:noFill/>
          </a:ln>
          <a:effectLst>
            <a:outerShdw blurRad="63500" dir="2700000" dist="17960">
              <a:schemeClr val="dk1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CC00"/>
              </a:buClr>
              <a:buSzPts val="2900"/>
              <a:buFont typeface="Arial Black"/>
              <a:buNone/>
            </a:pPr>
            <a:r>
              <a:rPr b="0" i="0" lang="en-US" sz="2900" u="none" cap="none" strike="noStrike">
                <a:solidFill>
                  <a:srgbClr val="00CC00"/>
                </a:solidFill>
                <a:latin typeface="Arial Black"/>
                <a:ea typeface="Arial Black"/>
                <a:cs typeface="Arial Black"/>
                <a:sym typeface="Arial Black"/>
              </a:rPr>
              <a:t>DIMENSIONING RADII</a:t>
            </a:r>
            <a:br>
              <a:rPr b="0" i="0" lang="en-US" sz="2900" u="none" cap="none" strike="noStrike">
                <a:solidFill>
                  <a:srgbClr val="00CC00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en-US" sz="2500" u="none" cap="none" strike="noStrike">
                <a:solidFill>
                  <a:srgbClr val="00CC00"/>
                </a:solidFill>
                <a:latin typeface="Arial Black"/>
                <a:ea typeface="Arial Black"/>
                <a:cs typeface="Arial Black"/>
                <a:sym typeface="Arial Black"/>
              </a:rPr>
              <a:t>which do not need their centers located</a:t>
            </a:r>
            <a:endParaRPr/>
          </a:p>
        </p:txBody>
      </p:sp>
      <p:sp>
        <p:nvSpPr>
          <p:cNvPr id="158" name="Google Shape;158;p23"/>
          <p:cNvSpPr txBox="1"/>
          <p:nvPr/>
        </p:nvSpPr>
        <p:spPr>
          <a:xfrm>
            <a:off x="8610600" y="6400800"/>
            <a:ext cx="76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457200"/>
            <a:ext cx="8816512" cy="5212933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4"/>
          <p:cNvSpPr txBox="1"/>
          <p:nvPr>
            <p:ph type="title"/>
          </p:nvPr>
        </p:nvSpPr>
        <p:spPr>
          <a:xfrm>
            <a:off x="381000" y="5867400"/>
            <a:ext cx="8458200" cy="762000"/>
          </a:xfrm>
          <a:prstGeom prst="rect">
            <a:avLst/>
          </a:prstGeom>
          <a:noFill/>
          <a:ln>
            <a:noFill/>
          </a:ln>
          <a:effectLst>
            <a:outerShdw blurRad="63500" dir="2700000" dist="17960">
              <a:schemeClr val="dk1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CC00"/>
              </a:buClr>
              <a:buSzPts val="2900"/>
              <a:buFont typeface="Arial Black"/>
              <a:buNone/>
            </a:pPr>
            <a:r>
              <a:rPr b="0" i="0" lang="en-US" sz="2900" u="none" cap="none" strike="noStrike">
                <a:solidFill>
                  <a:srgbClr val="00CC00"/>
                </a:solidFill>
                <a:latin typeface="Arial Black"/>
                <a:ea typeface="Arial Black"/>
                <a:cs typeface="Arial Black"/>
                <a:sym typeface="Arial Black"/>
              </a:rPr>
              <a:t>DIMENSIONING RADII</a:t>
            </a:r>
            <a:br>
              <a:rPr b="0" i="0" lang="en-US" sz="2900" u="none" cap="none" strike="noStrike">
                <a:solidFill>
                  <a:srgbClr val="00CC00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en-US" sz="2500" u="none" cap="none" strike="noStrike">
                <a:solidFill>
                  <a:srgbClr val="00CC00"/>
                </a:solidFill>
                <a:latin typeface="Arial Black"/>
                <a:ea typeface="Arial Black"/>
                <a:cs typeface="Arial Black"/>
                <a:sym typeface="Arial Black"/>
              </a:rPr>
              <a:t>when locating the radius center.</a:t>
            </a:r>
            <a:endParaRPr/>
          </a:p>
        </p:txBody>
      </p:sp>
      <p:sp>
        <p:nvSpPr>
          <p:cNvPr id="165" name="Google Shape;165;p24"/>
          <p:cNvSpPr txBox="1"/>
          <p:nvPr/>
        </p:nvSpPr>
        <p:spPr>
          <a:xfrm>
            <a:off x="8382000" y="6400800"/>
            <a:ext cx="76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5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b="0" i="0" lang="en-US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Decimal Inch</a:t>
            </a:r>
            <a:endParaRPr/>
          </a:p>
        </p:txBody>
      </p:sp>
      <p:sp>
        <p:nvSpPr>
          <p:cNvPr id="171" name="Google Shape;171;p25"/>
          <p:cNvSpPr txBox="1"/>
          <p:nvPr>
            <p:ph idx="1" type="body"/>
          </p:nvPr>
        </p:nvSpPr>
        <p:spPr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Decimals are the ANSI standard.</a:t>
            </a:r>
            <a:endParaRPr/>
          </a:p>
          <a:p>
            <a:pPr indent="-171450" lvl="0" marL="17145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Decimals are easier to add, subtract, multiply and divide than fractions.</a:t>
            </a:r>
            <a:endParaRPr/>
          </a:p>
          <a:p>
            <a:pPr indent="-171450" lvl="0" marL="17145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Preferably, decimals should be rounded to two decimal places (Unless more precision is required).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6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b="0" i="0" lang="en-US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Metric</a:t>
            </a:r>
            <a:endParaRPr/>
          </a:p>
        </p:txBody>
      </p:sp>
      <p:sp>
        <p:nvSpPr>
          <p:cNvPr id="177" name="Google Shape;177;p26"/>
          <p:cNvSpPr txBox="1"/>
          <p:nvPr>
            <p:ph idx="1" type="body"/>
          </p:nvPr>
        </p:nvSpPr>
        <p:spPr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linear measurement are less than 10,000 millimeters, the millimeter is the standard unit of measure.</a:t>
            </a:r>
            <a:endParaRPr/>
          </a:p>
          <a:p>
            <a:pPr indent="-171450" lvl="0" marL="17145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abbreviation for millimeters (mm) is usually omitted when all dimensions are in millimeters.</a:t>
            </a:r>
            <a:endParaRPr/>
          </a:p>
          <a:p>
            <a:pPr indent="-171450" lvl="0" marL="17145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period is used as a decimal point only in English speaking countries, others use a comma.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7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b="0" i="0" lang="en-US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Leading and Trailing Zeros</a:t>
            </a:r>
            <a:endParaRPr/>
          </a:p>
        </p:txBody>
      </p:sp>
      <p:cxnSp>
        <p:nvCxnSpPr>
          <p:cNvPr id="183" name="Google Shape;183;p27"/>
          <p:cNvCxnSpPr/>
          <p:nvPr/>
        </p:nvCxnSpPr>
        <p:spPr>
          <a:xfrm>
            <a:off x="381000" y="2743200"/>
            <a:ext cx="838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4" name="Google Shape;184;p27"/>
          <p:cNvCxnSpPr/>
          <p:nvPr/>
        </p:nvCxnSpPr>
        <p:spPr>
          <a:xfrm>
            <a:off x="381000" y="4572000"/>
            <a:ext cx="838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5" name="Google Shape;185;p27"/>
          <p:cNvCxnSpPr/>
          <p:nvPr/>
        </p:nvCxnSpPr>
        <p:spPr>
          <a:xfrm rot="10800000">
            <a:off x="3048000" y="2057400"/>
            <a:ext cx="0" cy="441960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6" name="Google Shape;186;p27"/>
          <p:cNvCxnSpPr/>
          <p:nvPr/>
        </p:nvCxnSpPr>
        <p:spPr>
          <a:xfrm rot="10800000">
            <a:off x="5867400" y="2057400"/>
            <a:ext cx="0" cy="441960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7" name="Google Shape;187;p27"/>
          <p:cNvCxnSpPr/>
          <p:nvPr/>
        </p:nvCxnSpPr>
        <p:spPr>
          <a:xfrm>
            <a:off x="381000" y="6477000"/>
            <a:ext cx="8382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8" name="Google Shape;188;p27"/>
          <p:cNvCxnSpPr/>
          <p:nvPr/>
        </p:nvCxnSpPr>
        <p:spPr>
          <a:xfrm rot="10800000">
            <a:off x="381000" y="2743200"/>
            <a:ext cx="0" cy="373380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9" name="Google Shape;189;p27"/>
          <p:cNvCxnSpPr/>
          <p:nvPr/>
        </p:nvCxnSpPr>
        <p:spPr>
          <a:xfrm rot="10800000">
            <a:off x="8763000" y="2057400"/>
            <a:ext cx="0" cy="441960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0" name="Google Shape;190;p27"/>
          <p:cNvCxnSpPr/>
          <p:nvPr/>
        </p:nvCxnSpPr>
        <p:spPr>
          <a:xfrm>
            <a:off x="3048000" y="2057400"/>
            <a:ext cx="5715000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1" name="Google Shape;191;p27"/>
          <p:cNvSpPr txBox="1"/>
          <p:nvPr/>
        </p:nvSpPr>
        <p:spPr>
          <a:xfrm>
            <a:off x="3124200" y="2133600"/>
            <a:ext cx="2590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Inches</a:t>
            </a:r>
            <a:endParaRPr/>
          </a:p>
        </p:txBody>
      </p:sp>
      <p:sp>
        <p:nvSpPr>
          <p:cNvPr id="192" name="Google Shape;192;p27"/>
          <p:cNvSpPr txBox="1"/>
          <p:nvPr/>
        </p:nvSpPr>
        <p:spPr>
          <a:xfrm>
            <a:off x="6019800" y="2133600"/>
            <a:ext cx="2590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Millimeters</a:t>
            </a:r>
            <a:endParaRPr/>
          </a:p>
        </p:txBody>
      </p:sp>
      <p:sp>
        <p:nvSpPr>
          <p:cNvPr id="193" name="Google Shape;193;p27"/>
          <p:cNvSpPr txBox="1"/>
          <p:nvPr/>
        </p:nvSpPr>
        <p:spPr>
          <a:xfrm>
            <a:off x="457200" y="3292475"/>
            <a:ext cx="25908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Values less than one unit</a:t>
            </a:r>
            <a:endParaRPr/>
          </a:p>
        </p:txBody>
      </p:sp>
      <p:sp>
        <p:nvSpPr>
          <p:cNvPr id="194" name="Google Shape;194;p27"/>
          <p:cNvSpPr txBox="1"/>
          <p:nvPr/>
        </p:nvSpPr>
        <p:spPr>
          <a:xfrm>
            <a:off x="457200" y="4984750"/>
            <a:ext cx="2590800" cy="1187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Values greater than or equal to one unit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3124200" y="2743200"/>
            <a:ext cx="2590800" cy="176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trailing zeros</a:t>
            </a:r>
            <a:b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Omit leading zeros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CC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.250</a:t>
            </a:r>
            <a:br>
              <a:rPr b="0" i="0" lang="en-US" sz="200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.500</a:t>
            </a:r>
            <a:br>
              <a:rPr b="0" i="0" lang="en-US" sz="200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.875</a:t>
            </a:r>
            <a:endParaRPr/>
          </a:p>
        </p:txBody>
      </p:sp>
      <p:sp>
        <p:nvSpPr>
          <p:cNvPr id="196" name="Google Shape;196;p27"/>
          <p:cNvSpPr txBox="1"/>
          <p:nvPr/>
        </p:nvSpPr>
        <p:spPr>
          <a:xfrm>
            <a:off x="6019800" y="2743200"/>
            <a:ext cx="2590800" cy="176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leading zeros</a:t>
            </a:r>
            <a:b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Omit trailing zeros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CC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0.25</a:t>
            </a:r>
            <a:br>
              <a:rPr b="0" i="0" lang="en-US" sz="200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0.5</a:t>
            </a:r>
            <a:br>
              <a:rPr b="0" i="0" lang="en-US" sz="200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0.875</a:t>
            </a: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124200" y="4572000"/>
            <a:ext cx="2590800" cy="176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Show trailing zeros</a:t>
            </a:r>
            <a:b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CC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1.000</a:t>
            </a:r>
            <a:br>
              <a:rPr b="0" i="0" lang="en-US" sz="200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1.500</a:t>
            </a:r>
            <a:br>
              <a:rPr b="0" i="0" lang="en-US" sz="200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1.875</a:t>
            </a: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6019800" y="4572000"/>
            <a:ext cx="2590800" cy="176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Omit trailing zeros</a:t>
            </a:r>
            <a:b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CC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br>
              <a:rPr b="0" i="0" lang="en-US" sz="200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1.5</a:t>
            </a:r>
            <a:br>
              <a:rPr b="0" i="0" lang="en-US" sz="200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8"/>
          <p:cNvSpPr txBox="1"/>
          <p:nvPr/>
        </p:nvSpPr>
        <p:spPr>
          <a:xfrm>
            <a:off x="8382000" y="6400800"/>
            <a:ext cx="76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endParaRPr/>
          </a:p>
        </p:txBody>
      </p:sp>
      <p:sp>
        <p:nvSpPr>
          <p:cNvPr id="204" name="Google Shape;204;p28"/>
          <p:cNvSpPr txBox="1"/>
          <p:nvPr>
            <p:ph type="ctrTitle"/>
          </p:nvPr>
        </p:nvSpPr>
        <p:spPr>
          <a:xfrm>
            <a:off x="457200" y="304800"/>
            <a:ext cx="8305800" cy="609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71450" lvl="0" marL="1714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-US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following are 12 basic rules that summarize what might well be a list of hundreds of very specific rules that apply to dimensioning. </a:t>
            </a:r>
            <a:br>
              <a:rPr b="0" i="0" lang="en-US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Review the list carefully. Make each of these items a part of your dimensioning practices.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9"/>
          <p:cNvSpPr txBox="1"/>
          <p:nvPr>
            <p:ph idx="1" type="subTitle"/>
          </p:nvPr>
        </p:nvSpPr>
        <p:spPr>
          <a:xfrm>
            <a:off x="762000" y="762000"/>
            <a:ext cx="7620000" cy="5486400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“Number One” rule of dimensioning is that the dimensions should be clear.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Place dimensions where the shape is best shown.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Shortest Dimensions are placed closest to the object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Group and align dimensions when possible.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Avoid duplicate and/or unnecessary dimensions. 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not place a dimension to coincide with a line of a drawing.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Try to avoid placing dimensions inside a view.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Avoid crowding dimensions.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Avoid dimensioning to hidden features.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Place dimensions between the views to which they relate.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Lines should be thin and contrast noticeably with visible lines.</a:t>
            </a:r>
            <a:endParaRPr/>
          </a:p>
          <a:p>
            <a:pPr indent="-45720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Dimensions should be included that describe both size and location of features.</a:t>
            </a:r>
            <a:endParaRPr/>
          </a:p>
        </p:txBody>
      </p:sp>
      <p:sp>
        <p:nvSpPr>
          <p:cNvPr id="210" name="Google Shape;210;p29"/>
          <p:cNvSpPr txBox="1"/>
          <p:nvPr/>
        </p:nvSpPr>
        <p:spPr>
          <a:xfrm>
            <a:off x="8382000" y="6400800"/>
            <a:ext cx="76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>
            <p:ph type="ctrTitle"/>
          </p:nvPr>
        </p:nvSpPr>
        <p:spPr>
          <a:xfrm>
            <a:off x="457200" y="304800"/>
            <a:ext cx="8305800" cy="6096000"/>
          </a:xfrm>
          <a:prstGeom prst="rect">
            <a:avLst/>
          </a:prstGeom>
          <a:noFill/>
          <a:ln>
            <a:noFill/>
          </a:ln>
          <a:effectLst>
            <a:outerShdw blurRad="63500" dir="2700000" dist="35921">
              <a:schemeClr val="dk1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99FF"/>
              </a:buClr>
              <a:buSzPts val="5400"/>
              <a:buFont typeface="Arial Black"/>
              <a:buNone/>
            </a:pPr>
            <a:r>
              <a:rPr b="0" i="0" lang="en-US" sz="5400" u="none" cap="none" strike="noStrike">
                <a:solidFill>
                  <a:srgbClr val="6699FF"/>
                </a:solidFill>
                <a:latin typeface="Arial Black"/>
                <a:ea typeface="Arial Black"/>
                <a:cs typeface="Arial Black"/>
                <a:sym typeface="Arial Black"/>
              </a:rPr>
              <a:t>To</a:t>
            </a:r>
            <a:r>
              <a:rPr b="0" i="0" lang="en-US" sz="5400" u="none" cap="none" strike="noStrike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b="0" i="1" lang="en-US" sz="5400" u="none" cap="none" strike="noStrike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rPr>
              <a:t>describe</a:t>
            </a:r>
            <a:r>
              <a:rPr b="0" i="1" lang="en-US" sz="54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b="0" i="0" lang="en-US" sz="5400" u="none" cap="none" strike="noStrike">
                <a:solidFill>
                  <a:srgbClr val="6699FF"/>
                </a:solidFill>
                <a:latin typeface="Arial Black"/>
                <a:ea typeface="Arial Black"/>
                <a:cs typeface="Arial Black"/>
                <a:sym typeface="Arial Black"/>
              </a:rPr>
              <a:t>an object completely, a drafter needs to define both the </a:t>
            </a:r>
            <a:r>
              <a:rPr b="0" i="1" lang="en-US" sz="5400" u="none" cap="none" strike="noStrike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rPr>
              <a:t>shape</a:t>
            </a:r>
            <a:r>
              <a:rPr b="0" i="0" lang="en-US" sz="5400" u="none" cap="none" strike="noStrike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b="0" i="0" lang="en-US" sz="5400" u="none" cap="none" strike="noStrike">
                <a:solidFill>
                  <a:srgbClr val="6699FF"/>
                </a:solidFill>
                <a:latin typeface="Arial Black"/>
                <a:ea typeface="Arial Black"/>
                <a:cs typeface="Arial Black"/>
                <a:sym typeface="Arial Black"/>
              </a:rPr>
              <a:t>and the</a:t>
            </a:r>
            <a:r>
              <a:rPr b="0" i="0" lang="en-US" sz="5400" u="none" cap="none" strike="noStrike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b="0" i="1" lang="en-US" sz="5400" u="none" cap="none" strike="noStrike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rPr>
              <a:t>size</a:t>
            </a:r>
            <a:r>
              <a:rPr b="0" i="0" lang="en-US" sz="5400" u="none" cap="none" strike="noStrike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b="0" i="0" lang="en-US" sz="5400" u="none" cap="none" strike="noStrike">
                <a:solidFill>
                  <a:srgbClr val="6699FF"/>
                </a:solidFill>
                <a:latin typeface="Arial Black"/>
                <a:ea typeface="Arial Black"/>
                <a:cs typeface="Arial Black"/>
                <a:sym typeface="Arial Black"/>
              </a:rPr>
              <a:t>of the object.</a:t>
            </a:r>
            <a:endParaRPr/>
          </a:p>
        </p:txBody>
      </p:sp>
      <p:sp>
        <p:nvSpPr>
          <p:cNvPr id="97" name="Google Shape;97;p14"/>
          <p:cNvSpPr txBox="1"/>
          <p:nvPr/>
        </p:nvSpPr>
        <p:spPr>
          <a:xfrm>
            <a:off x="8763000" y="6400800"/>
            <a:ext cx="381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ctrTitle"/>
          </p:nvPr>
        </p:nvSpPr>
        <p:spPr>
          <a:xfrm>
            <a:off x="457200" y="304800"/>
            <a:ext cx="8305800" cy="6096000"/>
          </a:xfrm>
          <a:prstGeom prst="rect">
            <a:avLst/>
          </a:prstGeom>
          <a:noFill/>
          <a:ln>
            <a:noFill/>
          </a:ln>
          <a:effectLst>
            <a:outerShdw blurRad="63500" dir="2700000" dist="35921">
              <a:schemeClr val="dk1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99FF"/>
              </a:buClr>
              <a:buSzPts val="5400"/>
              <a:buFont typeface="Arial Black"/>
              <a:buNone/>
            </a:pPr>
            <a:r>
              <a:rPr b="0" i="1" lang="en-US" sz="5400" u="none" cap="none" strike="noStrike">
                <a:solidFill>
                  <a:srgbClr val="6699FF"/>
                </a:solidFill>
                <a:latin typeface="Arial Black"/>
                <a:ea typeface="Arial Black"/>
                <a:cs typeface="Arial Black"/>
                <a:sym typeface="Arial Black"/>
              </a:rPr>
              <a:t>After all, a machinist cannot build a part, a carpenter cannot build a house, unless all the sizes on the drawing are </a:t>
            </a:r>
            <a:r>
              <a:rPr b="0" i="0" lang="en-US" sz="5400" u="none" cap="none" strike="noStrike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rPr>
              <a:t>accurate</a:t>
            </a:r>
            <a:r>
              <a:rPr b="0" i="1" lang="en-US" sz="5400" u="none" cap="none" strike="noStrike">
                <a:solidFill>
                  <a:srgbClr val="6699FF"/>
                </a:solidFill>
                <a:latin typeface="Arial Black"/>
                <a:ea typeface="Arial Black"/>
                <a:cs typeface="Arial Black"/>
                <a:sym typeface="Arial Black"/>
              </a:rPr>
              <a:t> and </a:t>
            </a:r>
            <a:r>
              <a:rPr b="0" i="0" lang="en-US" sz="5400" u="none" cap="none" strike="noStrike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rPr>
              <a:t>complete</a:t>
            </a:r>
            <a:r>
              <a:rPr b="0" i="1" lang="en-US" sz="5400" u="none" cap="none" strike="noStrike">
                <a:solidFill>
                  <a:srgbClr val="6699FF"/>
                </a:solidFill>
                <a:latin typeface="Arial Black"/>
                <a:ea typeface="Arial Black"/>
                <a:cs typeface="Arial Black"/>
                <a:sym typeface="Arial Black"/>
              </a:rPr>
              <a:t>.</a:t>
            </a:r>
            <a:endParaRPr/>
          </a:p>
        </p:txBody>
      </p:sp>
      <p:sp>
        <p:nvSpPr>
          <p:cNvPr id="103" name="Google Shape;103;p15"/>
          <p:cNvSpPr txBox="1"/>
          <p:nvPr/>
        </p:nvSpPr>
        <p:spPr>
          <a:xfrm>
            <a:off x="8763000" y="6400800"/>
            <a:ext cx="381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type="ctrTitle"/>
          </p:nvPr>
        </p:nvSpPr>
        <p:spPr>
          <a:xfrm>
            <a:off x="457200" y="304800"/>
            <a:ext cx="8305800" cy="6096000"/>
          </a:xfrm>
          <a:prstGeom prst="rect">
            <a:avLst/>
          </a:prstGeom>
          <a:noFill/>
          <a:ln>
            <a:noFill/>
          </a:ln>
          <a:effectLst>
            <a:outerShdw blurRad="63500" dir="2700000" dist="35921">
              <a:schemeClr val="dk1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99FF"/>
              </a:buClr>
              <a:buSzPts val="8000"/>
              <a:buFont typeface="Arial Black"/>
              <a:buNone/>
            </a:pPr>
            <a:r>
              <a:rPr b="0" i="0" lang="en-US" sz="6600" u="none" cap="none" strike="noStrike">
                <a:solidFill>
                  <a:srgbClr val="6699FF"/>
                </a:solidFill>
                <a:latin typeface="Arial Black"/>
                <a:ea typeface="Arial Black"/>
                <a:cs typeface="Arial Black"/>
                <a:sym typeface="Arial Black"/>
              </a:rPr>
              <a:t>Another name for</a:t>
            </a:r>
            <a:br>
              <a:rPr b="0" i="0" lang="en-US" sz="6600" u="none" cap="none" strike="noStrike">
                <a:solidFill>
                  <a:srgbClr val="6699FF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1" lang="en-US" sz="6600" u="none" cap="none" strike="noStrike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rPr>
              <a:t>size</a:t>
            </a:r>
            <a:r>
              <a:rPr b="0" i="0" lang="en-US" sz="6600" u="none" cap="none" strike="noStrike">
                <a:solidFill>
                  <a:srgbClr val="6699FF"/>
                </a:solidFill>
                <a:latin typeface="Arial Black"/>
                <a:ea typeface="Arial Black"/>
                <a:cs typeface="Arial Black"/>
                <a:sym typeface="Arial Black"/>
              </a:rPr>
              <a:t> description</a:t>
            </a:r>
            <a:br>
              <a:rPr b="0" i="1" lang="en-US" sz="66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en-US" sz="6600" u="none" cap="none" strike="noStrike">
                <a:solidFill>
                  <a:srgbClr val="6699FF"/>
                </a:solidFill>
                <a:latin typeface="Arial Black"/>
                <a:ea typeface="Arial Black"/>
                <a:cs typeface="Arial Black"/>
                <a:sym typeface="Arial Black"/>
              </a:rPr>
              <a:t>is</a:t>
            </a:r>
            <a:br>
              <a:rPr b="0" i="1" lang="en-US" sz="66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en-US" sz="8000" u="none" cap="none" strike="noStrike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rPr>
              <a:t>Dimensioning</a:t>
            </a:r>
            <a:r>
              <a:rPr b="0" i="1" lang="en-US" sz="6600" u="none" cap="none" strike="noStrike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rPr>
              <a:t>.</a:t>
            </a:r>
            <a:endParaRPr/>
          </a:p>
        </p:txBody>
      </p:sp>
      <p:sp>
        <p:nvSpPr>
          <p:cNvPr id="109" name="Google Shape;109;p16"/>
          <p:cNvSpPr txBox="1"/>
          <p:nvPr/>
        </p:nvSpPr>
        <p:spPr>
          <a:xfrm>
            <a:off x="8763000" y="6400800"/>
            <a:ext cx="381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/>
          <p:nvPr>
            <p:ph type="ctrTitle"/>
          </p:nvPr>
        </p:nvSpPr>
        <p:spPr>
          <a:xfrm>
            <a:off x="457200" y="304800"/>
            <a:ext cx="8305800" cy="6096000"/>
          </a:xfrm>
          <a:prstGeom prst="rect">
            <a:avLst/>
          </a:prstGeom>
          <a:noFill/>
          <a:ln>
            <a:noFill/>
          </a:ln>
          <a:effectLst>
            <a:outerShdw blurRad="63500" dir="2700000" dist="35921">
              <a:schemeClr val="dk1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99FF"/>
              </a:buClr>
              <a:buSzPts val="4400"/>
              <a:buFont typeface="Arial Black"/>
              <a:buNone/>
            </a:pPr>
            <a:r>
              <a:rPr b="0" i="0" lang="en-US" sz="4400" u="none" cap="none" strike="noStrike">
                <a:solidFill>
                  <a:srgbClr val="6699FF"/>
                </a:solidFill>
                <a:latin typeface="Arial Black"/>
                <a:ea typeface="Arial Black"/>
                <a:cs typeface="Arial Black"/>
                <a:sym typeface="Arial Black"/>
              </a:rPr>
              <a:t>Standards for dimensioning technique, dimension placement, and general rules for dimensioning are published in</a:t>
            </a:r>
            <a:br>
              <a:rPr b="0" i="0" lang="en-US" sz="44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1" lang="en-US" sz="44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Dimensioning and Tolerancing, ASME Y14.5M-1994</a:t>
            </a:r>
            <a:r>
              <a:rPr b="0" i="0" lang="en-US" sz="44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.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15" name="Google Shape;115;p17"/>
          <p:cNvSpPr txBox="1"/>
          <p:nvPr/>
        </p:nvSpPr>
        <p:spPr>
          <a:xfrm>
            <a:off x="8763000" y="6400800"/>
            <a:ext cx="381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838200"/>
            <a:ext cx="8555493" cy="5103312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8"/>
          <p:cNvSpPr txBox="1"/>
          <p:nvPr>
            <p:ph type="title"/>
          </p:nvPr>
        </p:nvSpPr>
        <p:spPr>
          <a:xfrm>
            <a:off x="685800" y="228600"/>
            <a:ext cx="7772400" cy="685800"/>
          </a:xfrm>
          <a:prstGeom prst="rect">
            <a:avLst/>
          </a:prstGeom>
          <a:noFill/>
          <a:ln>
            <a:noFill/>
          </a:ln>
          <a:effectLst>
            <a:outerShdw blurRad="63500" dir="2700000" dist="35921">
              <a:schemeClr val="dk1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900"/>
              <a:buFont typeface="Arial Black"/>
              <a:buNone/>
            </a:pPr>
            <a:r>
              <a:rPr b="0" i="0" lang="en-US" sz="4900" u="none" cap="none" strike="noStrike">
                <a:solidFill>
                  <a:schemeClr val="accent2"/>
                </a:solidFill>
                <a:latin typeface="Arial Black"/>
                <a:ea typeface="Arial Black"/>
                <a:cs typeface="Arial Black"/>
                <a:sym typeface="Arial Black"/>
              </a:rPr>
              <a:t>Dimensioning</a:t>
            </a:r>
            <a:endParaRPr/>
          </a:p>
        </p:txBody>
      </p:sp>
      <p:sp>
        <p:nvSpPr>
          <p:cNvPr id="122" name="Google Shape;122;p18"/>
          <p:cNvSpPr txBox="1"/>
          <p:nvPr>
            <p:ph idx="1" type="body"/>
          </p:nvPr>
        </p:nvSpPr>
        <p:spPr>
          <a:xfrm>
            <a:off x="762000" y="5867400"/>
            <a:ext cx="7772400" cy="685800"/>
          </a:xfrm>
          <a:prstGeom prst="rect">
            <a:avLst/>
          </a:prstGeom>
          <a:noFill/>
          <a:ln>
            <a:noFill/>
          </a:ln>
          <a:effectLst>
            <a:outerShdw blurRad="63500" dir="2700000" dist="35921">
              <a:schemeClr val="dk1"/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100"/>
              <a:buFont typeface="Arial"/>
              <a:buNone/>
            </a:pPr>
            <a:r>
              <a:rPr b="0" i="0" lang="en-US" sz="5100" u="none" cap="none" strike="noStrike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Techniques</a:t>
            </a:r>
            <a:endParaRPr/>
          </a:p>
        </p:txBody>
      </p:sp>
      <p:sp>
        <p:nvSpPr>
          <p:cNvPr id="123" name="Google Shape;123;p18"/>
          <p:cNvSpPr txBox="1"/>
          <p:nvPr/>
        </p:nvSpPr>
        <p:spPr>
          <a:xfrm>
            <a:off x="8763000" y="6400800"/>
            <a:ext cx="381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228600"/>
            <a:ext cx="8789700" cy="5708454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9"/>
          <p:cNvSpPr txBox="1"/>
          <p:nvPr>
            <p:ph type="title"/>
          </p:nvPr>
        </p:nvSpPr>
        <p:spPr>
          <a:xfrm>
            <a:off x="381000" y="5867400"/>
            <a:ext cx="84582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 Black"/>
              <a:buNone/>
            </a:pPr>
            <a:r>
              <a:rPr b="0" i="0" lang="en-US" sz="2400" u="none" cap="none" strike="noStrike">
                <a:solidFill>
                  <a:schemeClr val="accent2"/>
                </a:solidFill>
                <a:latin typeface="Arial Black"/>
                <a:ea typeface="Arial Black"/>
                <a:cs typeface="Arial Black"/>
                <a:sym typeface="Arial Black"/>
              </a:rPr>
              <a:t>DIMENSIONING INCLUDES MEASUREMENTS, NOTES AND SYMBOLS</a:t>
            </a:r>
            <a:endParaRPr/>
          </a:p>
        </p:txBody>
      </p:sp>
      <p:sp>
        <p:nvSpPr>
          <p:cNvPr id="130" name="Google Shape;130;p19"/>
          <p:cNvSpPr txBox="1"/>
          <p:nvPr/>
        </p:nvSpPr>
        <p:spPr>
          <a:xfrm>
            <a:off x="8763000" y="6400800"/>
            <a:ext cx="381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76200"/>
            <a:ext cx="8443398" cy="5757918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0"/>
          <p:cNvSpPr txBox="1"/>
          <p:nvPr>
            <p:ph type="title"/>
          </p:nvPr>
        </p:nvSpPr>
        <p:spPr>
          <a:xfrm>
            <a:off x="609600" y="6172200"/>
            <a:ext cx="7772400" cy="228600"/>
          </a:xfrm>
          <a:prstGeom prst="rect">
            <a:avLst/>
          </a:prstGeom>
          <a:noFill/>
          <a:ln>
            <a:noFill/>
          </a:ln>
          <a:effectLst>
            <a:outerShdw blurRad="63500" dir="2700000" dist="17960">
              <a:schemeClr val="dk1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 Black"/>
              <a:buNone/>
            </a:pPr>
            <a:r>
              <a:rPr b="0" i="0" lang="en-US" sz="3200" u="none" cap="none" strike="noStrike">
                <a:solidFill>
                  <a:schemeClr val="accent2"/>
                </a:solidFill>
                <a:latin typeface="Arial Black"/>
                <a:ea typeface="Arial Black"/>
                <a:cs typeface="Arial Black"/>
                <a:sym typeface="Arial Black"/>
              </a:rPr>
              <a:t>PLACEMENT OF DIMENSIONS</a:t>
            </a:r>
            <a:endParaRPr/>
          </a:p>
        </p:txBody>
      </p:sp>
      <p:sp>
        <p:nvSpPr>
          <p:cNvPr id="137" name="Google Shape;137;p20"/>
          <p:cNvSpPr txBox="1"/>
          <p:nvPr/>
        </p:nvSpPr>
        <p:spPr>
          <a:xfrm>
            <a:off x="8763000" y="6400800"/>
            <a:ext cx="381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1"/>
          <p:cNvSpPr txBox="1"/>
          <p:nvPr>
            <p:ph type="title"/>
          </p:nvPr>
        </p:nvSpPr>
        <p:spPr>
          <a:xfrm>
            <a:off x="381000" y="5638800"/>
            <a:ext cx="8458200" cy="762000"/>
          </a:xfrm>
          <a:prstGeom prst="rect">
            <a:avLst/>
          </a:prstGeom>
          <a:noFill/>
          <a:ln>
            <a:noFill/>
          </a:ln>
          <a:effectLst>
            <a:outerShdw blurRad="63500" dir="2700000" dist="17960">
              <a:schemeClr val="dk1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 Black"/>
              <a:buNone/>
            </a:pPr>
            <a:r>
              <a:rPr b="0" i="0" lang="en-US" sz="3200" u="none" cap="none" strike="noStrike">
                <a:solidFill>
                  <a:schemeClr val="accent2"/>
                </a:solidFill>
                <a:latin typeface="Arial Black"/>
                <a:ea typeface="Arial Black"/>
                <a:cs typeface="Arial Black"/>
                <a:sym typeface="Arial Black"/>
              </a:rPr>
              <a:t>ARROWHEADS SIZE AND STYLES</a:t>
            </a:r>
            <a:endParaRPr/>
          </a:p>
        </p:txBody>
      </p:sp>
      <p:pic>
        <p:nvPicPr>
          <p:cNvPr id="143" name="Google Shape;143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228600"/>
            <a:ext cx="8503971" cy="5524617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1"/>
          <p:cNvSpPr txBox="1"/>
          <p:nvPr/>
        </p:nvSpPr>
        <p:spPr>
          <a:xfrm>
            <a:off x="8763000" y="6400800"/>
            <a:ext cx="381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