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1"/>
  </p:notesMasterIdLst>
  <p:sldIdLst>
    <p:sldId id="256" r:id="rId2"/>
    <p:sldId id="257" r:id="rId3"/>
    <p:sldId id="292" r:id="rId4"/>
    <p:sldId id="281" r:id="rId5"/>
    <p:sldId id="282" r:id="rId6"/>
    <p:sldId id="325" r:id="rId7"/>
    <p:sldId id="283" r:id="rId8"/>
    <p:sldId id="320" r:id="rId9"/>
    <p:sldId id="321" r:id="rId10"/>
    <p:sldId id="322" r:id="rId11"/>
    <p:sldId id="323" r:id="rId12"/>
    <p:sldId id="296" r:id="rId13"/>
    <p:sldId id="260" r:id="rId14"/>
    <p:sldId id="261" r:id="rId15"/>
    <p:sldId id="263" r:id="rId16"/>
    <p:sldId id="310" r:id="rId17"/>
    <p:sldId id="291" r:id="rId18"/>
    <p:sldId id="266" r:id="rId19"/>
    <p:sldId id="271" r:id="rId20"/>
    <p:sldId id="316" r:id="rId21"/>
    <p:sldId id="327" r:id="rId22"/>
    <p:sldId id="328" r:id="rId23"/>
    <p:sldId id="329" r:id="rId24"/>
    <p:sldId id="330" r:id="rId25"/>
    <p:sldId id="313" r:id="rId26"/>
    <p:sldId id="288" r:id="rId27"/>
    <p:sldId id="290" r:id="rId28"/>
    <p:sldId id="267" r:id="rId29"/>
    <p:sldId id="317" r:id="rId30"/>
    <p:sldId id="331" r:id="rId31"/>
    <p:sldId id="332" r:id="rId32"/>
    <p:sldId id="333" r:id="rId33"/>
    <p:sldId id="334" r:id="rId34"/>
    <p:sldId id="312" r:id="rId35"/>
    <p:sldId id="297" r:id="rId36"/>
    <p:sldId id="298" r:id="rId37"/>
    <p:sldId id="299" r:id="rId38"/>
    <p:sldId id="326" r:id="rId39"/>
    <p:sldId id="300" r:id="rId40"/>
    <p:sldId id="318" r:id="rId41"/>
    <p:sldId id="270" r:id="rId42"/>
    <p:sldId id="301" r:id="rId43"/>
    <p:sldId id="306" r:id="rId44"/>
    <p:sldId id="305" r:id="rId45"/>
    <p:sldId id="307" r:id="rId46"/>
    <p:sldId id="272" r:id="rId47"/>
    <p:sldId id="280" r:id="rId48"/>
    <p:sldId id="319" r:id="rId49"/>
    <p:sldId id="287" r:id="rId50"/>
  </p:sldIdLst>
  <p:sldSz cx="9144000" cy="6858000" type="screen4x3"/>
  <p:notesSz cx="6858000" cy="9144000"/>
  <p:custDataLst>
    <p:tags r:id="rId5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073B573-C740-4E20-A4D3-F0343049DD4C}">
          <p14:sldIdLst/>
        </p14:section>
        <p14:section name="Introduction (VB and C#)" id="{06EDC1EB-64FB-4DB2-8B15-9C0C20FAC637}">
          <p14:sldIdLst>
            <p14:sldId id="256"/>
            <p14:sldId id="257"/>
            <p14:sldId id="292"/>
            <p14:sldId id="281"/>
            <p14:sldId id="282"/>
            <p14:sldId id="325"/>
            <p14:sldId id="283"/>
            <p14:sldId id="320"/>
            <p14:sldId id="321"/>
            <p14:sldId id="322"/>
            <p14:sldId id="323"/>
            <p14:sldId id="296"/>
            <p14:sldId id="260"/>
            <p14:sldId id="261"/>
            <p14:sldId id="263"/>
            <p14:sldId id="310"/>
            <p14:sldId id="291"/>
            <p14:sldId id="266"/>
          </p14:sldIdLst>
        </p14:section>
        <p14:section name="Input Boxes" id="{A89835C2-2732-49AE-B0B6-000FC5A18357}">
          <p14:sldIdLst>
            <p14:sldId id="271"/>
            <p14:sldId id="316"/>
            <p14:sldId id="327"/>
            <p14:sldId id="328"/>
            <p14:sldId id="329"/>
            <p14:sldId id="330"/>
            <p14:sldId id="313"/>
            <p14:sldId id="288"/>
            <p14:sldId id="290"/>
            <p14:sldId id="267"/>
            <p14:sldId id="317"/>
            <p14:sldId id="331"/>
            <p14:sldId id="332"/>
            <p14:sldId id="333"/>
            <p14:sldId id="334"/>
            <p14:sldId id="312"/>
          </p14:sldIdLst>
        </p14:section>
        <p14:section name="Looping with Visual Basic" id="{80D9EE79-4892-43D0-95A0-EE9AF0DA9B98}">
          <p14:sldIdLst>
            <p14:sldId id="297"/>
            <p14:sldId id="298"/>
            <p14:sldId id="299"/>
            <p14:sldId id="326"/>
            <p14:sldId id="300"/>
            <p14:sldId id="318"/>
            <p14:sldId id="270"/>
            <p14:sldId id="301"/>
            <p14:sldId id="306"/>
            <p14:sldId id="305"/>
            <p14:sldId id="307"/>
          </p14:sldIdLst>
        </p14:section>
        <p14:section name="Looping with C#" id="{8B750C86-28ED-45DB-9E6F-E90528D2213B}">
          <p14:sldIdLst/>
        </p14:section>
        <p14:section name="Both VB and C#" id="{E9878A74-AF9F-4E37-9785-C52FD7131D31}">
          <p14:sldIdLst>
            <p14:sldId id="272"/>
            <p14:sldId id="280"/>
            <p14:sldId id="319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4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1" d="100"/>
        <a:sy n="91" d="100"/>
      </p:scale>
      <p:origin x="0" y="140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D74A11-9EAB-401C-82C3-DCBBAD919DD8}" type="datetimeFigureOut">
              <a:rPr lang="en-US" smtClean="0"/>
              <a:pPr/>
              <a:t>1/31/2014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4A4C0-31AA-4157-B68A-FA766739F9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426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PowerPoint is broken down into sections</a:t>
            </a:r>
            <a:r>
              <a:rPr lang="en-US" baseline="0" dirty="0" smtClean="0"/>
              <a:t> for VB and C# for ease of showing to students.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4A4C0-31AA-4157-B68A-FA766739F96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5431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not teaching</a:t>
            </a:r>
            <a:r>
              <a:rPr lang="en-US" baseline="0" dirty="0" smtClean="0"/>
              <a:t> C# skip the next section.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4A4C0-31AA-4157-B68A-FA766739F96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3026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simple loops</a:t>
            </a:r>
            <a:r>
              <a:rPr lang="en-US" baseline="0" dirty="0" smtClean="0"/>
              <a:t> runs 50 times and adds up all numbers 1 to 50. This is a posttest loop.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4A4C0-31AA-4157-B68A-FA766739F961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2520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simple loops</a:t>
            </a:r>
            <a:r>
              <a:rPr lang="en-US" baseline="0" dirty="0" smtClean="0"/>
              <a:t> runs 50 times and adds up all numbers 1 to 50. This is a posttest loop.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4A4C0-31AA-4157-B68A-FA766739F961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9733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 is used to change how the counter</a:t>
            </a:r>
            <a:r>
              <a:rPr lang="en-US" baseline="0" dirty="0" smtClean="0"/>
              <a:t> variable increments. This ONLY works in For loops.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4A4C0-31AA-4157-B68A-FA766739F961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0568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Basic example of a endless</a:t>
            </a:r>
            <a:r>
              <a:rPr lang="en-US" baseline="0" dirty="0" smtClean="0"/>
              <a:t> loop- since i is not incremented in the loop its value is always zero. So the loop is always true and runs over and over until the computer runs out of RAM. Notice the i+=1 statement is missing. Application question: After showing the types of loops- what type of loop is almost impossible to create an endless loop with if properly formatted? (Answer: for loop- since the increment is in the for statement itself)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4A4C0-31AA-4157-B68A-FA766739F961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3402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a For…Next loop when you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know how many times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loop will run. This can be in the form of constants or variables.  You might not know the numbers, but they can be input right before the For…Next runs,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you can ask the user for this.  In a FOR…Next loop,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False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happens automatically.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It is based on the setup of the For line and the automatic incrementing of the counter variable when the Next line executes (default without STEP adds 1 to counter on Next line).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a While loop (or Do While) when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your logic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TURNs the condition false. 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can be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variable used in the condition that changes based on the program logic, or a Flag entered by the user.  In a While loop, logic must create the “False” condition.  If you don’t make it happen, an infinite loop results. 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4A4C0-31AA-4157-B68A-FA766739F961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1913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Sample code for</a:t>
            </a:r>
            <a:r>
              <a:rPr lang="en-US" baseline="0" dirty="0" smtClean="0"/>
              <a:t> both languages is in the slide notes document.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4A4C0-31AA-4157-B68A-FA766739F961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850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Application.Exit()</a:t>
            </a:r>
            <a:r>
              <a:rPr lang="en-US" baseline="0" dirty="0" smtClean="0"/>
              <a:t> Exit is a method of the application function that will terminate the program. So Application.Exit() can be used anywhere to quit (terminate) the program.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4A4C0-31AA-4157-B68A-FA766739F96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480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Trivia:</a:t>
            </a:r>
            <a:r>
              <a:rPr lang="en-US" baseline="0" dirty="0" smtClean="0"/>
              <a:t> This naming convention dates from the days of FORTRAN when i,j,k were integers by default so it became common practice to use them as counter variables.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4A4C0-31AA-4157-B68A-FA766739F96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315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Note, this is NOT used</a:t>
            </a:r>
            <a:r>
              <a:rPr lang="en-US" baseline="0" dirty="0" smtClean="0"/>
              <a:t> in a For or Foreach loop as we will discuss shortly. The variable increments is written directly in the loop statement.</a:t>
            </a:r>
          </a:p>
          <a:p>
            <a:r>
              <a:rPr lang="en-US" baseline="0" dirty="0" smtClean="0"/>
              <a:t>Note: The next sections are broken down by language- only show the one that is for your class.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4A4C0-31AA-4157-B68A-FA766739F96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887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4A4C0-31AA-4157-B68A-FA766739F96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250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posttest loop will ALWAYS</a:t>
            </a:r>
            <a:r>
              <a:rPr lang="en-US" baseline="0" dirty="0" smtClean="0"/>
              <a:t> execute at least one time. A pretest loop only executes if the condition is true for at least one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4A4C0-31AA-4157-B68A-FA766739F96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059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simple loops</a:t>
            </a:r>
            <a:r>
              <a:rPr lang="en-US" baseline="0" dirty="0" smtClean="0"/>
              <a:t> runs 50 times and adds up all numbers 1 to 50. This a pretest loop.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4A4C0-31AA-4157-B68A-FA766739F96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2520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not teaching</a:t>
            </a:r>
            <a:r>
              <a:rPr lang="en-US" baseline="0" dirty="0" smtClean="0"/>
              <a:t> C# skip the next section.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4A4C0-31AA-4157-B68A-FA766739F96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7029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4A4C0-31AA-4157-B68A-FA766739F96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940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F818-217B-4B85-85CF-8E05EA12D7EC}" type="datetimeFigureOut">
              <a:rPr lang="en-US" smtClean="0"/>
              <a:pPr/>
              <a:t>1/31/2014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96B407-F82C-421B-B45E-E2C4C00714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F818-217B-4B85-85CF-8E05EA12D7EC}" type="datetimeFigureOut">
              <a:rPr lang="en-US" smtClean="0"/>
              <a:pPr/>
              <a:t>1/31/2014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6B407-F82C-421B-B45E-E2C4C00714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D96B407-F82C-421B-B45E-E2C4C00714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F818-217B-4B85-85CF-8E05EA12D7EC}" type="datetimeFigureOut">
              <a:rPr lang="en-US" smtClean="0"/>
              <a:pPr/>
              <a:t>1/31/2014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F818-217B-4B85-85CF-8E05EA12D7EC}" type="datetimeFigureOut">
              <a:rPr lang="en-US" smtClean="0"/>
              <a:pPr/>
              <a:t>1/31/2014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D96B407-F82C-421B-B45E-E2C4C00714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F818-217B-4B85-85CF-8E05EA12D7EC}" type="datetimeFigureOut">
              <a:rPr lang="en-US" smtClean="0"/>
              <a:pPr/>
              <a:t>1/31/2014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96B407-F82C-421B-B45E-E2C4C00714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3A9F818-217B-4B85-85CF-8E05EA12D7EC}" type="datetimeFigureOut">
              <a:rPr lang="en-US" smtClean="0"/>
              <a:pPr/>
              <a:t>1/31/2014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6B407-F82C-421B-B45E-E2C4C00714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F818-217B-4B85-85CF-8E05EA12D7EC}" type="datetimeFigureOut">
              <a:rPr lang="en-US" smtClean="0"/>
              <a:pPr/>
              <a:t>1/31/2014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D96B407-F82C-421B-B45E-E2C4C00714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F818-217B-4B85-85CF-8E05EA12D7EC}" type="datetimeFigureOut">
              <a:rPr lang="en-US" smtClean="0"/>
              <a:pPr/>
              <a:t>1/31/2014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D96B407-F82C-421B-B45E-E2C4C00714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F818-217B-4B85-85CF-8E05EA12D7EC}" type="datetimeFigureOut">
              <a:rPr lang="en-US" smtClean="0"/>
              <a:pPr/>
              <a:t>1/31/2014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96B407-F82C-421B-B45E-E2C4C007149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96B407-F82C-421B-B45E-E2C4C00714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F818-217B-4B85-85CF-8E05EA12D7EC}" type="datetimeFigureOut">
              <a:rPr lang="en-US" smtClean="0"/>
              <a:pPr/>
              <a:t>1/31/2014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D96B407-F82C-421B-B45E-E2C4C00714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3A9F818-217B-4B85-85CF-8E05EA12D7EC}" type="datetimeFigureOut">
              <a:rPr lang="en-US" smtClean="0"/>
              <a:pPr/>
              <a:t>1/31/2014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3A9F818-217B-4B85-85CF-8E05EA12D7EC}" type="datetimeFigureOut">
              <a:rPr lang="en-US" smtClean="0"/>
              <a:pPr/>
              <a:t>1/31/2014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96B407-F82C-421B-B45E-E2C4C00714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ezk76t25.asp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Computer Programming 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5.05 Apply Looping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00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 the Counter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each run through the loop we want to add (or subtract) some </a:t>
            </a:r>
            <a:r>
              <a:rPr lang="en-US" u="sng" dirty="0" smtClean="0"/>
              <a:t>constant</a:t>
            </a:r>
            <a:r>
              <a:rPr lang="en-US" dirty="0" smtClean="0"/>
              <a:t> number (usually 1) from the counter variable. </a:t>
            </a:r>
          </a:p>
          <a:p>
            <a:endParaRPr lang="en-US" dirty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 = i + 1      or        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+=1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 = i 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chemeClr val="tx1"/>
                </a:solidFill>
              </a:rPr>
              <a:t>1    </a:t>
            </a:r>
            <a:r>
              <a:rPr lang="en-US" dirty="0" smtClean="0">
                <a:solidFill>
                  <a:schemeClr val="tx1"/>
                </a:solidFill>
              </a:rPr>
              <a:t>   or 	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-=1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i+=2 	or 	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-=2</a:t>
            </a:r>
          </a:p>
        </p:txBody>
      </p:sp>
    </p:spTree>
    <p:extLst>
      <p:ext uri="{BB962C8B-B14F-4D97-AF65-F5344CB8AC3E}">
        <p14:creationId xmlns:p14="http://schemas.microsoft.com/office/powerpoint/2010/main" val="392352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Accumulator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03920" cy="4800600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461963" algn="l"/>
              </a:tabLst>
            </a:pPr>
            <a:r>
              <a:rPr lang="en-US" sz="2800" dirty="0" smtClean="0">
                <a:latin typeface="Times New Roman" charset="0"/>
                <a:cs typeface="Times New Roman" charset="0"/>
              </a:rPr>
              <a:t>Similar to a counter, except the value that updates the 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cs typeface="Times New Roman" charset="0"/>
              </a:rPr>
              <a:t>accumulator</a:t>
            </a:r>
            <a:r>
              <a:rPr lang="en-US" sz="2800" dirty="0" smtClean="0">
                <a:latin typeface="Times New Roman" charset="0"/>
                <a:cs typeface="Times New Roman" charset="0"/>
              </a:rPr>
              <a:t> changes</a:t>
            </a:r>
          </a:p>
          <a:p>
            <a:pPr lvl="8">
              <a:tabLst>
                <a:tab pos="461963" algn="l"/>
              </a:tabLst>
            </a:pPr>
            <a:endParaRPr lang="en-US" sz="1500" dirty="0" smtClean="0">
              <a:latin typeface="Times New Roman" charset="0"/>
              <a:cs typeface="Times New Roman" charset="0"/>
            </a:endParaRPr>
          </a:p>
          <a:p>
            <a:pPr lvl="8">
              <a:tabLst>
                <a:tab pos="461963" algn="l"/>
              </a:tabLst>
            </a:pPr>
            <a:endParaRPr lang="en-US" sz="200" dirty="0" smtClean="0">
              <a:latin typeface="Times New Roman" charset="0"/>
              <a:cs typeface="Times New Roman" charset="0"/>
            </a:endParaRPr>
          </a:p>
          <a:p>
            <a:pPr>
              <a:tabLst>
                <a:tab pos="461963" algn="l"/>
              </a:tabLst>
            </a:pPr>
            <a:r>
              <a:rPr lang="en-US" sz="2800" dirty="0" smtClean="0">
                <a:latin typeface="Times New Roman" charset="0"/>
                <a:cs typeface="Times New Roman" charset="0"/>
              </a:rPr>
              <a:t>A </a:t>
            </a:r>
            <a:r>
              <a:rPr lang="en-US" sz="2800" dirty="0">
                <a:latin typeface="Times New Roman" charset="0"/>
                <a:cs typeface="Times New Roman" charset="0"/>
              </a:rPr>
              <a:t>variable storing a number that is incremented by a </a:t>
            </a:r>
            <a:r>
              <a:rPr lang="en-US" sz="2800" b="1" i="1" dirty="0">
                <a:latin typeface="Times New Roman" charset="0"/>
                <a:cs typeface="Times New Roman" charset="0"/>
              </a:rPr>
              <a:t>changing</a:t>
            </a:r>
            <a:r>
              <a:rPr lang="en-US" sz="2800" dirty="0">
                <a:latin typeface="Times New Roman" charset="0"/>
                <a:cs typeface="Times New Roman" charset="0"/>
              </a:rPr>
              <a:t> value</a:t>
            </a:r>
            <a:r>
              <a:rPr lang="en-US" sz="2800" dirty="0" smtClean="0">
                <a:latin typeface="Times New Roman" charset="0"/>
                <a:cs typeface="Times New Roman" charset="0"/>
              </a:rPr>
              <a:t>.</a:t>
            </a:r>
          </a:p>
          <a:p>
            <a:pPr lvl="1">
              <a:tabLst>
                <a:tab pos="461963" algn="l"/>
              </a:tabLst>
            </a:pPr>
            <a:endParaRPr lang="en-US" sz="1000" dirty="0">
              <a:latin typeface="Times New Roman" charset="0"/>
              <a:cs typeface="Times New Roman" charset="0"/>
            </a:endParaRPr>
          </a:p>
          <a:p>
            <a:pPr>
              <a:tabLst>
                <a:tab pos="461963" algn="l"/>
              </a:tabLst>
            </a:pPr>
            <a:r>
              <a:rPr lang="en-US" sz="2800" dirty="0">
                <a:latin typeface="Times New Roman" charset="0"/>
                <a:cs typeface="Times New Roman" charset="0"/>
              </a:rPr>
              <a:t>Forms:</a:t>
            </a:r>
          </a:p>
          <a:p>
            <a:pPr lvl="8">
              <a:tabLst>
                <a:tab pos="461963" algn="l"/>
              </a:tabLst>
            </a:pPr>
            <a:endParaRPr lang="en-US" sz="100" dirty="0">
              <a:latin typeface="Times New Roman" charset="0"/>
              <a:cs typeface="Times New Roman" charset="0"/>
            </a:endParaRPr>
          </a:p>
          <a:p>
            <a:pPr marL="630238" lvl="2" indent="6350">
              <a:tabLst>
                <a:tab pos="461963" algn="l"/>
              </a:tabLst>
            </a:pPr>
            <a:r>
              <a:rPr lang="en-US" sz="2800" dirty="0">
                <a:latin typeface="Times New Roman" charset="0"/>
                <a:cs typeface="Times New Roman" charset="0"/>
              </a:rPr>
              <a:t> 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accumulator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= accumulator + value</a:t>
            </a:r>
          </a:p>
          <a:p>
            <a:pPr marL="630238" lvl="2" indent="6350">
              <a:tabLst>
                <a:tab pos="461963" algn="l"/>
              </a:tabLst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accumulator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+=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value</a:t>
            </a:r>
          </a:p>
          <a:p>
            <a:pPr marL="2184718" lvl="8" indent="6350">
              <a:tabLst>
                <a:tab pos="461963" algn="l"/>
              </a:tabLst>
            </a:pPr>
            <a:endParaRPr lang="en-US" sz="1500" dirty="0">
              <a:latin typeface="Times New Roman" charset="0"/>
              <a:cs typeface="Times New Roman" charset="0"/>
            </a:endParaRPr>
          </a:p>
          <a:p>
            <a:pPr>
              <a:tabLst>
                <a:tab pos="461963" algn="l"/>
              </a:tabLst>
              <a:defRPr/>
            </a:pPr>
            <a:r>
              <a:rPr lang="en-US" sz="2800" dirty="0" smtClean="0">
                <a:latin typeface="Times New Roman" charset="0"/>
                <a:cs typeface="Times New Roman" charset="0"/>
              </a:rPr>
              <a:t>Example: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dblCost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dblCost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newSale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lvl="8">
              <a:tabLst>
                <a:tab pos="461963" algn="l"/>
              </a:tabLst>
              <a:defRPr/>
            </a:pPr>
            <a:endParaRPr lang="en-US" sz="900" b="1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461963" algn="l"/>
              </a:tabLst>
            </a:pPr>
            <a:r>
              <a:rPr lang="en-US" sz="2800" dirty="0" smtClean="0">
                <a:latin typeface="Times New Roman" charset="0"/>
              </a:rPr>
              <a:t> </a:t>
            </a:r>
            <a:r>
              <a:rPr lang="en-US" sz="2800" dirty="0">
                <a:latin typeface="Times New Roman" charset="0"/>
                <a:cs typeface="Times New Roman" charset="0"/>
              </a:rPr>
              <a:t>Useful for keeping a 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cs typeface="Times New Roman" charset="0"/>
              </a:rPr>
              <a:t>running total</a:t>
            </a:r>
            <a:endParaRPr lang="en-US" sz="2800" b="1" i="1" dirty="0">
              <a:solidFill>
                <a:schemeClr val="accent1">
                  <a:lumMod val="75000"/>
                </a:schemeClr>
              </a:solidFill>
              <a:latin typeface="Times New Roman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80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Visual basic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86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Repeated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you ever performed the same action over and over?</a:t>
            </a:r>
          </a:p>
          <a:p>
            <a:pPr lvl="8"/>
            <a:endParaRPr lang="en-US" dirty="0"/>
          </a:p>
          <a:p>
            <a:r>
              <a:rPr lang="en-US" dirty="0" smtClean="0"/>
              <a:t>For example: As long as it rains I am going to sing the same song. When the song finishes I am going to start over again.</a:t>
            </a:r>
          </a:p>
          <a:p>
            <a:pPr lvl="8"/>
            <a:endParaRPr lang="en-US" dirty="0"/>
          </a:p>
          <a:p>
            <a:r>
              <a:rPr lang="en-US" dirty="0" smtClean="0"/>
              <a:t>Programmers can code repeated actions into their programs. This is called a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loop</a:t>
            </a:r>
            <a:r>
              <a:rPr lang="en-US" b="1" dirty="0" smtClean="0"/>
              <a:t>.</a:t>
            </a:r>
          </a:p>
          <a:p>
            <a:pPr lvl="8"/>
            <a:endParaRPr lang="en-US" b="1" dirty="0" smtClean="0"/>
          </a:p>
          <a:p>
            <a:r>
              <a:rPr lang="en-US" dirty="0" smtClean="0"/>
              <a:t>Each time the loop runs is called an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iteration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These are the </a:t>
            </a:r>
            <a:r>
              <a:rPr lang="en-US" dirty="0" smtClean="0"/>
              <a:t>three </a:t>
            </a:r>
            <a:r>
              <a:rPr lang="en-US" dirty="0"/>
              <a:t>types of </a:t>
            </a:r>
            <a:r>
              <a:rPr lang="en-US" dirty="0" smtClean="0"/>
              <a:t>loops. 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D0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Do While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Do Until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Do…Loop While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Do…Loop Until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For…Next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Each…Next</a:t>
            </a:r>
          </a:p>
          <a:p>
            <a:pPr marL="788670" lvl="1" indent="-514350"/>
            <a:r>
              <a:rPr lang="en-US" dirty="0" smtClean="0"/>
              <a:t>Covered later</a:t>
            </a:r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31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Pretest and Posttest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dealing with loops there are two different ways to test a condition.</a:t>
            </a:r>
          </a:p>
          <a:p>
            <a:pPr lvl="8"/>
            <a:endParaRPr lang="en-US" dirty="0"/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Pretest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Test the condition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BEFORE</a:t>
            </a:r>
            <a:r>
              <a:rPr lang="en-US" dirty="0" smtClean="0">
                <a:solidFill>
                  <a:schemeClr val="tx1"/>
                </a:solidFill>
              </a:rPr>
              <a:t> the loop runs. If the condition is false the loop will not execute.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 pretest loop only executes if the condition is true for at least one time.</a:t>
            </a:r>
          </a:p>
          <a:p>
            <a:pPr lvl="8"/>
            <a:endParaRPr lang="en-US" dirty="0"/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Posttest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Run the loop one time then test the condition- if the condition is false the loop will then terminate.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 posttest loop will </a:t>
            </a:r>
            <a:r>
              <a:rPr lang="en-US" u="sng" dirty="0" smtClean="0">
                <a:solidFill>
                  <a:schemeClr val="tx1"/>
                </a:solidFill>
              </a:rPr>
              <a:t>ALWAYS execute at least one time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52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While Loop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While…Loop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803275" algn="l"/>
                <a:tab pos="1146175" algn="l"/>
              </a:tabLst>
            </a:pPr>
            <a:r>
              <a:rPr lang="en-US" dirty="0" smtClean="0"/>
              <a:t>Syntax</a:t>
            </a:r>
            <a:endParaRPr lang="en-US" dirty="0"/>
          </a:p>
          <a:p>
            <a:pPr marL="0" indent="0">
              <a:buNone/>
              <a:tabLst>
                <a:tab pos="803275" algn="l"/>
                <a:tab pos="1146175" algn="l"/>
              </a:tabLst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cs typeface="Times New Roman" charset="0"/>
              </a:rPr>
              <a:t>	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Do While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condition</a:t>
            </a:r>
          </a:p>
          <a:p>
            <a:pPr marL="0" indent="0">
              <a:buNone/>
              <a:tabLst>
                <a:tab pos="803275" algn="l"/>
                <a:tab pos="1146175" algn="l"/>
              </a:tabLst>
            </a:pPr>
            <a:r>
              <a:rPr lang="en-US" sz="2800" i="1" dirty="0">
                <a:latin typeface="Times New Roman" charset="0"/>
                <a:cs typeface="Times New Roman" charset="0"/>
              </a:rPr>
              <a:t>		Statements</a:t>
            </a:r>
            <a:endParaRPr lang="en-US" sz="2800" dirty="0">
              <a:latin typeface="Times New Roman" charset="0"/>
              <a:cs typeface="Times New Roman" charset="0"/>
            </a:endParaRPr>
          </a:p>
          <a:p>
            <a:pPr marL="0" indent="0">
              <a:buNone/>
              <a:tabLst>
                <a:tab pos="803275" algn="l"/>
                <a:tab pos="1146175" algn="l"/>
              </a:tabLst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cs typeface="Times New Roman" charset="0"/>
              </a:rPr>
              <a:t>	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Loop</a:t>
            </a:r>
          </a:p>
          <a:p>
            <a:pPr>
              <a:tabLst>
                <a:tab pos="803275" algn="l"/>
                <a:tab pos="1146175" algn="l"/>
              </a:tabLst>
            </a:pPr>
            <a:endParaRPr lang="en-US" sz="2800" dirty="0">
              <a:latin typeface="Times New Roman" charset="0"/>
              <a:cs typeface="Times New Roman" charset="0"/>
            </a:endParaRPr>
          </a:p>
          <a:p>
            <a:pPr>
              <a:spcAft>
                <a:spcPct val="50000"/>
              </a:spcAft>
              <a:tabLst>
                <a:tab pos="914400" algn="l"/>
                <a:tab pos="1371600" algn="l"/>
              </a:tabLst>
              <a:defRPr/>
            </a:pPr>
            <a:r>
              <a:rPr lang="en-US" dirty="0"/>
              <a:t>This form executes only if condition is true, </a:t>
            </a:r>
            <a:r>
              <a:rPr lang="en-US" dirty="0" smtClean="0"/>
              <a:t>therefore </a:t>
            </a:r>
            <a:r>
              <a:rPr lang="en-US" dirty="0"/>
              <a:t>if condition is false, the loop does not </a:t>
            </a:r>
            <a:r>
              <a:rPr lang="en-US" dirty="0" smtClean="0"/>
              <a:t>execute</a:t>
            </a:r>
            <a:r>
              <a:rPr lang="en-US" dirty="0"/>
              <a:t>. </a:t>
            </a:r>
          </a:p>
          <a:p>
            <a:pPr>
              <a:spcAft>
                <a:spcPct val="50000"/>
              </a:spcAft>
              <a:tabLst>
                <a:tab pos="914400" algn="l"/>
                <a:tab pos="1371600" algn="l"/>
              </a:tabLst>
              <a:defRPr/>
            </a:pPr>
            <a:r>
              <a:rPr lang="en-US" dirty="0"/>
              <a:t>This is a </a:t>
            </a:r>
            <a:r>
              <a:rPr lang="en-US" u="sng" dirty="0"/>
              <a:t>pre-test</a:t>
            </a:r>
            <a:r>
              <a:rPr lang="en-US" dirty="0"/>
              <a:t> loop.</a:t>
            </a:r>
          </a:p>
          <a:p>
            <a:endParaRPr lang="en-US" sz="2800" dirty="0">
              <a:latin typeface="Times New Roman" charset="0"/>
            </a:endParaRPr>
          </a:p>
        </p:txBody>
      </p:sp>
      <p:sp>
        <p:nvSpPr>
          <p:cNvPr id="6" name="Line Callout 2 5"/>
          <p:cNvSpPr/>
          <p:nvPr/>
        </p:nvSpPr>
        <p:spPr>
          <a:xfrm>
            <a:off x="6400800" y="1981200"/>
            <a:ext cx="1981200" cy="612648"/>
          </a:xfrm>
          <a:prstGeom prst="borderCallout2">
            <a:avLst>
              <a:gd name="adj1" fmla="val 40329"/>
              <a:gd name="adj2" fmla="val -4962"/>
              <a:gd name="adj3" fmla="val 43925"/>
              <a:gd name="adj4" fmla="val -4434"/>
              <a:gd name="adj5" fmla="val 51360"/>
              <a:gd name="adj6" fmla="val -68319"/>
            </a:avLst>
          </a:prstGeom>
          <a:ln w="19050"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Checks the</a:t>
            </a:r>
          </a:p>
          <a:p>
            <a:pPr algn="ctr"/>
            <a:r>
              <a:rPr lang="en-US" dirty="0" smtClean="0"/>
              <a:t>condition first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48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While…Loop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34950" indent="-234950">
              <a:spcAft>
                <a:spcPct val="50000"/>
              </a:spcAft>
              <a:buFont typeface="Wingdings" pitchFamily="2" charset="2"/>
              <a:buNone/>
              <a:tabLst>
                <a:tab pos="914400" algn="l"/>
                <a:tab pos="1371600" algn="l"/>
              </a:tabLst>
              <a:defRPr/>
            </a:pPr>
            <a:r>
              <a:rPr lang="en-US" dirty="0"/>
              <a:t>Example</a:t>
            </a:r>
          </a:p>
          <a:p>
            <a:pPr marL="234950" indent="-234950">
              <a:spcAft>
                <a:spcPct val="50000"/>
              </a:spcAft>
              <a:buNone/>
              <a:tabLst>
                <a:tab pos="914400" algn="l"/>
                <a:tab pos="1371600" algn="l"/>
              </a:tabLst>
              <a:defRPr/>
            </a:pPr>
            <a:r>
              <a:rPr lang="en-US" sz="2800" dirty="0">
                <a:latin typeface="Courier New" pitchFamily="49" charset="0"/>
              </a:rPr>
              <a:t>		sum = 20</a:t>
            </a:r>
            <a:br>
              <a:rPr lang="en-US" sz="2800" dirty="0">
                <a:latin typeface="Courier New" pitchFamily="49" charset="0"/>
              </a:rPr>
            </a:br>
            <a:r>
              <a:rPr lang="en-US" sz="2800" dirty="0">
                <a:latin typeface="Courier New" pitchFamily="49" charset="0"/>
              </a:rPr>
              <a:t>	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Do While </a:t>
            </a:r>
            <a:r>
              <a:rPr lang="en-US" sz="2800" dirty="0">
                <a:latin typeface="Courier New" pitchFamily="49" charset="0"/>
              </a:rPr>
              <a:t>sum &lt; 10</a:t>
            </a:r>
            <a:br>
              <a:rPr lang="en-US" sz="2800" dirty="0">
                <a:latin typeface="Courier New" pitchFamily="49" charset="0"/>
              </a:rPr>
            </a:br>
            <a:r>
              <a:rPr lang="en-US" sz="2800" dirty="0">
                <a:latin typeface="Courier New" pitchFamily="49" charset="0"/>
              </a:rPr>
              <a:t>		sum += 2</a:t>
            </a:r>
            <a:br>
              <a:rPr lang="en-US" sz="2800" dirty="0">
                <a:latin typeface="Courier New" pitchFamily="49" charset="0"/>
              </a:rPr>
            </a:br>
            <a:r>
              <a:rPr lang="en-US" sz="2800" dirty="0">
                <a:latin typeface="Courier New" pitchFamily="49" charset="0"/>
              </a:rPr>
              <a:t>	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Loop</a:t>
            </a:r>
            <a:r>
              <a:rPr lang="en-US" dirty="0">
                <a:latin typeface="Courier New" pitchFamily="49" charset="0"/>
              </a:rPr>
              <a:t/>
            </a:r>
            <a:br>
              <a:rPr lang="en-US" dirty="0">
                <a:latin typeface="Courier New" pitchFamily="49" charset="0"/>
              </a:rPr>
            </a:br>
            <a:r>
              <a:rPr lang="en-US" dirty="0">
                <a:latin typeface="Courier New" pitchFamily="49" charset="0"/>
              </a:rPr>
              <a:t/>
            </a:r>
            <a:br>
              <a:rPr lang="en-US" dirty="0">
                <a:latin typeface="Courier New" pitchFamily="49" charset="0"/>
              </a:rPr>
            </a:br>
            <a:r>
              <a:rPr lang="en-US" dirty="0"/>
              <a:t>The statement does not iterate at all because sum is initially greater than 10.</a:t>
            </a:r>
          </a:p>
        </p:txBody>
      </p:sp>
      <p:sp>
        <p:nvSpPr>
          <p:cNvPr id="4" name="Line Callout 2 3"/>
          <p:cNvSpPr/>
          <p:nvPr/>
        </p:nvSpPr>
        <p:spPr>
          <a:xfrm>
            <a:off x="6096000" y="1981200"/>
            <a:ext cx="2286000" cy="914400"/>
          </a:xfrm>
          <a:prstGeom prst="borderCallout2">
            <a:avLst>
              <a:gd name="adj1" fmla="val 40329"/>
              <a:gd name="adj2" fmla="val -4962"/>
              <a:gd name="adj3" fmla="val 40311"/>
              <a:gd name="adj4" fmla="val -4434"/>
              <a:gd name="adj5" fmla="val 96711"/>
              <a:gd name="adj6" fmla="val -47559"/>
            </a:avLst>
          </a:prstGeom>
          <a:ln w="19050"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Is sum less than 10?</a:t>
            </a:r>
          </a:p>
          <a:p>
            <a:r>
              <a:rPr lang="en-US" dirty="0" smtClean="0"/>
              <a:t>No, so the loop does not “iterate”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86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While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Add </a:t>
            </a:r>
            <a:r>
              <a:rPr lang="en-US" dirty="0"/>
              <a:t>all </a:t>
            </a:r>
            <a:r>
              <a:rPr lang="en-US" u="sng" dirty="0"/>
              <a:t>even</a:t>
            </a:r>
            <a:r>
              <a:rPr lang="en-US" dirty="0"/>
              <a:t> numbers 1 to </a:t>
            </a:r>
            <a:r>
              <a:rPr lang="en-US" dirty="0" smtClean="0"/>
              <a:t>25 - </a:t>
            </a:r>
            <a:r>
              <a:rPr lang="en-US" dirty="0"/>
              <a:t>skip all odd numbers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1500" dirty="0" smtClean="0"/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Dim i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 Integer = 0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Dim intResult As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nteger = 0</a:t>
            </a:r>
          </a:p>
          <a:p>
            <a:pPr marL="0" indent="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 while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 &lt; 25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intResult = intResult + i	‘ updates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intResult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by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274320" lvl="1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+= 2				‘ increases i by 2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Loop</a:t>
            </a:r>
          </a:p>
        </p:txBody>
      </p:sp>
      <p:sp>
        <p:nvSpPr>
          <p:cNvPr id="4" name="Line Callout 2 3"/>
          <p:cNvSpPr/>
          <p:nvPr/>
        </p:nvSpPr>
        <p:spPr>
          <a:xfrm>
            <a:off x="5638800" y="2892552"/>
            <a:ext cx="2057400" cy="612648"/>
          </a:xfrm>
          <a:prstGeom prst="borderCallout2">
            <a:avLst>
              <a:gd name="adj1" fmla="val 96718"/>
              <a:gd name="adj2" fmla="val -3026"/>
              <a:gd name="adj3" fmla="val 96718"/>
              <a:gd name="adj4" fmla="val -1410"/>
              <a:gd name="adj5" fmla="val 193038"/>
              <a:gd name="adj6" fmla="val -426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Accumulator</a:t>
            </a:r>
            <a:endParaRPr lang="en-US" dirty="0"/>
          </a:p>
        </p:txBody>
      </p:sp>
      <p:sp>
        <p:nvSpPr>
          <p:cNvPr id="7" name="Line Callout 2 6"/>
          <p:cNvSpPr/>
          <p:nvPr/>
        </p:nvSpPr>
        <p:spPr>
          <a:xfrm>
            <a:off x="5334000" y="5102352"/>
            <a:ext cx="2057400" cy="612648"/>
          </a:xfrm>
          <a:prstGeom prst="borderCallout2">
            <a:avLst>
              <a:gd name="adj1" fmla="val 96718"/>
              <a:gd name="adj2" fmla="val -3026"/>
              <a:gd name="adj3" fmla="val 96718"/>
              <a:gd name="adj4" fmla="val -1410"/>
              <a:gd name="adj5" fmla="val -85420"/>
              <a:gd name="adj6" fmla="val -1699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Counter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7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Objective/Essential  Standard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52600"/>
            <a:ext cx="8503920" cy="4041648"/>
          </a:xfrm>
        </p:spPr>
        <p:txBody>
          <a:bodyPr/>
          <a:lstStyle/>
          <a:p>
            <a:r>
              <a:rPr lang="en-US" dirty="0"/>
              <a:t>Essential </a:t>
            </a:r>
            <a:r>
              <a:rPr lang="en-US" dirty="0" smtClean="0"/>
              <a:t>Standard 5.00 </a:t>
            </a:r>
            <a:r>
              <a:rPr lang="en-US" dirty="0"/>
              <a:t>Apply </a:t>
            </a:r>
            <a:r>
              <a:rPr lang="en-US" dirty="0" smtClean="0"/>
              <a:t>Programming and Conditional Logic (23%)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Indicator 5.05  </a:t>
            </a:r>
            <a:r>
              <a:rPr lang="en-US" dirty="0"/>
              <a:t>Apply </a:t>
            </a:r>
            <a:r>
              <a:rPr lang="en-US" dirty="0" smtClean="0"/>
              <a:t>Looping Statements. (8%)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14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Do While to Validate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76400"/>
            <a:ext cx="8610600" cy="442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pt-BR" sz="1200" dirty="0">
                <a:latin typeface="Courier New" pitchFamily="49" charset="0"/>
                <a:cs typeface="Courier New" pitchFamily="49" charset="0"/>
              </a:rPr>
              <a:t>intNum As Integer = -1</a:t>
            </a:r>
          </a:p>
          <a:p>
            <a:pPr marL="0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strInputNum As String =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“”</a:t>
            </a:r>
          </a:p>
          <a:p>
            <a:pPr marL="0" indent="0">
              <a:buNone/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strInputNum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= InputBox("Enter a Number between 1 &amp; 10", "Number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Do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While strInputNum = Nothing Or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(Convert.ToInt32(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strInputNum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) &lt; 0 Or Convert.ToInt32 (strInputNum) &gt; 10)</a:t>
            </a:r>
          </a:p>
          <a:p>
            <a:pPr marL="0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MessageBox.Show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("Enter a Number between 1 &amp; 10")</a:t>
            </a:r>
          </a:p>
          <a:p>
            <a:pPr marL="0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strInputNum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= InputBox("Enter a Number between 1 &amp; 10", "Number")</a:t>
            </a:r>
          </a:p>
          <a:p>
            <a:pPr marL="0" indent="0"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Loop</a:t>
            </a:r>
          </a:p>
          <a:p>
            <a:pPr marL="0" indent="0">
              <a:buNone/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MessageBox.Show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("You entered a number between 1 &amp; 10. Your number was " &amp; strInputNum)</a:t>
            </a:r>
          </a:p>
        </p:txBody>
      </p:sp>
    </p:spTree>
    <p:extLst>
      <p:ext uri="{BB962C8B-B14F-4D97-AF65-F5344CB8AC3E}">
        <p14:creationId xmlns:p14="http://schemas.microsoft.com/office/powerpoint/2010/main" val="291781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 smtClean="0"/>
              <a:t>Until Loop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06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 smtClean="0"/>
              <a:t>Until…Loop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803275" algn="l"/>
                <a:tab pos="1146175" algn="l"/>
              </a:tabLst>
            </a:pPr>
            <a:r>
              <a:rPr lang="en-US" dirty="0" smtClean="0"/>
              <a:t>Syntax</a:t>
            </a:r>
            <a:endParaRPr lang="en-US" dirty="0"/>
          </a:p>
          <a:p>
            <a:pPr marL="0" indent="0">
              <a:buNone/>
              <a:tabLst>
                <a:tab pos="803275" algn="l"/>
                <a:tab pos="1146175" algn="l"/>
              </a:tabLst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cs typeface="Times New Roman" charset="0"/>
              </a:rPr>
              <a:t>	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Do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Until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condition</a:t>
            </a:r>
          </a:p>
          <a:p>
            <a:pPr marL="0" indent="0">
              <a:buNone/>
              <a:tabLst>
                <a:tab pos="803275" algn="l"/>
                <a:tab pos="1146175" algn="l"/>
              </a:tabLst>
            </a:pPr>
            <a:r>
              <a:rPr lang="en-US" sz="2800" i="1" dirty="0">
                <a:latin typeface="Times New Roman" charset="0"/>
                <a:cs typeface="Times New Roman" charset="0"/>
              </a:rPr>
              <a:t>		Statements</a:t>
            </a:r>
            <a:endParaRPr lang="en-US" sz="2800" dirty="0">
              <a:latin typeface="Times New Roman" charset="0"/>
              <a:cs typeface="Times New Roman" charset="0"/>
            </a:endParaRPr>
          </a:p>
          <a:p>
            <a:pPr marL="0" indent="0">
              <a:buNone/>
              <a:tabLst>
                <a:tab pos="803275" algn="l"/>
                <a:tab pos="1146175" algn="l"/>
              </a:tabLst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cs typeface="Times New Roman" charset="0"/>
              </a:rPr>
              <a:t>	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Loop</a:t>
            </a:r>
          </a:p>
          <a:p>
            <a:pPr>
              <a:tabLst>
                <a:tab pos="803275" algn="l"/>
                <a:tab pos="1146175" algn="l"/>
              </a:tabLst>
            </a:pPr>
            <a:endParaRPr lang="en-US" sz="2800" dirty="0">
              <a:latin typeface="Times New Roman" charset="0"/>
              <a:cs typeface="Times New Roman" charset="0"/>
            </a:endParaRPr>
          </a:p>
          <a:p>
            <a:pPr>
              <a:spcAft>
                <a:spcPct val="50000"/>
              </a:spcAft>
              <a:tabLst>
                <a:tab pos="914400" algn="l"/>
                <a:tab pos="1371600" algn="l"/>
              </a:tabLst>
              <a:defRPr/>
            </a:pPr>
            <a:r>
              <a:rPr lang="en-US" dirty="0"/>
              <a:t>This form executes only if condition is </a:t>
            </a:r>
            <a:r>
              <a:rPr lang="en-US" dirty="0" smtClean="0"/>
              <a:t>false</a:t>
            </a:r>
            <a:r>
              <a:rPr lang="en-US" dirty="0" smtClean="0"/>
              <a:t> </a:t>
            </a:r>
            <a:r>
              <a:rPr lang="en-US" dirty="0" smtClean="0"/>
              <a:t>therefore </a:t>
            </a:r>
            <a:r>
              <a:rPr lang="en-US" dirty="0"/>
              <a:t>if condition is </a:t>
            </a:r>
            <a:r>
              <a:rPr lang="en-US" dirty="0" smtClean="0"/>
              <a:t>true, </a:t>
            </a:r>
            <a:r>
              <a:rPr lang="en-US" dirty="0"/>
              <a:t>the loop does not </a:t>
            </a:r>
            <a:r>
              <a:rPr lang="en-US" dirty="0" smtClean="0"/>
              <a:t>execute</a:t>
            </a:r>
            <a:r>
              <a:rPr lang="en-US" dirty="0"/>
              <a:t>. </a:t>
            </a:r>
          </a:p>
          <a:p>
            <a:pPr>
              <a:spcAft>
                <a:spcPct val="50000"/>
              </a:spcAft>
              <a:tabLst>
                <a:tab pos="914400" algn="l"/>
                <a:tab pos="1371600" algn="l"/>
              </a:tabLst>
              <a:defRPr/>
            </a:pPr>
            <a:r>
              <a:rPr lang="en-US" dirty="0"/>
              <a:t>This is a </a:t>
            </a:r>
            <a:r>
              <a:rPr lang="en-US" u="sng" dirty="0"/>
              <a:t>pre-test</a:t>
            </a:r>
            <a:r>
              <a:rPr lang="en-US" dirty="0"/>
              <a:t> loop.</a:t>
            </a:r>
          </a:p>
          <a:p>
            <a:endParaRPr lang="en-US" sz="2800" dirty="0">
              <a:latin typeface="Times New Roman" charset="0"/>
            </a:endParaRPr>
          </a:p>
        </p:txBody>
      </p:sp>
      <p:sp>
        <p:nvSpPr>
          <p:cNvPr id="6" name="Line Callout 2 5"/>
          <p:cNvSpPr/>
          <p:nvPr/>
        </p:nvSpPr>
        <p:spPr>
          <a:xfrm>
            <a:off x="6400800" y="1981200"/>
            <a:ext cx="1981200" cy="612648"/>
          </a:xfrm>
          <a:prstGeom prst="borderCallout2">
            <a:avLst>
              <a:gd name="adj1" fmla="val 40329"/>
              <a:gd name="adj2" fmla="val -4962"/>
              <a:gd name="adj3" fmla="val 43925"/>
              <a:gd name="adj4" fmla="val -4434"/>
              <a:gd name="adj5" fmla="val 51360"/>
              <a:gd name="adj6" fmla="val -68319"/>
            </a:avLst>
          </a:prstGeom>
          <a:ln w="19050"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Checks the</a:t>
            </a:r>
          </a:p>
          <a:p>
            <a:pPr algn="ctr"/>
            <a:r>
              <a:rPr lang="en-US" dirty="0" smtClean="0"/>
              <a:t>condition first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28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</a:t>
            </a:r>
            <a:r>
              <a:rPr lang="en-US" dirty="0" smtClean="0"/>
              <a:t>Until…Loop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34950" indent="-234950">
              <a:spcAft>
                <a:spcPct val="50000"/>
              </a:spcAft>
              <a:buFont typeface="Wingdings" pitchFamily="2" charset="2"/>
              <a:buNone/>
              <a:tabLst>
                <a:tab pos="914400" algn="l"/>
                <a:tab pos="1371600" algn="l"/>
              </a:tabLst>
              <a:defRPr/>
            </a:pPr>
            <a:r>
              <a:rPr lang="en-US" dirty="0"/>
              <a:t>Example</a:t>
            </a:r>
          </a:p>
          <a:p>
            <a:pPr marL="234950" indent="-234950">
              <a:spcAft>
                <a:spcPct val="50000"/>
              </a:spcAft>
              <a:buNone/>
              <a:tabLst>
                <a:tab pos="914400" algn="l"/>
                <a:tab pos="1371600" algn="l"/>
              </a:tabLst>
              <a:defRPr/>
            </a:pPr>
            <a:r>
              <a:rPr lang="en-US" sz="2800" dirty="0">
                <a:latin typeface="Courier New" pitchFamily="49" charset="0"/>
              </a:rPr>
              <a:t>		sum = 20</a:t>
            </a:r>
            <a:br>
              <a:rPr lang="en-US" sz="2800" dirty="0">
                <a:latin typeface="Courier New" pitchFamily="49" charset="0"/>
              </a:rPr>
            </a:br>
            <a:r>
              <a:rPr lang="en-US" sz="2800" dirty="0">
                <a:latin typeface="Courier New" pitchFamily="49" charset="0"/>
              </a:rPr>
              <a:t>	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Do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Until </a:t>
            </a:r>
            <a:r>
              <a:rPr lang="en-US" sz="2800" dirty="0">
                <a:latin typeface="Courier New" pitchFamily="49" charset="0"/>
              </a:rPr>
              <a:t>sum </a:t>
            </a:r>
            <a:r>
              <a:rPr lang="en-US" sz="2800" dirty="0" smtClean="0">
                <a:latin typeface="Courier New" pitchFamily="49" charset="0"/>
              </a:rPr>
              <a:t>&gt; </a:t>
            </a:r>
            <a:r>
              <a:rPr lang="en-US" sz="2800" dirty="0">
                <a:latin typeface="Courier New" pitchFamily="49" charset="0"/>
              </a:rPr>
              <a:t>10</a:t>
            </a:r>
            <a:br>
              <a:rPr lang="en-US" sz="2800" dirty="0">
                <a:latin typeface="Courier New" pitchFamily="49" charset="0"/>
              </a:rPr>
            </a:br>
            <a:r>
              <a:rPr lang="en-US" sz="2800" dirty="0">
                <a:latin typeface="Courier New" pitchFamily="49" charset="0"/>
              </a:rPr>
              <a:t>		sum += 2</a:t>
            </a:r>
            <a:br>
              <a:rPr lang="en-US" sz="2800" dirty="0">
                <a:latin typeface="Courier New" pitchFamily="49" charset="0"/>
              </a:rPr>
            </a:br>
            <a:r>
              <a:rPr lang="en-US" sz="2800" dirty="0">
                <a:latin typeface="Courier New" pitchFamily="49" charset="0"/>
              </a:rPr>
              <a:t>	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Loop</a:t>
            </a:r>
            <a:r>
              <a:rPr lang="en-US" dirty="0">
                <a:latin typeface="Courier New" pitchFamily="49" charset="0"/>
              </a:rPr>
              <a:t/>
            </a:r>
            <a:br>
              <a:rPr lang="en-US" dirty="0">
                <a:latin typeface="Courier New" pitchFamily="49" charset="0"/>
              </a:rPr>
            </a:br>
            <a:r>
              <a:rPr lang="en-US" dirty="0">
                <a:latin typeface="Courier New" pitchFamily="49" charset="0"/>
              </a:rPr>
              <a:t/>
            </a:r>
            <a:br>
              <a:rPr lang="en-US" dirty="0">
                <a:latin typeface="Courier New" pitchFamily="49" charset="0"/>
              </a:rPr>
            </a:br>
            <a:r>
              <a:rPr lang="en-US" dirty="0"/>
              <a:t>The statement does not iterate at all because sum is initially greater than 10.</a:t>
            </a:r>
          </a:p>
        </p:txBody>
      </p:sp>
      <p:sp>
        <p:nvSpPr>
          <p:cNvPr id="4" name="Line Callout 2 3"/>
          <p:cNvSpPr/>
          <p:nvPr/>
        </p:nvSpPr>
        <p:spPr>
          <a:xfrm>
            <a:off x="6096000" y="1981200"/>
            <a:ext cx="2286000" cy="1447800"/>
          </a:xfrm>
          <a:prstGeom prst="borderCallout2">
            <a:avLst>
              <a:gd name="adj1" fmla="val 40329"/>
              <a:gd name="adj2" fmla="val -4962"/>
              <a:gd name="adj3" fmla="val 40311"/>
              <a:gd name="adj4" fmla="val -4434"/>
              <a:gd name="adj5" fmla="val 65132"/>
              <a:gd name="adj6" fmla="val -49781"/>
            </a:avLst>
          </a:prstGeom>
          <a:ln w="19050"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Is sum </a:t>
            </a:r>
            <a:r>
              <a:rPr lang="en-US" dirty="0" smtClean="0"/>
              <a:t>greater than </a:t>
            </a:r>
            <a:r>
              <a:rPr lang="en-US" dirty="0" smtClean="0"/>
              <a:t>10?</a:t>
            </a:r>
          </a:p>
          <a:p>
            <a:r>
              <a:rPr lang="en-US" dirty="0" smtClean="0"/>
              <a:t>Yes</a:t>
            </a:r>
            <a:r>
              <a:rPr lang="en-US" dirty="0" smtClean="0"/>
              <a:t>, </a:t>
            </a:r>
            <a:r>
              <a:rPr lang="en-US" dirty="0" smtClean="0"/>
              <a:t>so the loop does not “iterate”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62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 smtClean="0"/>
              <a:t>Until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Add </a:t>
            </a:r>
            <a:r>
              <a:rPr lang="en-US" dirty="0"/>
              <a:t>all </a:t>
            </a:r>
            <a:r>
              <a:rPr lang="en-US" u="sng" dirty="0"/>
              <a:t>even</a:t>
            </a:r>
            <a:r>
              <a:rPr lang="en-US" dirty="0"/>
              <a:t> numbers 1 to </a:t>
            </a:r>
            <a:r>
              <a:rPr lang="en-US" dirty="0" smtClean="0"/>
              <a:t>25 - </a:t>
            </a:r>
            <a:r>
              <a:rPr lang="en-US" dirty="0"/>
              <a:t>skip all odd numbers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1500" dirty="0" smtClean="0"/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Dim i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 Integer = 0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Dim intResult As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nteger = 0</a:t>
            </a:r>
          </a:p>
          <a:p>
            <a:pPr marL="0" indent="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 Until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25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intResult = intResult + i	‘ updates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intResult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by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274320" lvl="1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+= 2				‘ increases i by 2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Loop</a:t>
            </a:r>
          </a:p>
        </p:txBody>
      </p:sp>
      <p:sp>
        <p:nvSpPr>
          <p:cNvPr id="4" name="Line Callout 2 3"/>
          <p:cNvSpPr/>
          <p:nvPr/>
        </p:nvSpPr>
        <p:spPr>
          <a:xfrm>
            <a:off x="5638800" y="2892552"/>
            <a:ext cx="2057400" cy="612648"/>
          </a:xfrm>
          <a:prstGeom prst="borderCallout2">
            <a:avLst>
              <a:gd name="adj1" fmla="val 96718"/>
              <a:gd name="adj2" fmla="val -3026"/>
              <a:gd name="adj3" fmla="val 96718"/>
              <a:gd name="adj4" fmla="val -1410"/>
              <a:gd name="adj5" fmla="val 193038"/>
              <a:gd name="adj6" fmla="val -426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Accumulator</a:t>
            </a:r>
            <a:endParaRPr lang="en-US" dirty="0"/>
          </a:p>
        </p:txBody>
      </p:sp>
      <p:sp>
        <p:nvSpPr>
          <p:cNvPr id="7" name="Line Callout 2 6"/>
          <p:cNvSpPr/>
          <p:nvPr/>
        </p:nvSpPr>
        <p:spPr>
          <a:xfrm>
            <a:off x="5334000" y="5102352"/>
            <a:ext cx="2057400" cy="612648"/>
          </a:xfrm>
          <a:prstGeom prst="borderCallout2">
            <a:avLst>
              <a:gd name="adj1" fmla="val 96718"/>
              <a:gd name="adj2" fmla="val -3026"/>
              <a:gd name="adj3" fmla="val 96718"/>
              <a:gd name="adj4" fmla="val -1410"/>
              <a:gd name="adj5" fmla="val -85420"/>
              <a:gd name="adj6" fmla="val -1699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Counter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42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Visual Basic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Do…Loop While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Do…Loop While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630238" algn="l"/>
              </a:tabLst>
            </a:pPr>
            <a:r>
              <a:rPr lang="en-US" sz="2800" dirty="0">
                <a:latin typeface="Times New Roman" charset="0"/>
                <a:cs typeface="Times New Roman" charset="0"/>
              </a:rPr>
              <a:t>The looping structure that evaluates a condition </a:t>
            </a:r>
            <a:r>
              <a:rPr lang="en-US" sz="2800" u="sng" dirty="0">
                <a:latin typeface="Times New Roman" charset="0"/>
                <a:cs typeface="Times New Roman" charset="0"/>
              </a:rPr>
              <a:t>after</a:t>
            </a:r>
            <a:r>
              <a:rPr lang="en-US" sz="2800" dirty="0">
                <a:latin typeface="Times New Roman" charset="0"/>
                <a:cs typeface="Times New Roman" charset="0"/>
              </a:rPr>
              <a:t> executing a loop once</a:t>
            </a:r>
            <a:r>
              <a:rPr lang="en-US" sz="2800" dirty="0" smtClean="0">
                <a:latin typeface="Times New Roman" charset="0"/>
                <a:cs typeface="Times New Roman" charset="0"/>
              </a:rPr>
              <a:t>.</a:t>
            </a:r>
          </a:p>
          <a:p>
            <a:pPr lvl="1">
              <a:tabLst>
                <a:tab pos="630238" algn="l"/>
              </a:tabLst>
            </a:pPr>
            <a:endParaRPr lang="en-US" sz="500" dirty="0">
              <a:latin typeface="Times New Roman" charset="0"/>
              <a:cs typeface="Times New Roman" charset="0"/>
            </a:endParaRPr>
          </a:p>
          <a:p>
            <a:pPr>
              <a:tabLst>
                <a:tab pos="630238" algn="l"/>
              </a:tabLst>
            </a:pPr>
            <a:r>
              <a:rPr lang="en-US" sz="2800" dirty="0" smtClean="0">
                <a:latin typeface="Times New Roman" charset="0"/>
                <a:cs typeface="Times New Roman" charset="0"/>
              </a:rPr>
              <a:t>Syntax</a:t>
            </a:r>
            <a:endParaRPr lang="en-US" sz="2800" dirty="0">
              <a:latin typeface="Times New Roman" charset="0"/>
              <a:cs typeface="Times New Roman" charset="0"/>
            </a:endParaRPr>
          </a:p>
          <a:p>
            <a:pPr marL="630238" lvl="2" indent="0">
              <a:buNone/>
              <a:tabLst>
                <a:tab pos="630238" algn="l"/>
              </a:tabLst>
            </a:pP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630238" lvl="2" indent="0">
              <a:buNone/>
              <a:tabLst>
                <a:tab pos="630238" algn="l"/>
              </a:tabLst>
            </a:pPr>
            <a:r>
              <a:rPr lang="en-US" sz="2600" i="1" dirty="0">
                <a:latin typeface="Times New Roman" charset="0"/>
                <a:cs typeface="Times New Roman" charset="0"/>
              </a:rPr>
              <a:t>	Statements</a:t>
            </a:r>
            <a:endParaRPr lang="en-US" sz="2600" dirty="0">
              <a:latin typeface="Times New Roman" charset="0"/>
              <a:cs typeface="Times New Roman" charset="0"/>
            </a:endParaRPr>
          </a:p>
          <a:p>
            <a:pPr marL="630238" lvl="2" indent="0">
              <a:buNone/>
              <a:tabLst>
                <a:tab pos="630238" algn="l"/>
              </a:tabLst>
            </a:pP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Loop While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600" i="1" dirty="0"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US" sz="2600" i="1" dirty="0">
                <a:latin typeface="Times New Roman" charset="0"/>
              </a:rPr>
              <a:t> </a:t>
            </a:r>
          </a:p>
          <a:p>
            <a:pPr marL="630238" lvl="2" indent="6350">
              <a:tabLst>
                <a:tab pos="630238" algn="l"/>
              </a:tabLst>
            </a:pPr>
            <a:endParaRPr lang="en-US" sz="1000" dirty="0">
              <a:latin typeface="Times New Roman" charset="0"/>
            </a:endParaRPr>
          </a:p>
          <a:p>
            <a:pPr marL="274320" lvl="1" indent="0">
              <a:buNone/>
              <a:tabLst>
                <a:tab pos="630238" algn="l"/>
              </a:tabLst>
            </a:pPr>
            <a:r>
              <a:rPr lang="en-US" sz="2800" i="1" dirty="0">
                <a:latin typeface="Times New Roman" charset="0"/>
                <a:cs typeface="Times New Roman" charset="0"/>
              </a:rPr>
              <a:t>	* </a:t>
            </a:r>
            <a:r>
              <a:rPr lang="en-US" sz="2600" i="1" dirty="0">
                <a:latin typeface="Times New Roman" charset="0"/>
                <a:cs typeface="Times New Roman" charset="0"/>
              </a:rPr>
              <a:t>Statements</a:t>
            </a:r>
            <a:r>
              <a:rPr lang="en-US" sz="2600" dirty="0">
                <a:latin typeface="Times New Roman" charset="0"/>
                <a:cs typeface="Times New Roman" charset="0"/>
              </a:rPr>
              <a:t> is the loop and is </a:t>
            </a:r>
            <a:r>
              <a:rPr lang="en-US" sz="2600" u="sng" dirty="0">
                <a:latin typeface="Times New Roman" charset="0"/>
                <a:cs typeface="Times New Roman" charset="0"/>
              </a:rPr>
              <a:t>executed at least once</a:t>
            </a:r>
            <a:r>
              <a:rPr lang="en-US" sz="2600" dirty="0">
                <a:latin typeface="Times New Roman" charset="0"/>
                <a:cs typeface="Times New Roman" charset="0"/>
              </a:rPr>
              <a:t>.</a:t>
            </a:r>
          </a:p>
          <a:p>
            <a:pPr marL="274320" lvl="1" indent="0">
              <a:buNone/>
              <a:tabLst>
                <a:tab pos="630238" algn="l"/>
              </a:tabLst>
            </a:pPr>
            <a:r>
              <a:rPr lang="en-US" sz="2600" i="1" dirty="0">
                <a:latin typeface="Times New Roman" charset="0"/>
                <a:cs typeface="Times New Roman" charset="0"/>
              </a:rPr>
              <a:t>	* Condition</a:t>
            </a:r>
            <a:r>
              <a:rPr lang="en-US" sz="2600" dirty="0">
                <a:latin typeface="Times New Roman" charset="0"/>
                <a:cs typeface="Times New Roman" charset="0"/>
              </a:rPr>
              <a:t> is a Boolean expression used to determine 		</a:t>
            </a:r>
            <a:r>
              <a:rPr lang="en-US" sz="2600" dirty="0" smtClean="0">
                <a:latin typeface="Times New Roman" charset="0"/>
                <a:cs typeface="Times New Roman" charset="0"/>
              </a:rPr>
              <a:t>    if </a:t>
            </a:r>
            <a:r>
              <a:rPr lang="en-US" sz="2600" dirty="0">
                <a:latin typeface="Times New Roman" charset="0"/>
                <a:cs typeface="Times New Roman" charset="0"/>
              </a:rPr>
              <a:t>the loop is to be repeated.</a:t>
            </a:r>
          </a:p>
          <a:p>
            <a:pPr marL="274320" lvl="1" indent="0">
              <a:buNone/>
              <a:tabLst>
                <a:tab pos="630238" algn="l"/>
              </a:tabLst>
            </a:pPr>
            <a:endParaRPr lang="en-US" sz="1400" dirty="0">
              <a:latin typeface="Times New Roman" charset="0"/>
              <a:cs typeface="Times New Roman" charset="0"/>
            </a:endParaRPr>
          </a:p>
          <a:p>
            <a:pPr marL="630238" lvl="2" indent="0">
              <a:buNone/>
              <a:tabLst>
                <a:tab pos="630238" algn="l"/>
              </a:tabLst>
            </a:pPr>
            <a:r>
              <a:rPr lang="en-US" sz="2800" i="1" dirty="0">
                <a:latin typeface="Times New Roman" charset="0"/>
                <a:cs typeface="Times New Roman" charset="0"/>
              </a:rPr>
              <a:t>	condition is true </a:t>
            </a:r>
            <a:r>
              <a:rPr lang="en-US" sz="2800" i="1" dirty="0">
                <a:latin typeface="Times New Roman" charset="0"/>
                <a:cs typeface="Times New Roman" charset="0"/>
                <a:sym typeface="Wingdings" pitchFamily="2" charset="2"/>
              </a:rPr>
              <a:t></a:t>
            </a:r>
            <a:r>
              <a:rPr lang="en-US" sz="2800" i="1" dirty="0">
                <a:latin typeface="Times New Roman" charset="0"/>
                <a:cs typeface="Times New Roman" charset="0"/>
              </a:rPr>
              <a:t> repeats</a:t>
            </a:r>
            <a:endParaRPr lang="en-US" sz="2800" dirty="0">
              <a:latin typeface="Times New Roman" charset="0"/>
            </a:endParaRPr>
          </a:p>
          <a:p>
            <a:endParaRPr lang="en-US" dirty="0"/>
          </a:p>
        </p:txBody>
      </p:sp>
      <p:sp>
        <p:nvSpPr>
          <p:cNvPr id="4" name="Line Callout 2 3"/>
          <p:cNvSpPr/>
          <p:nvPr/>
        </p:nvSpPr>
        <p:spPr>
          <a:xfrm>
            <a:off x="5715000" y="2514600"/>
            <a:ext cx="2362200" cy="914400"/>
          </a:xfrm>
          <a:prstGeom prst="borderCallout2">
            <a:avLst>
              <a:gd name="adj1" fmla="val 40329"/>
              <a:gd name="adj2" fmla="val -4962"/>
              <a:gd name="adj3" fmla="val 40311"/>
              <a:gd name="adj4" fmla="val -4434"/>
              <a:gd name="adj5" fmla="val 132856"/>
              <a:gd name="adj6" fmla="val -49005"/>
            </a:avLst>
          </a:prstGeom>
          <a:ln w="19050"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Checks the condition after it has looped at least once.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73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Do…Loop While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ct val="50000"/>
              </a:spcAft>
              <a:tabLst>
                <a:tab pos="1371600" algn="l"/>
              </a:tabLst>
            </a:pPr>
            <a:r>
              <a:rPr lang="en-US" dirty="0" smtClean="0"/>
              <a:t>The looping </a:t>
            </a:r>
            <a:r>
              <a:rPr lang="en-US" dirty="0"/>
              <a:t>structure that executes a set of statements as long as a condition is true.</a:t>
            </a:r>
          </a:p>
          <a:p>
            <a:pPr>
              <a:spcAft>
                <a:spcPct val="50000"/>
              </a:spcAft>
              <a:tabLst>
                <a:tab pos="1371600" algn="l"/>
              </a:tabLst>
            </a:pPr>
            <a:r>
              <a:rPr lang="en-US" dirty="0"/>
              <a:t>The condition is a Boolean expression. </a:t>
            </a:r>
          </a:p>
          <a:p>
            <a:pPr marL="274320" lvl="1">
              <a:spcAft>
                <a:spcPct val="50000"/>
              </a:spcAft>
              <a:buClr>
                <a:schemeClr val="accent1"/>
              </a:buClr>
              <a:buSzPct val="85000"/>
              <a:buFont typeface="Wingdings 2"/>
              <a:buChar char=""/>
              <a:tabLst>
                <a:tab pos="1371600" algn="l"/>
              </a:tabLst>
            </a:pPr>
            <a:r>
              <a:rPr lang="en-US" sz="2700" dirty="0">
                <a:solidFill>
                  <a:schemeClr val="tx1"/>
                </a:solidFill>
              </a:rPr>
              <a:t>Evaluates to T or F</a:t>
            </a:r>
          </a:p>
          <a:p>
            <a:pPr>
              <a:spcAft>
                <a:spcPct val="50000"/>
              </a:spcAft>
              <a:tabLst>
                <a:tab pos="1371600" algn="l"/>
              </a:tabLst>
            </a:pPr>
            <a:r>
              <a:rPr lang="en-US" dirty="0"/>
              <a:t>Executes at least once.</a:t>
            </a:r>
          </a:p>
          <a:p>
            <a:pPr>
              <a:spcAft>
                <a:spcPct val="50000"/>
              </a:spcAft>
              <a:tabLst>
                <a:tab pos="1371600" algn="l"/>
              </a:tabLst>
            </a:pPr>
            <a:r>
              <a:rPr lang="en-US" dirty="0"/>
              <a:t>The loop below iterates (repeats) while sum is less than 10:</a:t>
            </a:r>
            <a:br>
              <a:rPr lang="en-US" dirty="0"/>
            </a:br>
            <a:r>
              <a:rPr lang="en-US" sz="2800" dirty="0" smtClean="0">
                <a:latin typeface="Times New Roman" charset="0"/>
                <a:cs typeface="Times New Roman" charset="0"/>
              </a:rPr>
              <a:t>	</a:t>
            </a:r>
            <a:br>
              <a:rPr lang="en-US" sz="2800" dirty="0" smtClean="0">
                <a:latin typeface="Times New Roman" charset="0"/>
                <a:cs typeface="Times New Roman" charset="0"/>
              </a:rPr>
            </a:br>
            <a:r>
              <a:rPr lang="en-US" sz="2800" dirty="0" smtClean="0">
                <a:latin typeface="Times New Roman" charset="0"/>
                <a:cs typeface="Times New Roman" charset="0"/>
              </a:rPr>
              <a:t>	sum </a:t>
            </a:r>
            <a:r>
              <a:rPr lang="en-US" sz="2800" dirty="0">
                <a:latin typeface="Times New Roman" charset="0"/>
                <a:cs typeface="Times New Roman" charset="0"/>
              </a:rPr>
              <a:t>= 0;</a:t>
            </a:r>
            <a:br>
              <a:rPr lang="en-US" sz="2800" dirty="0">
                <a:latin typeface="Times New Roman" charset="0"/>
                <a:cs typeface="Times New Roman" charset="0"/>
              </a:rPr>
            </a:br>
            <a:r>
              <a:rPr lang="en-US" sz="2800" dirty="0">
                <a:latin typeface="Times New Roman" charset="0"/>
                <a:cs typeface="Times New Roman" charset="0"/>
              </a:rPr>
              <a:t>	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charset="0"/>
                <a:cs typeface="Times New Roman" charset="0"/>
                <a:sym typeface="Wingdings" pitchFamily="2" charset="2"/>
              </a:rPr>
              <a:t>Do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800" dirty="0">
                <a:latin typeface="Times New Roman" charset="0"/>
                <a:cs typeface="Times New Roman" charset="0"/>
              </a:rPr>
              <a:t/>
            </a:r>
            <a:br>
              <a:rPr lang="en-US" sz="2800" dirty="0">
                <a:latin typeface="Times New Roman" charset="0"/>
                <a:cs typeface="Times New Roman" charset="0"/>
              </a:rPr>
            </a:br>
            <a:r>
              <a:rPr lang="en-US" sz="2800" dirty="0">
                <a:latin typeface="Times New Roman" charset="0"/>
                <a:cs typeface="Times New Roman" charset="0"/>
              </a:rPr>
              <a:t>		sum =sum + 2</a:t>
            </a:r>
            <a:br>
              <a:rPr lang="en-US" sz="2800" dirty="0">
                <a:latin typeface="Times New Roman" charset="0"/>
                <a:cs typeface="Times New Roman" charset="0"/>
              </a:rPr>
            </a:br>
            <a:r>
              <a:rPr lang="en-US" sz="2800" dirty="0">
                <a:latin typeface="Times New Roman" charset="0"/>
                <a:cs typeface="Times New Roman" charset="0"/>
              </a:rPr>
              <a:t>	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cs typeface="Times New Roman" charset="0"/>
                <a:sym typeface="Wingdings" pitchFamily="2" charset="2"/>
              </a:rPr>
              <a:t>Loop While </a:t>
            </a:r>
            <a:r>
              <a:rPr lang="en-US" sz="2800" dirty="0">
                <a:latin typeface="Times New Roman" charset="0"/>
                <a:cs typeface="Times New Roman" charset="0"/>
              </a:rPr>
              <a:t>sum &lt; </a:t>
            </a:r>
            <a:r>
              <a:rPr lang="en-US" sz="2800" dirty="0" smtClean="0">
                <a:latin typeface="Times New Roman" charset="0"/>
                <a:cs typeface="Times New Roman" charset="0"/>
              </a:rPr>
              <a:t>10</a:t>
            </a:r>
            <a:endParaRPr lang="en-US" dirty="0"/>
          </a:p>
        </p:txBody>
      </p:sp>
      <p:sp>
        <p:nvSpPr>
          <p:cNvPr id="4" name="Line Callout 2 3"/>
          <p:cNvSpPr/>
          <p:nvPr/>
        </p:nvSpPr>
        <p:spPr>
          <a:xfrm>
            <a:off x="5791200" y="4648200"/>
            <a:ext cx="2514600" cy="914400"/>
          </a:xfrm>
          <a:prstGeom prst="borderCallout2">
            <a:avLst>
              <a:gd name="adj1" fmla="val 40329"/>
              <a:gd name="adj2" fmla="val -4962"/>
              <a:gd name="adj3" fmla="val 40311"/>
              <a:gd name="adj4" fmla="val -4434"/>
              <a:gd name="adj5" fmla="val 129241"/>
              <a:gd name="adj6" fmla="val -44186"/>
            </a:avLst>
          </a:prstGeom>
          <a:ln w="19050"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Is sum less than 10?</a:t>
            </a:r>
          </a:p>
          <a:p>
            <a:r>
              <a:rPr lang="en-US" dirty="0" smtClean="0"/>
              <a:t>No,  stop.</a:t>
            </a:r>
          </a:p>
          <a:p>
            <a:r>
              <a:rPr lang="en-US" dirty="0" smtClean="0"/>
              <a:t>Yes, continue to loop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92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Do…Loop While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Write a program that adds all numbers up from 1 to 50. </a:t>
            </a:r>
          </a:p>
          <a:p>
            <a:pPr lvl="8"/>
            <a:endParaRPr lang="en-US" dirty="0"/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Dim i As Integer = 0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intResult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intResult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‘accumulator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i +=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					‘counter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Loop While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(i &lt;=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50)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lblResult.Text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= intResult.ToString()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36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smtClean="0"/>
              <a:t>Do..Loop While </a:t>
            </a:r>
            <a:r>
              <a:rPr lang="en-US" dirty="0"/>
              <a:t>to Validate Input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1600" dirty="0" smtClean="0"/>
          </a:p>
          <a:p>
            <a:pPr marL="0" indent="0">
              <a:buNone/>
            </a:pPr>
            <a:r>
              <a:rPr lang="pt-BR" sz="1600" dirty="0" smtClean="0"/>
              <a:t>Dim </a:t>
            </a:r>
            <a:r>
              <a:rPr lang="pt-BR" sz="1600" dirty="0"/>
              <a:t>intNum As Integer = -1</a:t>
            </a:r>
          </a:p>
          <a:p>
            <a:pPr marL="0" indent="0">
              <a:buNone/>
            </a:pPr>
            <a:r>
              <a:rPr lang="en-US" sz="1600" dirty="0" smtClean="0"/>
              <a:t>Dim </a:t>
            </a:r>
            <a:r>
              <a:rPr lang="en-US" sz="1600" dirty="0"/>
              <a:t>strInputNum As String = </a:t>
            </a:r>
            <a:r>
              <a:rPr lang="en-US" sz="1600" dirty="0" smtClean="0"/>
              <a:t>“”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b="1" dirty="0" smtClean="0"/>
              <a:t>Do</a:t>
            </a:r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r>
              <a:rPr lang="en-US" sz="1600" dirty="0" smtClean="0"/>
              <a:t>                       </a:t>
            </a:r>
            <a:r>
              <a:rPr lang="en-US" sz="1600" dirty="0" err="1" smtClean="0"/>
              <a:t>MessageBox.Show</a:t>
            </a:r>
            <a:r>
              <a:rPr lang="en-US" sz="1600" dirty="0"/>
              <a:t>("Enter a Number between 1 &amp; 10")</a:t>
            </a:r>
          </a:p>
          <a:p>
            <a:pPr marL="0" indent="0">
              <a:buNone/>
            </a:pPr>
            <a:r>
              <a:rPr lang="en-US" sz="1600" dirty="0" smtClean="0"/>
              <a:t>                       </a:t>
            </a:r>
            <a:r>
              <a:rPr lang="en-US" sz="1600" dirty="0" err="1" smtClean="0"/>
              <a:t>strInputNum</a:t>
            </a:r>
            <a:r>
              <a:rPr lang="en-US" sz="1600" dirty="0" smtClean="0"/>
              <a:t> </a:t>
            </a:r>
            <a:r>
              <a:rPr lang="en-US" sz="1600" dirty="0"/>
              <a:t>= InputBox("Enter a Number between 1 &amp; 10", "Number</a:t>
            </a:r>
            <a:r>
              <a:rPr lang="en-US" sz="1600" dirty="0" smtClean="0"/>
              <a:t>")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b="1" dirty="0" smtClean="0"/>
              <a:t>Loop </a:t>
            </a:r>
            <a:r>
              <a:rPr lang="en-US" sz="1600" b="1" dirty="0"/>
              <a:t>While (</a:t>
            </a:r>
            <a:r>
              <a:rPr lang="en-US" sz="1600" dirty="0"/>
              <a:t>strInputNum = Nothing Or (Convert.ToInt32(</a:t>
            </a:r>
            <a:r>
              <a:rPr lang="en-US" sz="1600" dirty="0" err="1"/>
              <a:t>strInputNum</a:t>
            </a:r>
            <a:r>
              <a:rPr lang="en-US" sz="1600" dirty="0"/>
              <a:t>) &lt; 0 Or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                       Convert.ToInt32 </a:t>
            </a:r>
            <a:r>
              <a:rPr lang="en-US" sz="1600" dirty="0"/>
              <a:t>(strInputNum) &gt; 10))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MessageBox.Show</a:t>
            </a:r>
            <a:r>
              <a:rPr lang="en-US" sz="1600" dirty="0"/>
              <a:t>("You entered a number between 1 &amp; 10. Your number was " &amp; strInputNum)</a:t>
            </a:r>
          </a:p>
        </p:txBody>
      </p:sp>
    </p:spTree>
    <p:extLst>
      <p:ext uri="{BB962C8B-B14F-4D97-AF65-F5344CB8AC3E}">
        <p14:creationId xmlns:p14="http://schemas.microsoft.com/office/powerpoint/2010/main" val="289461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Computer programming 1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Input from an InputBox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71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Visual Basic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Do…Loop </a:t>
            </a:r>
            <a:r>
              <a:rPr lang="en-US" dirty="0" smtClean="0"/>
              <a:t>Until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50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Do…Loop </a:t>
            </a:r>
            <a:r>
              <a:rPr lang="en-US" dirty="0" smtClean="0"/>
              <a:t>Until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630238" algn="l"/>
              </a:tabLst>
            </a:pPr>
            <a:r>
              <a:rPr lang="en-US" sz="2800" dirty="0">
                <a:latin typeface="Times New Roman" charset="0"/>
                <a:cs typeface="Times New Roman" charset="0"/>
              </a:rPr>
              <a:t>The looping structure that evaluates a condition </a:t>
            </a:r>
            <a:r>
              <a:rPr lang="en-US" sz="2800" u="sng" dirty="0">
                <a:latin typeface="Times New Roman" charset="0"/>
                <a:cs typeface="Times New Roman" charset="0"/>
              </a:rPr>
              <a:t>after</a:t>
            </a:r>
            <a:r>
              <a:rPr lang="en-US" sz="2800" dirty="0">
                <a:latin typeface="Times New Roman" charset="0"/>
                <a:cs typeface="Times New Roman" charset="0"/>
              </a:rPr>
              <a:t> executing a loop once</a:t>
            </a:r>
            <a:r>
              <a:rPr lang="en-US" sz="2800" dirty="0" smtClean="0">
                <a:latin typeface="Times New Roman" charset="0"/>
                <a:cs typeface="Times New Roman" charset="0"/>
              </a:rPr>
              <a:t>.</a:t>
            </a:r>
          </a:p>
          <a:p>
            <a:pPr lvl="1">
              <a:tabLst>
                <a:tab pos="630238" algn="l"/>
              </a:tabLst>
            </a:pPr>
            <a:endParaRPr lang="en-US" sz="500" dirty="0">
              <a:latin typeface="Times New Roman" charset="0"/>
              <a:cs typeface="Times New Roman" charset="0"/>
            </a:endParaRPr>
          </a:p>
          <a:p>
            <a:pPr>
              <a:tabLst>
                <a:tab pos="630238" algn="l"/>
              </a:tabLst>
            </a:pPr>
            <a:r>
              <a:rPr lang="en-US" sz="2800" dirty="0" smtClean="0">
                <a:latin typeface="Times New Roman" charset="0"/>
                <a:cs typeface="Times New Roman" charset="0"/>
              </a:rPr>
              <a:t>Syntax</a:t>
            </a:r>
            <a:endParaRPr lang="en-US" sz="2800" dirty="0">
              <a:latin typeface="Times New Roman" charset="0"/>
              <a:cs typeface="Times New Roman" charset="0"/>
            </a:endParaRPr>
          </a:p>
          <a:p>
            <a:pPr marL="630238" lvl="2" indent="0">
              <a:buNone/>
              <a:tabLst>
                <a:tab pos="630238" algn="l"/>
              </a:tabLst>
            </a:pP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Do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630238" lvl="2" indent="0">
              <a:buNone/>
              <a:tabLst>
                <a:tab pos="630238" algn="l"/>
              </a:tabLst>
            </a:pPr>
            <a:r>
              <a:rPr lang="en-US" sz="2600" i="1" dirty="0">
                <a:latin typeface="Times New Roman" charset="0"/>
                <a:cs typeface="Times New Roman" charset="0"/>
              </a:rPr>
              <a:t>	Statements</a:t>
            </a:r>
            <a:endParaRPr lang="en-US" sz="2600" dirty="0">
              <a:latin typeface="Times New Roman" charset="0"/>
              <a:cs typeface="Times New Roman" charset="0"/>
            </a:endParaRPr>
          </a:p>
          <a:p>
            <a:pPr marL="630238" lvl="2" indent="0">
              <a:buNone/>
              <a:tabLst>
                <a:tab pos="630238" algn="l"/>
              </a:tabLst>
            </a:pP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Loop 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Until </a:t>
            </a:r>
            <a:r>
              <a:rPr lang="en-US" sz="2600" i="1" dirty="0" smtClean="0"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US" sz="2600" i="1" dirty="0" smtClean="0">
                <a:latin typeface="Times New Roman" charset="0"/>
              </a:rPr>
              <a:t> </a:t>
            </a:r>
            <a:endParaRPr lang="en-US" sz="2600" i="1" dirty="0">
              <a:latin typeface="Times New Roman" charset="0"/>
            </a:endParaRPr>
          </a:p>
          <a:p>
            <a:pPr marL="630238" lvl="2" indent="6350">
              <a:tabLst>
                <a:tab pos="630238" algn="l"/>
              </a:tabLst>
            </a:pPr>
            <a:endParaRPr lang="en-US" sz="1000" dirty="0">
              <a:latin typeface="Times New Roman" charset="0"/>
            </a:endParaRPr>
          </a:p>
          <a:p>
            <a:pPr marL="274320" lvl="1" indent="0">
              <a:buNone/>
              <a:tabLst>
                <a:tab pos="630238" algn="l"/>
              </a:tabLst>
            </a:pPr>
            <a:r>
              <a:rPr lang="en-US" sz="2800" i="1" dirty="0">
                <a:latin typeface="Times New Roman" charset="0"/>
                <a:cs typeface="Times New Roman" charset="0"/>
              </a:rPr>
              <a:t>	* </a:t>
            </a:r>
            <a:r>
              <a:rPr lang="en-US" sz="2600" i="1" dirty="0">
                <a:latin typeface="Times New Roman" charset="0"/>
                <a:cs typeface="Times New Roman" charset="0"/>
              </a:rPr>
              <a:t>Statements</a:t>
            </a:r>
            <a:r>
              <a:rPr lang="en-US" sz="2600" dirty="0">
                <a:latin typeface="Times New Roman" charset="0"/>
                <a:cs typeface="Times New Roman" charset="0"/>
              </a:rPr>
              <a:t> is the loop and is </a:t>
            </a:r>
            <a:r>
              <a:rPr lang="en-US" sz="2600" u="sng" dirty="0">
                <a:latin typeface="Times New Roman" charset="0"/>
                <a:cs typeface="Times New Roman" charset="0"/>
              </a:rPr>
              <a:t>executed at least once</a:t>
            </a:r>
            <a:r>
              <a:rPr lang="en-US" sz="2600" dirty="0">
                <a:latin typeface="Times New Roman" charset="0"/>
                <a:cs typeface="Times New Roman" charset="0"/>
              </a:rPr>
              <a:t>.</a:t>
            </a:r>
          </a:p>
          <a:p>
            <a:pPr marL="274320" lvl="1" indent="0">
              <a:buNone/>
              <a:tabLst>
                <a:tab pos="630238" algn="l"/>
              </a:tabLst>
            </a:pPr>
            <a:r>
              <a:rPr lang="en-US" sz="2600" i="1" dirty="0">
                <a:latin typeface="Times New Roman" charset="0"/>
                <a:cs typeface="Times New Roman" charset="0"/>
              </a:rPr>
              <a:t>	* Condition</a:t>
            </a:r>
            <a:r>
              <a:rPr lang="en-US" sz="2600" dirty="0">
                <a:latin typeface="Times New Roman" charset="0"/>
                <a:cs typeface="Times New Roman" charset="0"/>
              </a:rPr>
              <a:t> is a Boolean expression used to determine 		</a:t>
            </a:r>
            <a:r>
              <a:rPr lang="en-US" sz="2600" dirty="0" smtClean="0">
                <a:latin typeface="Times New Roman" charset="0"/>
                <a:cs typeface="Times New Roman" charset="0"/>
              </a:rPr>
              <a:t>    if </a:t>
            </a:r>
            <a:r>
              <a:rPr lang="en-US" sz="2600" dirty="0">
                <a:latin typeface="Times New Roman" charset="0"/>
                <a:cs typeface="Times New Roman" charset="0"/>
              </a:rPr>
              <a:t>the loop is to be repeated.</a:t>
            </a:r>
          </a:p>
          <a:p>
            <a:pPr marL="274320" lvl="1" indent="0">
              <a:buNone/>
              <a:tabLst>
                <a:tab pos="630238" algn="l"/>
              </a:tabLst>
            </a:pPr>
            <a:endParaRPr lang="en-US" sz="1400" dirty="0">
              <a:latin typeface="Times New Roman" charset="0"/>
              <a:cs typeface="Times New Roman" charset="0"/>
            </a:endParaRPr>
          </a:p>
          <a:p>
            <a:pPr marL="630238" lvl="2" indent="0">
              <a:buNone/>
              <a:tabLst>
                <a:tab pos="630238" algn="l"/>
              </a:tabLst>
            </a:pPr>
            <a:r>
              <a:rPr lang="en-US" sz="2800" i="1" dirty="0">
                <a:latin typeface="Times New Roman" charset="0"/>
                <a:cs typeface="Times New Roman" charset="0"/>
              </a:rPr>
              <a:t>	condition is </a:t>
            </a:r>
            <a:r>
              <a:rPr lang="en-US" sz="2800" i="1" dirty="0" smtClean="0">
                <a:latin typeface="Times New Roman" charset="0"/>
                <a:cs typeface="Times New Roman" charset="0"/>
              </a:rPr>
              <a:t>false </a:t>
            </a:r>
            <a:r>
              <a:rPr lang="en-US" sz="2800" i="1" dirty="0">
                <a:latin typeface="Times New Roman" charset="0"/>
                <a:cs typeface="Times New Roman" charset="0"/>
                <a:sym typeface="Wingdings" pitchFamily="2" charset="2"/>
              </a:rPr>
              <a:t></a:t>
            </a:r>
            <a:r>
              <a:rPr lang="en-US" sz="2800" i="1" dirty="0">
                <a:latin typeface="Times New Roman" charset="0"/>
                <a:cs typeface="Times New Roman" charset="0"/>
              </a:rPr>
              <a:t> repeats</a:t>
            </a:r>
            <a:endParaRPr lang="en-US" sz="2800" dirty="0">
              <a:latin typeface="Times New Roman" charset="0"/>
            </a:endParaRPr>
          </a:p>
          <a:p>
            <a:endParaRPr lang="en-US" dirty="0"/>
          </a:p>
        </p:txBody>
      </p:sp>
      <p:sp>
        <p:nvSpPr>
          <p:cNvPr id="4" name="Line Callout 2 3"/>
          <p:cNvSpPr/>
          <p:nvPr/>
        </p:nvSpPr>
        <p:spPr>
          <a:xfrm>
            <a:off x="5715000" y="2514600"/>
            <a:ext cx="2362200" cy="914400"/>
          </a:xfrm>
          <a:prstGeom prst="borderCallout2">
            <a:avLst>
              <a:gd name="adj1" fmla="val 40329"/>
              <a:gd name="adj2" fmla="val -4962"/>
              <a:gd name="adj3" fmla="val 40311"/>
              <a:gd name="adj4" fmla="val -4434"/>
              <a:gd name="adj5" fmla="val 132856"/>
              <a:gd name="adj6" fmla="val -49005"/>
            </a:avLst>
          </a:prstGeom>
          <a:ln w="19050"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Checks the condition after it has looped at least once.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96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Do…Loop While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ct val="50000"/>
              </a:spcAft>
              <a:tabLst>
                <a:tab pos="1371600" algn="l"/>
              </a:tabLst>
            </a:pPr>
            <a:r>
              <a:rPr lang="en-US" dirty="0" smtClean="0"/>
              <a:t>The looping </a:t>
            </a:r>
            <a:r>
              <a:rPr lang="en-US" dirty="0"/>
              <a:t>structure that executes a set of statements as long as a condition is </a:t>
            </a:r>
            <a:r>
              <a:rPr lang="en-US" dirty="0" smtClean="0"/>
              <a:t>false.</a:t>
            </a:r>
            <a:endParaRPr lang="en-US" dirty="0"/>
          </a:p>
          <a:p>
            <a:pPr>
              <a:spcAft>
                <a:spcPct val="50000"/>
              </a:spcAft>
              <a:tabLst>
                <a:tab pos="1371600" algn="l"/>
              </a:tabLst>
            </a:pPr>
            <a:r>
              <a:rPr lang="en-US" dirty="0"/>
              <a:t>The condition is a Boolean expression. </a:t>
            </a:r>
          </a:p>
          <a:p>
            <a:pPr marL="274320" lvl="1">
              <a:spcAft>
                <a:spcPct val="50000"/>
              </a:spcAft>
              <a:buClr>
                <a:schemeClr val="accent1"/>
              </a:buClr>
              <a:buSzPct val="85000"/>
              <a:buFont typeface="Wingdings 2"/>
              <a:buChar char=""/>
              <a:tabLst>
                <a:tab pos="1371600" algn="l"/>
              </a:tabLst>
            </a:pPr>
            <a:r>
              <a:rPr lang="en-US" sz="2700" dirty="0">
                <a:solidFill>
                  <a:schemeClr val="tx1"/>
                </a:solidFill>
              </a:rPr>
              <a:t>Evaluates to T or F</a:t>
            </a:r>
          </a:p>
          <a:p>
            <a:pPr>
              <a:spcAft>
                <a:spcPct val="50000"/>
              </a:spcAft>
              <a:tabLst>
                <a:tab pos="1371600" algn="l"/>
              </a:tabLst>
            </a:pPr>
            <a:r>
              <a:rPr lang="en-US" dirty="0"/>
              <a:t>Executes at least once.</a:t>
            </a:r>
          </a:p>
          <a:p>
            <a:pPr>
              <a:spcAft>
                <a:spcPct val="50000"/>
              </a:spcAft>
              <a:tabLst>
                <a:tab pos="1371600" algn="l"/>
              </a:tabLst>
            </a:pPr>
            <a:r>
              <a:rPr lang="en-US" dirty="0"/>
              <a:t>The loop below iterates (repeats) while sum is less than 10:</a:t>
            </a:r>
            <a:br>
              <a:rPr lang="en-US" dirty="0"/>
            </a:br>
            <a:r>
              <a:rPr lang="en-US" sz="2800" dirty="0" smtClean="0">
                <a:latin typeface="Times New Roman" charset="0"/>
                <a:cs typeface="Times New Roman" charset="0"/>
              </a:rPr>
              <a:t>	</a:t>
            </a:r>
            <a:br>
              <a:rPr lang="en-US" sz="2800" dirty="0" smtClean="0">
                <a:latin typeface="Times New Roman" charset="0"/>
                <a:cs typeface="Times New Roman" charset="0"/>
              </a:rPr>
            </a:br>
            <a:r>
              <a:rPr lang="en-US" sz="2800" dirty="0" smtClean="0">
                <a:latin typeface="Times New Roman" charset="0"/>
                <a:cs typeface="Times New Roman" charset="0"/>
              </a:rPr>
              <a:t>	sum </a:t>
            </a:r>
            <a:r>
              <a:rPr lang="en-US" sz="2800" dirty="0">
                <a:latin typeface="Times New Roman" charset="0"/>
                <a:cs typeface="Times New Roman" charset="0"/>
              </a:rPr>
              <a:t>= 0;</a:t>
            </a:r>
            <a:br>
              <a:rPr lang="en-US" sz="2800" dirty="0">
                <a:latin typeface="Times New Roman" charset="0"/>
                <a:cs typeface="Times New Roman" charset="0"/>
              </a:rPr>
            </a:br>
            <a:r>
              <a:rPr lang="en-US" sz="2800" dirty="0">
                <a:latin typeface="Times New Roman" charset="0"/>
                <a:cs typeface="Times New Roman" charset="0"/>
              </a:rPr>
              <a:t>	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charset="0"/>
                <a:cs typeface="Times New Roman" charset="0"/>
                <a:sym typeface="Wingdings" pitchFamily="2" charset="2"/>
              </a:rPr>
              <a:t>Do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800" dirty="0">
                <a:latin typeface="Times New Roman" charset="0"/>
                <a:cs typeface="Times New Roman" charset="0"/>
              </a:rPr>
              <a:t/>
            </a:r>
            <a:br>
              <a:rPr lang="en-US" sz="2800" dirty="0">
                <a:latin typeface="Times New Roman" charset="0"/>
                <a:cs typeface="Times New Roman" charset="0"/>
              </a:rPr>
            </a:br>
            <a:r>
              <a:rPr lang="en-US" sz="2800" dirty="0">
                <a:latin typeface="Times New Roman" charset="0"/>
                <a:cs typeface="Times New Roman" charset="0"/>
              </a:rPr>
              <a:t>		sum =sum + 2</a:t>
            </a:r>
            <a:br>
              <a:rPr lang="en-US" sz="2800" dirty="0">
                <a:latin typeface="Times New Roman" charset="0"/>
                <a:cs typeface="Times New Roman" charset="0"/>
              </a:rPr>
            </a:br>
            <a:r>
              <a:rPr lang="en-US" sz="2800" dirty="0">
                <a:latin typeface="Times New Roman" charset="0"/>
                <a:cs typeface="Times New Roman" charset="0"/>
              </a:rPr>
              <a:t>	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cs typeface="Times New Roman" charset="0"/>
                <a:sym typeface="Wingdings" pitchFamily="2" charset="2"/>
              </a:rPr>
              <a:t>Loop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charset="0"/>
                <a:cs typeface="Times New Roman" charset="0"/>
                <a:sym typeface="Wingdings" pitchFamily="2" charset="2"/>
              </a:rPr>
              <a:t>Until </a:t>
            </a:r>
            <a:r>
              <a:rPr lang="en-US" sz="2800" dirty="0" smtClean="0">
                <a:latin typeface="Times New Roman" charset="0"/>
                <a:cs typeface="Times New Roman" charset="0"/>
              </a:rPr>
              <a:t>sum &gt; </a:t>
            </a:r>
            <a:r>
              <a:rPr lang="en-US" sz="2800" dirty="0" smtClean="0">
                <a:latin typeface="Times New Roman" charset="0"/>
                <a:cs typeface="Times New Roman" charset="0"/>
              </a:rPr>
              <a:t>10</a:t>
            </a:r>
            <a:endParaRPr lang="en-US" dirty="0"/>
          </a:p>
        </p:txBody>
      </p:sp>
      <p:sp>
        <p:nvSpPr>
          <p:cNvPr id="4" name="Line Callout 2 3"/>
          <p:cNvSpPr/>
          <p:nvPr/>
        </p:nvSpPr>
        <p:spPr>
          <a:xfrm>
            <a:off x="5791200" y="4648200"/>
            <a:ext cx="2514600" cy="1447800"/>
          </a:xfrm>
          <a:prstGeom prst="borderCallout2">
            <a:avLst>
              <a:gd name="adj1" fmla="val 40329"/>
              <a:gd name="adj2" fmla="val -4962"/>
              <a:gd name="adj3" fmla="val 40311"/>
              <a:gd name="adj4" fmla="val -4434"/>
              <a:gd name="adj5" fmla="val 84504"/>
              <a:gd name="adj6" fmla="val -53782"/>
            </a:avLst>
          </a:prstGeom>
          <a:ln w="19050">
            <a:prstDash val="solid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Is sum </a:t>
            </a:r>
            <a:r>
              <a:rPr lang="en-US" dirty="0" smtClean="0"/>
              <a:t>not greater than 10?</a:t>
            </a:r>
            <a:endParaRPr lang="en-US" dirty="0" smtClean="0"/>
          </a:p>
          <a:p>
            <a:r>
              <a:rPr lang="en-US" dirty="0" smtClean="0"/>
              <a:t>No,  stop.</a:t>
            </a:r>
          </a:p>
          <a:p>
            <a:r>
              <a:rPr lang="en-US" dirty="0" smtClean="0"/>
              <a:t>Yes, continue to loop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29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Do…Loop While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Write a program that adds all numbers up from 1 to 50. </a:t>
            </a:r>
          </a:p>
          <a:p>
            <a:pPr lvl="8"/>
            <a:endParaRPr lang="en-US" dirty="0"/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Dim i As Integer = 0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Do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intResult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intResult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‘accumulator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i +=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					‘counter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Loop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Until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&gt; 50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lblResult.Text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= intResult.ToString()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78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Visual Basic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Next Loop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cs typeface="Times New Roman" charset="0"/>
              </a:rPr>
              <a:t>The For … Next Statement</a:t>
            </a:r>
            <a:r>
              <a:rPr lang="en-US" dirty="0"/>
              <a:t> 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04800" y="1524000"/>
            <a:ext cx="8305800" cy="4639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74320" indent="-274320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>
                <a:schemeClr val="accent1"/>
              </a:buClr>
              <a:buSzPct val="85000"/>
              <a:buFont typeface="Wingdings 2"/>
              <a:buChar char=""/>
              <a:tabLst>
                <a:tab pos="1371600" algn="l"/>
              </a:tabLst>
            </a:pPr>
            <a:r>
              <a:rPr lang="en-US" sz="2300" dirty="0" smtClean="0"/>
              <a:t>A looping structure that executes a set of statements a fixed number of times.</a:t>
            </a:r>
          </a:p>
          <a:p>
            <a:pPr marL="274320" indent="-274320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>
                <a:schemeClr val="accent1"/>
              </a:buClr>
              <a:buSzPct val="85000"/>
              <a:buFont typeface="Wingdings 2"/>
              <a:buChar char=""/>
              <a:tabLst>
                <a:tab pos="1371600" algn="l"/>
              </a:tabLst>
            </a:pPr>
            <a:r>
              <a:rPr lang="en-US" sz="2300" dirty="0" smtClean="0"/>
              <a:t>Executes until counter is reached.</a:t>
            </a:r>
          </a:p>
          <a:p>
            <a:pPr marL="274320" indent="-274320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>
                <a:schemeClr val="accent1"/>
              </a:buClr>
              <a:buSzPct val="85000"/>
              <a:buFont typeface="Wingdings 2"/>
              <a:buChar char=""/>
              <a:tabLst>
                <a:tab pos="1371600" algn="l"/>
              </a:tabLst>
            </a:pPr>
            <a:r>
              <a:rPr lang="en-US" sz="2300" dirty="0" smtClean="0"/>
              <a:t>The counter is automatically incremented by 1.</a:t>
            </a:r>
          </a:p>
          <a:p>
            <a:r>
              <a:rPr lang="en-US" sz="2800" b="0" dirty="0" smtClean="0">
                <a:latin typeface="Times New Roman" charset="0"/>
                <a:cs typeface="Times New Roman" charset="0"/>
              </a:rPr>
              <a:t>Syntax:</a:t>
            </a:r>
          </a:p>
          <a:p>
            <a:endParaRPr lang="en-US" sz="1000" b="0" dirty="0">
              <a:latin typeface="Times New Roman" charset="0"/>
              <a:cs typeface="Times New Roman" charset="0"/>
            </a:endParaRPr>
          </a:p>
          <a:p>
            <a:pPr marL="630238" lvl="2" indent="6350"/>
            <a:r>
              <a:rPr lang="en-US" sz="25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For </a:t>
            </a:r>
            <a:r>
              <a:rPr lang="en-US" sz="2500" b="1" i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counter</a:t>
            </a:r>
            <a:r>
              <a:rPr lang="en-US" sz="25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= </a:t>
            </a:r>
            <a:r>
              <a:rPr lang="en-US" sz="2500" b="1" i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start</a:t>
            </a:r>
            <a:r>
              <a:rPr lang="en-US" sz="25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To </a:t>
            </a:r>
            <a:r>
              <a:rPr lang="en-US" sz="2500" b="1" i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end</a:t>
            </a:r>
          </a:p>
          <a:p>
            <a:pPr marL="630238" lvl="2" indent="6350"/>
            <a:r>
              <a:rPr lang="en-US" sz="2500" b="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2500" b="0" i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Statements</a:t>
            </a:r>
          </a:p>
          <a:p>
            <a:pPr marL="630238" lvl="2" indent="6350"/>
            <a:r>
              <a:rPr lang="en-US" sz="25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Next </a:t>
            </a:r>
            <a:r>
              <a:rPr lang="en-US" sz="2500" b="1" i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counter</a:t>
            </a:r>
          </a:p>
          <a:p>
            <a:r>
              <a:rPr lang="en-US" sz="2800" b="0" dirty="0">
                <a:latin typeface="Times New Roman" charset="0"/>
                <a:cs typeface="Times New Roman" charset="0"/>
              </a:rPr>
              <a:t> </a:t>
            </a:r>
          </a:p>
          <a:p>
            <a:r>
              <a:rPr lang="en-US" sz="2800" b="0" i="1" dirty="0">
                <a:latin typeface="Times New Roman" charset="0"/>
                <a:cs typeface="Times New Roman" charset="0"/>
              </a:rPr>
              <a:t>	** counter, start and end are</a:t>
            </a:r>
            <a:r>
              <a:rPr lang="en-US" sz="2800" b="0" i="1" u="sng" dirty="0">
                <a:latin typeface="Times New Roman" charset="0"/>
                <a:cs typeface="Times New Roman" charset="0"/>
              </a:rPr>
              <a:t> </a:t>
            </a:r>
            <a:r>
              <a:rPr lang="en-US" sz="2800" b="1" i="1" u="sng" dirty="0">
                <a:latin typeface="Times New Roman" charset="0"/>
                <a:cs typeface="Times New Roman" charset="0"/>
              </a:rPr>
              <a:t>Integer</a:t>
            </a:r>
            <a:r>
              <a:rPr lang="en-US" sz="2800" b="0" i="1" u="sng" dirty="0">
                <a:latin typeface="Times New Roman" charset="0"/>
                <a:cs typeface="Times New Roman" charset="0"/>
              </a:rPr>
              <a:t> variables</a:t>
            </a:r>
            <a:r>
              <a:rPr lang="en-US" sz="2800" b="0" i="1" dirty="0">
                <a:latin typeface="Times New Roman" charset="0"/>
                <a:cs typeface="Times New Roman" charset="0"/>
              </a:rPr>
              <a:t>.</a:t>
            </a:r>
            <a:r>
              <a:rPr lang="en-US" sz="2800" b="0" dirty="0">
                <a:latin typeface="Times New Roman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2683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How the For…Next Works</a:t>
            </a:r>
            <a:endParaRPr lang="en-US" dirty="0"/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-457200" y="1521797"/>
            <a:ext cx="9144000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1371600" lvl="2" indent="-457200">
              <a:spcBef>
                <a:spcPts val="60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en-US" sz="2200" b="0" dirty="0">
                <a:latin typeface="Times New Roman" charset="0"/>
                <a:cs typeface="Times New Roman" charset="0"/>
              </a:rPr>
              <a:t>You create an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cs typeface="Times New Roman" charset="0"/>
              </a:rPr>
              <a:t>integer counter </a:t>
            </a:r>
            <a:r>
              <a:rPr lang="en-US" sz="2200" b="0" dirty="0">
                <a:latin typeface="Times New Roman" charset="0"/>
                <a:cs typeface="Times New Roman" charset="0"/>
              </a:rPr>
              <a:t>to use after the keyword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cs typeface="Times New Roman" charset="0"/>
              </a:rPr>
              <a:t>FOR</a:t>
            </a:r>
            <a:r>
              <a:rPr lang="en-US" sz="2200" b="0" dirty="0">
                <a:latin typeface="Times New Roman" charset="0"/>
                <a:cs typeface="Times New Roman" charset="0"/>
              </a:rPr>
              <a:t>.</a:t>
            </a:r>
            <a:endParaRPr lang="en-US" sz="2200" b="0" dirty="0">
              <a:latin typeface="Times New Roman" charset="0"/>
            </a:endParaRPr>
          </a:p>
          <a:p>
            <a:pPr marL="1371600" lvl="2" indent="-457200">
              <a:spcBef>
                <a:spcPts val="60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en-US" sz="2200" b="0" dirty="0">
                <a:latin typeface="Times New Roman" charset="0"/>
                <a:cs typeface="Times New Roman" charset="0"/>
              </a:rPr>
              <a:t>The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cs typeface="Times New Roman" charset="0"/>
              </a:rPr>
              <a:t>first time </a:t>
            </a:r>
            <a:r>
              <a:rPr lang="en-US" sz="2200" b="0" dirty="0">
                <a:latin typeface="Times New Roman" charset="0"/>
                <a:cs typeface="Times New Roman" charset="0"/>
              </a:rPr>
              <a:t>the For line executes, your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cs typeface="Times New Roman" charset="0"/>
              </a:rPr>
              <a:t>counter is set </a:t>
            </a:r>
            <a:r>
              <a:rPr lang="en-US" sz="2200" b="0" dirty="0">
                <a:latin typeface="Times New Roman" charset="0"/>
                <a:cs typeface="Times New Roman" charset="0"/>
              </a:rPr>
              <a:t>to whatever is after the “=”.  It does NOT reset each time the loop repeats. </a:t>
            </a:r>
            <a:endParaRPr lang="en-US" sz="2200" b="0" dirty="0">
              <a:latin typeface="Times New Roman" charset="0"/>
            </a:endParaRPr>
          </a:p>
          <a:p>
            <a:pPr marL="1371600" lvl="2" indent="-457200">
              <a:spcBef>
                <a:spcPts val="60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cs typeface="Times New Roman" charset="0"/>
              </a:rPr>
              <a:t>Each</a:t>
            </a:r>
            <a:r>
              <a:rPr lang="en-US" sz="2200" b="1" dirty="0">
                <a:latin typeface="Times New Roman" charset="0"/>
                <a:cs typeface="Times New Roman" charset="0"/>
              </a:rPr>
              <a:t>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cs typeface="Times New Roman" charset="0"/>
              </a:rPr>
              <a:t>time “Next” </a:t>
            </a:r>
            <a:r>
              <a:rPr lang="en-US" sz="2200" b="0" dirty="0">
                <a:latin typeface="Times New Roman" charset="0"/>
                <a:cs typeface="Times New Roman" charset="0"/>
              </a:rPr>
              <a:t>is executed, the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cs typeface="Times New Roman" charset="0"/>
              </a:rPr>
              <a:t>counter is updated by 1 </a:t>
            </a:r>
            <a:r>
              <a:rPr lang="en-US" sz="2200" b="0" dirty="0">
                <a:latin typeface="Times New Roman" charset="0"/>
                <a:cs typeface="Times New Roman" charset="0"/>
              </a:rPr>
              <a:t>(default value is 1)</a:t>
            </a:r>
            <a:endParaRPr lang="en-US" sz="2200" b="0" dirty="0">
              <a:latin typeface="Times New Roman" charset="0"/>
            </a:endParaRPr>
          </a:p>
          <a:p>
            <a:pPr marL="1371600" lvl="2" indent="-457200">
              <a:spcBef>
                <a:spcPts val="60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en-US" sz="2200" b="0" dirty="0">
                <a:latin typeface="Times New Roman" charset="0"/>
                <a:cs typeface="Times New Roman" charset="0"/>
              </a:rPr>
              <a:t>The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cs typeface="Times New Roman" charset="0"/>
              </a:rPr>
              <a:t>condition is tested </a:t>
            </a:r>
            <a:r>
              <a:rPr lang="en-US" sz="2200" b="0" dirty="0">
                <a:latin typeface="Times New Roman" charset="0"/>
                <a:cs typeface="Times New Roman" charset="0"/>
              </a:rPr>
              <a:t>on the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cs typeface="Times New Roman" charset="0"/>
              </a:rPr>
              <a:t>FOR line</a:t>
            </a:r>
          </a:p>
          <a:p>
            <a:pPr marL="1371600" lvl="2" indent="-457200">
              <a:spcBef>
                <a:spcPts val="60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en-US" sz="2200" b="0" dirty="0">
                <a:latin typeface="Times New Roman" charset="0"/>
                <a:cs typeface="Times New Roman" charset="0"/>
              </a:rPr>
              <a:t>The condition is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cs typeface="Times New Roman" charset="0"/>
              </a:rPr>
              <a:t>still true </a:t>
            </a:r>
            <a:r>
              <a:rPr lang="en-US" sz="2200" b="0" dirty="0">
                <a:latin typeface="Times New Roman" charset="0"/>
                <a:cs typeface="Times New Roman" charset="0"/>
              </a:rPr>
              <a:t>when counter reaches the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cs typeface="Times New Roman" charset="0"/>
              </a:rPr>
              <a:t>value after </a:t>
            </a:r>
            <a:r>
              <a:rPr lang="en-US" sz="2200" b="0" dirty="0">
                <a:latin typeface="Times New Roman" charset="0"/>
                <a:cs typeface="Times New Roman" charset="0"/>
              </a:rPr>
              <a:t>the “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cs typeface="Times New Roman" charset="0"/>
              </a:rPr>
              <a:t>TO</a:t>
            </a:r>
            <a:r>
              <a:rPr lang="en-US" sz="2200" b="0" dirty="0">
                <a:latin typeface="Times New Roman" charset="0"/>
                <a:cs typeface="Times New Roman" charset="0"/>
              </a:rPr>
              <a:t>”.  (Loop still executes)</a:t>
            </a:r>
            <a:endParaRPr lang="en-US" sz="2200" b="0" dirty="0">
              <a:latin typeface="Times New Roman" charset="0"/>
            </a:endParaRPr>
          </a:p>
          <a:p>
            <a:pPr marL="1371600" lvl="2" indent="-457200">
              <a:spcBef>
                <a:spcPts val="60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en-US" sz="2200" b="0" dirty="0">
                <a:latin typeface="Times New Roman" charset="0"/>
                <a:cs typeface="Times New Roman" charset="0"/>
              </a:rPr>
              <a:t>When the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cs typeface="Times New Roman" charset="0"/>
              </a:rPr>
              <a:t>condition</a:t>
            </a:r>
            <a:r>
              <a:rPr lang="en-US" sz="2200" b="0" dirty="0">
                <a:latin typeface="Times New Roman" charset="0"/>
                <a:cs typeface="Times New Roman" charset="0"/>
              </a:rPr>
              <a:t> is tested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cs typeface="Times New Roman" charset="0"/>
              </a:rPr>
              <a:t>false</a:t>
            </a:r>
            <a:r>
              <a:rPr lang="en-US" sz="2200" b="0" dirty="0">
                <a:latin typeface="Times New Roman" charset="0"/>
                <a:cs typeface="Times New Roman" charset="0"/>
              </a:rPr>
              <a:t>, execution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cs typeface="Times New Roman" charset="0"/>
              </a:rPr>
              <a:t>jumps</a:t>
            </a:r>
            <a:r>
              <a:rPr lang="en-US" sz="2200" b="0" dirty="0">
                <a:latin typeface="Times New Roman" charset="0"/>
                <a:cs typeface="Times New Roman" charset="0"/>
              </a:rPr>
              <a:t> to statement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cs typeface="Times New Roman" charset="0"/>
              </a:rPr>
              <a:t>after</a:t>
            </a:r>
            <a:r>
              <a:rPr lang="en-US" sz="2200" b="0" dirty="0">
                <a:latin typeface="Times New Roman" charset="0"/>
                <a:cs typeface="Times New Roman" charset="0"/>
              </a:rPr>
              <a:t> the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cs typeface="Times New Roman" charset="0"/>
              </a:rPr>
              <a:t>NEXT</a:t>
            </a:r>
            <a:r>
              <a:rPr lang="en-US" sz="2200" b="0" dirty="0">
                <a:latin typeface="Times New Roman" charset="0"/>
                <a:cs typeface="Times New Roman" charset="0"/>
              </a:rPr>
              <a:t>.</a:t>
            </a:r>
            <a:endParaRPr lang="en-US" sz="2200" b="0" dirty="0">
              <a:latin typeface="Times New Roman" charset="0"/>
            </a:endParaRPr>
          </a:p>
          <a:p>
            <a:pPr marL="1371600" lvl="2" indent="-457200">
              <a:spcBef>
                <a:spcPts val="60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en-US" sz="2200" b="0" dirty="0">
                <a:latin typeface="Times New Roman" charset="0"/>
                <a:cs typeface="Times New Roman" charset="0"/>
              </a:rPr>
              <a:t>Remember, counter is updated to false value and holds that value when you exit the loop.</a:t>
            </a:r>
            <a:endParaRPr lang="en-US" sz="2200" b="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39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For…Next Example</a:t>
            </a:r>
            <a:endParaRPr lang="en-US" dirty="0"/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381000" y="1600200"/>
            <a:ext cx="8534400" cy="4838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74320" indent="-274320">
              <a:spcBef>
                <a:spcPct val="20000"/>
              </a:spcBef>
              <a:spcAft>
                <a:spcPct val="50000"/>
              </a:spcAft>
              <a:buClr>
                <a:schemeClr val="accent1"/>
              </a:buClr>
              <a:buSzPct val="85000"/>
              <a:buFont typeface="Wingdings 2"/>
              <a:buChar char=""/>
              <a:tabLst>
                <a:tab pos="914400" algn="l"/>
                <a:tab pos="1371600" algn="l"/>
              </a:tabLst>
            </a:pPr>
            <a:r>
              <a:rPr lang="en-US" sz="2700" dirty="0"/>
              <a:t>The loop below executes until </a:t>
            </a:r>
            <a:r>
              <a:rPr lang="en-US" sz="2700" dirty="0" smtClean="0"/>
              <a:t>intNum </a:t>
            </a:r>
            <a:r>
              <a:rPr lang="en-US" sz="2700" dirty="0"/>
              <a:t>is equal to 5, </a:t>
            </a:r>
            <a:r>
              <a:rPr lang="en-US" sz="2700" dirty="0" smtClean="0"/>
              <a:t>by checking </a:t>
            </a:r>
            <a:r>
              <a:rPr lang="en-US" sz="2700" dirty="0"/>
              <a:t>one last </a:t>
            </a:r>
            <a:r>
              <a:rPr lang="en-US" sz="2700" dirty="0" smtClean="0"/>
              <a:t>time (it is no longer true), jumps to Next and exits the loop.</a:t>
            </a:r>
            <a:br>
              <a:rPr lang="en-US" sz="2700" dirty="0" smtClean="0"/>
            </a:br>
            <a:r>
              <a:rPr lang="en-US" sz="2700" dirty="0"/>
              <a:t/>
            </a:r>
            <a:br>
              <a:rPr lang="en-US" sz="2700" dirty="0"/>
            </a:b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intNum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1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‘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accumulator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intTotal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intTotal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intNum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Next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intNum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>
              <a:spcBef>
                <a:spcPct val="20000"/>
              </a:spcBef>
              <a:spcAft>
                <a:spcPct val="50000"/>
              </a:spcAft>
              <a:buClr>
                <a:schemeClr val="accent1"/>
              </a:buClr>
              <a:buSzPct val="85000"/>
              <a:buFont typeface="Wingdings 2"/>
              <a:buChar char=""/>
              <a:tabLst>
                <a:tab pos="914400" algn="l"/>
                <a:tab pos="1371600" algn="l"/>
              </a:tabLst>
            </a:pPr>
            <a:r>
              <a:rPr lang="en-US" sz="2700" dirty="0" smtClean="0"/>
              <a:t>The variable counter “intNum” holds a </a:t>
            </a:r>
            <a:r>
              <a:rPr lang="en-US" sz="2700" b="1" dirty="0" smtClean="0"/>
              <a:t>5</a:t>
            </a:r>
            <a:r>
              <a:rPr lang="en-US" sz="2700" dirty="0" smtClean="0"/>
              <a:t>  after the loop ends, but the code inside only executed four times.</a:t>
            </a:r>
            <a:endParaRPr lang="en-US" sz="27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765462"/>
              </p:ext>
            </p:extLst>
          </p:nvPr>
        </p:nvGraphicFramePr>
        <p:xfrm>
          <a:off x="6477000" y="2590800"/>
          <a:ext cx="2286000" cy="2387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</a:tblGrid>
              <a:tr h="39793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intNum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intTotal</a:t>
                      </a:r>
                      <a:endParaRPr lang="en-US" dirty="0"/>
                    </a:p>
                  </a:txBody>
                  <a:tcPr/>
                </a:tc>
              </a:tr>
              <a:tr h="3979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79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979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979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979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524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For…Next – Internal Counter</a:t>
            </a:r>
            <a:endParaRPr lang="en-US" dirty="0"/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381000" y="1447800"/>
            <a:ext cx="8229600" cy="4561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74320" indent="-274320">
              <a:spcBef>
                <a:spcPct val="20000"/>
              </a:spcBef>
              <a:spcAft>
                <a:spcPct val="50000"/>
              </a:spcAft>
              <a:buClr>
                <a:schemeClr val="accent1"/>
              </a:buClr>
              <a:buSzPct val="85000"/>
              <a:buFont typeface="Wingdings 2"/>
              <a:buChar char=""/>
              <a:tabLst>
                <a:tab pos="914400" algn="l"/>
                <a:tab pos="1371600" algn="l"/>
              </a:tabLst>
            </a:pPr>
            <a:r>
              <a:rPr lang="en-US" sz="2400" dirty="0"/>
              <a:t>You may create the </a:t>
            </a:r>
            <a:r>
              <a:rPr lang="en-US" sz="2400" dirty="0" smtClean="0"/>
              <a:t>counter variable (intCount) in </a:t>
            </a:r>
            <a:r>
              <a:rPr lang="en-US" sz="2400" dirty="0"/>
              <a:t>the </a:t>
            </a:r>
            <a:r>
              <a:rPr lang="en-US" sz="2400" b="1" dirty="0"/>
              <a:t>For</a:t>
            </a:r>
            <a:r>
              <a:rPr lang="en-US" sz="2400" dirty="0"/>
              <a:t> line by using the </a:t>
            </a:r>
            <a:r>
              <a:rPr lang="en-US" sz="2400" u="sng" dirty="0" smtClean="0"/>
              <a:t>optional</a:t>
            </a:r>
            <a:r>
              <a:rPr lang="en-US" sz="2400" dirty="0" smtClean="0"/>
              <a:t> </a:t>
            </a:r>
            <a:r>
              <a:rPr lang="en-US" sz="2400" b="1" dirty="0">
                <a:solidFill>
                  <a:srgbClr val="B8482E"/>
                </a:solidFill>
              </a:rPr>
              <a:t>As Integer </a:t>
            </a:r>
            <a:r>
              <a:rPr lang="en-US" sz="2400" dirty="0" smtClean="0"/>
              <a:t>keywords, rather </a:t>
            </a:r>
            <a:r>
              <a:rPr lang="en-US" sz="2400" dirty="0"/>
              <a:t>than using a </a:t>
            </a:r>
            <a:r>
              <a:rPr lang="en-US" sz="2400" b="1" dirty="0"/>
              <a:t>Dim</a:t>
            </a:r>
            <a:r>
              <a:rPr lang="en-US" sz="2400" dirty="0"/>
              <a:t> command before the loop.</a:t>
            </a:r>
          </a:p>
          <a:p>
            <a:pPr marL="274320" indent="-274320">
              <a:spcBef>
                <a:spcPct val="20000"/>
              </a:spcBef>
              <a:spcAft>
                <a:spcPct val="50000"/>
              </a:spcAft>
              <a:buClr>
                <a:schemeClr val="accent1"/>
              </a:buClr>
              <a:buSzPct val="85000"/>
              <a:buFont typeface="Wingdings 2"/>
              <a:buChar char=""/>
              <a:tabLst>
                <a:tab pos="914400" algn="l"/>
                <a:tab pos="1371600" algn="l"/>
              </a:tabLst>
            </a:pPr>
            <a:r>
              <a:rPr lang="en-US" sz="2400" dirty="0" smtClean="0"/>
              <a:t>The lifetime of the variable counter created this way is the lifetime of the loop.  (When you exit the loop, the variable counter no longer exists).</a:t>
            </a:r>
          </a:p>
          <a:p>
            <a:pPr>
              <a:spcBef>
                <a:spcPct val="20000"/>
              </a:spcBef>
              <a:spcAft>
                <a:spcPct val="50000"/>
              </a:spcAft>
              <a:buClr>
                <a:schemeClr val="accent1"/>
              </a:buClr>
              <a:buSzPct val="85000"/>
              <a:tabLst>
                <a:tab pos="914400" algn="l"/>
                <a:tab pos="1371600" algn="l"/>
              </a:tabLst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intCount </a:t>
            </a:r>
            <a:r>
              <a:rPr lang="en-US" sz="2400" b="1" dirty="0" smtClean="0">
                <a:solidFill>
                  <a:srgbClr val="B8482E"/>
                </a:solidFill>
                <a:latin typeface="Courier New" pitchFamily="49" charset="0"/>
                <a:cs typeface="Courier New" pitchFamily="49" charset="0"/>
              </a:rPr>
              <a:t>As Integer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To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4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intTotal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intTotal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intCount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Next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intCount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spcBef>
                <a:spcPct val="20000"/>
              </a:spcBef>
              <a:spcAft>
                <a:spcPct val="5000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>
                <a:tab pos="914400" algn="l"/>
                <a:tab pos="1371600" algn="l"/>
              </a:tabLst>
            </a:pPr>
            <a:r>
              <a:rPr lang="en-US" sz="2400" i="1" dirty="0" err="1"/>
              <a:t>intCount</a:t>
            </a:r>
            <a:r>
              <a:rPr lang="en-US" sz="2400" i="1" dirty="0"/>
              <a:t> is </a:t>
            </a:r>
            <a:r>
              <a:rPr lang="en-US" sz="2400" i="1" dirty="0" smtClean="0"/>
              <a:t>only in scope in the loop</a:t>
            </a:r>
            <a:endParaRPr lang="en-US" sz="2400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94863"/>
              </p:ext>
            </p:extLst>
          </p:nvPr>
        </p:nvGraphicFramePr>
        <p:xfrm>
          <a:off x="6553200" y="3810000"/>
          <a:ext cx="2286000" cy="2387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</a:tblGrid>
              <a:tr h="39793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intNum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intTotal</a:t>
                      </a:r>
                      <a:endParaRPr lang="en-US" dirty="0"/>
                    </a:p>
                  </a:txBody>
                  <a:tcPr/>
                </a:tc>
              </a:tr>
              <a:tr h="3979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79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79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979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979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174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cs typeface="Times New Roman" charset="0"/>
              </a:rPr>
              <a:t>The For … Next </a:t>
            </a:r>
            <a:r>
              <a:rPr lang="en-US" dirty="0" smtClean="0">
                <a:cs typeface="Times New Roman" charset="0"/>
              </a:rPr>
              <a:t>Statement with Step</a:t>
            </a:r>
            <a:endParaRPr lang="en-US" dirty="0">
              <a:cs typeface="Times New Roman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609600" y="1828800"/>
            <a:ext cx="8305800" cy="430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indent="-228600">
              <a:tabLst>
                <a:tab pos="914400" algn="l"/>
              </a:tabLst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cs typeface="Times New Roman" charset="0"/>
              </a:rPr>
              <a:t>Step</a:t>
            </a:r>
          </a:p>
          <a:p>
            <a:pPr indent="-228600">
              <a:tabLst>
                <a:tab pos="914400" algn="l"/>
              </a:tabLst>
            </a:pPr>
            <a:r>
              <a:rPr lang="en-US" sz="2800" b="0" dirty="0">
                <a:cs typeface="Times New Roman" charset="0"/>
              </a:rPr>
              <a:t>	Changes the way the counter is incremented.</a:t>
            </a:r>
          </a:p>
          <a:p>
            <a:pPr indent="-228600">
              <a:tabLst>
                <a:tab pos="914400" algn="l"/>
              </a:tabLst>
            </a:pPr>
            <a:r>
              <a:rPr lang="en-US" sz="2800" b="0" dirty="0">
                <a:cs typeface="Times New Roman" charset="0"/>
              </a:rPr>
              <a:t>	Can be </a:t>
            </a:r>
            <a:r>
              <a:rPr lang="en-US" sz="2800" u="sng" dirty="0">
                <a:cs typeface="Times New Roman" charset="0"/>
              </a:rPr>
              <a:t>positive</a:t>
            </a:r>
            <a:r>
              <a:rPr lang="en-US" sz="2800" dirty="0">
                <a:cs typeface="Times New Roman" charset="0"/>
              </a:rPr>
              <a:t> or </a:t>
            </a:r>
            <a:r>
              <a:rPr lang="en-US" sz="2800" u="sng" dirty="0">
                <a:cs typeface="Times New Roman" charset="0"/>
              </a:rPr>
              <a:t>negative</a:t>
            </a:r>
          </a:p>
          <a:p>
            <a:pPr indent="-228600">
              <a:tabLst>
                <a:tab pos="914400" algn="l"/>
              </a:tabLst>
            </a:pPr>
            <a:endParaRPr lang="en-US" sz="2800" b="0" dirty="0">
              <a:cs typeface="Times New Roman" charset="0"/>
            </a:endParaRPr>
          </a:p>
          <a:p>
            <a:pPr indent="-228600">
              <a:tabLst>
                <a:tab pos="914400" algn="l"/>
              </a:tabLst>
            </a:pPr>
            <a:r>
              <a:rPr lang="en-US" sz="2800" b="0" dirty="0" smtClean="0">
                <a:cs typeface="Times New Roman" charset="0"/>
              </a:rPr>
              <a:t>Syntax</a:t>
            </a:r>
          </a:p>
          <a:p>
            <a:pPr indent="-228600">
              <a:tabLst>
                <a:tab pos="914400" algn="l"/>
              </a:tabLst>
            </a:pPr>
            <a:endParaRPr lang="en-US" sz="2800" b="0" dirty="0">
              <a:cs typeface="Times New Roman" charset="0"/>
            </a:endParaRPr>
          </a:p>
          <a:p>
            <a:pPr indent="-228600">
              <a:tabLst>
                <a:tab pos="914400" algn="l"/>
              </a:tabLst>
            </a:pP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For</a:t>
            </a:r>
            <a:r>
              <a:rPr lang="en-US" sz="2600" b="0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600" b="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counter 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=</a:t>
            </a:r>
            <a:r>
              <a:rPr lang="en-US" sz="2600" b="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start 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To</a:t>
            </a:r>
            <a:r>
              <a:rPr lang="en-US" sz="2600" b="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end 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Step</a:t>
            </a:r>
            <a:r>
              <a:rPr lang="en-US" sz="2600" b="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600" i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stepnum</a:t>
            </a:r>
          </a:p>
          <a:p>
            <a:pPr indent="-228600">
              <a:tabLst>
                <a:tab pos="914400" algn="l"/>
              </a:tabLst>
            </a:pPr>
            <a:r>
              <a:rPr lang="en-US" sz="2600" b="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Statements</a:t>
            </a:r>
          </a:p>
          <a:p>
            <a:pPr indent="-228600">
              <a:tabLst>
                <a:tab pos="914400" algn="l"/>
              </a:tabLst>
            </a:pP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Next</a:t>
            </a:r>
            <a:r>
              <a:rPr lang="en-US" sz="2600" b="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600" b="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counter </a:t>
            </a:r>
          </a:p>
          <a:p>
            <a:pPr indent="-228600">
              <a:tabLst>
                <a:tab pos="914400" algn="l"/>
              </a:tabLst>
            </a:pP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51688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Input from the User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Sometimes we need input from the user. </a:t>
            </a:r>
          </a:p>
          <a:p>
            <a:endParaRPr lang="en-US" dirty="0"/>
          </a:p>
          <a:p>
            <a:r>
              <a:rPr lang="en-US" dirty="0" smtClean="0"/>
              <a:t>We already learned how to do this using a text box.</a:t>
            </a:r>
          </a:p>
          <a:p>
            <a:endParaRPr lang="en-US" dirty="0"/>
          </a:p>
          <a:p>
            <a:r>
              <a:rPr lang="en-US" dirty="0" smtClean="0"/>
              <a:t>There is another method: the input box.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input box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is a dialog box that pops up and prompts the user for input. The program stops and waits until the user inputs data or cancels the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9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For…Next…Step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step integer can be a negative number to tell the compiler to decrement the counter.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Make sure your start is the high number, the end is the low number.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intY =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To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Step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-1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MessageBox.Show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("Counting Down " &amp; intY)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Next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intY</a:t>
            </a:r>
          </a:p>
        </p:txBody>
      </p:sp>
    </p:spTree>
    <p:extLst>
      <p:ext uri="{BB962C8B-B14F-4D97-AF65-F5344CB8AC3E}">
        <p14:creationId xmlns:p14="http://schemas.microsoft.com/office/powerpoint/2010/main" val="254602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For…Next…Step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 all even numbers 1 to 250 - skip all odd numbers.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For i as Integer = 0 to 250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Step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2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intResult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intResult + i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Next I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lblResult.Text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intResult.ToString()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 smtClean="0"/>
          </a:p>
          <a:p>
            <a:r>
              <a:rPr lang="en-US" dirty="0" smtClean="0"/>
              <a:t>Counting by 2’s instead of 1’s.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6886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Variables with Loops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19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cs typeface="Times New Roman" charset="0"/>
              </a:rPr>
              <a:t>Using Flags</a:t>
            </a:r>
            <a:r>
              <a:rPr lang="en-US" dirty="0"/>
              <a:t>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766048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Flag  or  </a:t>
            </a:r>
            <a:r>
              <a:rPr lang="en-US" dirty="0" smtClean="0"/>
              <a:t>Sentinel</a:t>
            </a:r>
          </a:p>
          <a:p>
            <a:pPr lvl="8"/>
            <a:endParaRPr lang="en-US" dirty="0" smtClean="0"/>
          </a:p>
          <a:p>
            <a:pPr lvl="2"/>
            <a:r>
              <a:rPr lang="en-US" sz="2000" dirty="0" smtClean="0"/>
              <a:t>A </a:t>
            </a:r>
            <a:r>
              <a:rPr lang="en-US" sz="2000" dirty="0"/>
              <a:t>condition used to signify that a loop should stop executing. </a:t>
            </a:r>
            <a:endParaRPr lang="en-US" sz="2000" dirty="0" smtClean="0"/>
          </a:p>
          <a:p>
            <a:pPr lvl="8"/>
            <a:endParaRPr lang="en-US" dirty="0" smtClean="0"/>
          </a:p>
          <a:p>
            <a:r>
              <a:rPr lang="en-US" dirty="0"/>
              <a:t>Example</a:t>
            </a:r>
          </a:p>
          <a:p>
            <a:endParaRPr lang="en-US" sz="1200" dirty="0"/>
          </a:p>
          <a:p>
            <a:pPr marL="274320" lvl="1" indent="0">
              <a:buNone/>
            </a:pPr>
            <a:r>
              <a:rPr lang="en-US" sz="1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Const</a:t>
            </a:r>
            <a:r>
              <a:rPr lang="en-US" sz="1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strFLAG</a:t>
            </a:r>
            <a:r>
              <a:rPr lang="en-US" sz="1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As String = “Quit”</a:t>
            </a:r>
          </a:p>
          <a:p>
            <a:pPr marL="274320" lvl="1" indent="0">
              <a:buNone/>
            </a:pPr>
            <a:endParaRPr lang="en-US" sz="17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274320" lvl="1" indent="0">
              <a:buNone/>
            </a:pPr>
            <a:r>
              <a:rPr lang="en-US" sz="17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strTempInput</a:t>
            </a:r>
            <a:r>
              <a:rPr lang="en-US" sz="17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= </a:t>
            </a:r>
            <a:r>
              <a:rPr lang="en-US" sz="1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InputBox</a:t>
            </a:r>
            <a:r>
              <a:rPr lang="en-US" sz="17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(“Enter a positive number (Quit to stop)”)</a:t>
            </a:r>
          </a:p>
          <a:p>
            <a:pPr marL="274320" lvl="1" indent="0">
              <a:buNone/>
            </a:pPr>
            <a:endParaRPr lang="en-US" sz="17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274320" lvl="1" indent="0">
              <a:buNone/>
            </a:pPr>
            <a:r>
              <a:rPr lang="en-US" sz="1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Do While </a:t>
            </a:r>
            <a:r>
              <a:rPr lang="en-US" sz="1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strTempInput</a:t>
            </a:r>
            <a:r>
              <a:rPr lang="en-US" sz="1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&lt;&gt; Nothing Or </a:t>
            </a:r>
            <a:r>
              <a:rPr lang="en-US" sz="1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strTempInput</a:t>
            </a:r>
            <a:r>
              <a:rPr lang="en-US" sz="1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&lt;&gt; </a:t>
            </a:r>
            <a:r>
              <a:rPr lang="en-US" sz="1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strFLAG</a:t>
            </a:r>
            <a:endParaRPr lang="en-US" sz="17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274320" lvl="1" indent="0">
              <a:buNone/>
            </a:pPr>
            <a:endParaRPr lang="en-US" sz="17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274320" lvl="1" indent="0">
              <a:buNone/>
            </a:pPr>
            <a:r>
              <a:rPr lang="en-US" sz="1700" b="1" i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700" i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Statements</a:t>
            </a:r>
            <a:br>
              <a:rPr lang="en-US" sz="1700" i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</a:br>
            <a:r>
              <a:rPr lang="en-US" sz="1700" i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7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strTempInput</a:t>
            </a:r>
            <a:r>
              <a:rPr lang="en-US" sz="17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7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= </a:t>
            </a:r>
            <a:r>
              <a:rPr lang="en-US" sz="1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InputBox</a:t>
            </a:r>
            <a:r>
              <a:rPr lang="en-US" sz="17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(“Enter a positive number (Quit to stop)”)</a:t>
            </a:r>
            <a:endParaRPr lang="en-US" sz="1700" i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274320" lvl="1" indent="0">
              <a:buNone/>
            </a:pPr>
            <a:endParaRPr lang="en-US" sz="1700" i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274320" lvl="1" indent="0">
              <a:buNone/>
            </a:pPr>
            <a:r>
              <a:rPr lang="en-US" sz="1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Loop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2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752" y="304800"/>
            <a:ext cx="8534400" cy="75895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cs typeface="Times New Roman" charset="0"/>
              </a:rPr>
              <a:t>Example: Using A Flag, Counters &amp; Accumulators  </a:t>
            </a:r>
            <a:endParaRPr lang="en-US" sz="2800" dirty="0">
              <a:cs typeface="Times New Roman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295400"/>
            <a:ext cx="8839200" cy="5181600"/>
          </a:xfrm>
        </p:spPr>
        <p:txBody>
          <a:bodyPr>
            <a:normAutofit lnSpcReduction="10000"/>
          </a:bodyPr>
          <a:lstStyle/>
          <a:p>
            <a:pPr marL="0" lvl="2" indent="6350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tabLst>
                <a:tab pos="630238" algn="l"/>
              </a:tabLst>
            </a:pPr>
            <a:endParaRPr lang="en-US" sz="1400" dirty="0">
              <a:sym typeface="Wingdings" pitchFamily="2" charset="2"/>
            </a:endParaRPr>
          </a:p>
          <a:p>
            <a:pPr marL="0" lvl="2" indent="6350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tabLst>
                <a:tab pos="630238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Const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strPROMPT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As String = “Enter Number, use “STOP” to end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”</a:t>
            </a:r>
          </a:p>
          <a:p>
            <a:pPr marL="0" lvl="2" indent="6350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tabLst>
                <a:tab pos="630238" algn="l"/>
              </a:tabLst>
            </a:pPr>
            <a:endParaRPr lang="en-US" sz="1800" dirty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0" lvl="2" indent="6350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tabLst>
                <a:tab pos="630238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Const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strTITLE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As String = “Running Totals”</a:t>
            </a:r>
          </a:p>
          <a:p>
            <a:pPr marL="0" lvl="2" indent="6350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tabLst>
                <a:tab pos="630238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</a:p>
          <a:p>
            <a:pPr marL="0" lvl="2" indent="6350">
              <a:lnSpc>
                <a:spcPct val="90000"/>
              </a:lnSpc>
              <a:spcBef>
                <a:spcPct val="0"/>
              </a:spcBef>
              <a:buNone/>
              <a:tabLst>
                <a:tab pos="630238" algn="l"/>
              </a:tabLst>
            </a:pP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’Input once before loop</a:t>
            </a:r>
          </a:p>
          <a:p>
            <a:pPr marL="0" lvl="2" indent="6350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tabLst>
                <a:tab pos="630238" algn="l"/>
              </a:tabLst>
            </a:pPr>
            <a:r>
              <a:rPr lang="en-US" sz="1800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strTempNum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=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InputBox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(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strPROMPT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strTITLE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) </a:t>
            </a:r>
          </a:p>
          <a:p>
            <a:pPr marL="0" lvl="2" indent="6350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tabLst>
                <a:tab pos="630238" algn="l"/>
              </a:tabLst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lvl="2" indent="6350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tabLst>
                <a:tab pos="630238" algn="l"/>
              </a:tabLst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lvl="2" indent="6350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tabLst>
                <a:tab pos="630238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Do While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strTempNum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&lt;&gt; “STOP”</a:t>
            </a:r>
          </a:p>
          <a:p>
            <a:pPr marL="0" lvl="2" indent="6350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tabLst>
                <a:tab pos="630238" algn="l"/>
              </a:tabLst>
            </a:pPr>
            <a:endParaRPr lang="en-US" sz="1800" dirty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0" lvl="2" indent="6350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tabLst>
                <a:tab pos="630238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 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intNum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= Convert.ToInt32(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strTempNum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)</a:t>
            </a:r>
          </a:p>
          <a:p>
            <a:pPr marL="0" lvl="2" indent="6350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tabLst>
                <a:tab pos="630238" algn="l"/>
              </a:tabLst>
            </a:pPr>
            <a:endParaRPr lang="en-US" sz="1800" dirty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0" lvl="2" indent="6350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tabLst>
                <a:tab pos="630238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 	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numcounter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+= 1	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8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’Counts iterations – Counter</a:t>
            </a:r>
          </a:p>
          <a:p>
            <a:pPr marL="0" lvl="2" indent="6350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tabLst>
                <a:tab pos="630238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  <a:sym typeface="Wingdings" pitchFamily="2" charset="2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intSum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+=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intNum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	</a:t>
            </a:r>
            <a:r>
              <a:rPr lang="en-US" sz="18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’Running total - Accumulator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/>
            </a:r>
            <a:b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</a:br>
            <a:endParaRPr lang="en-US" sz="1800" b="1" dirty="0">
              <a:solidFill>
                <a:schemeClr val="accent5">
                  <a:lumMod val="75000"/>
                </a:schemeClr>
              </a:solidFill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0" lvl="2" indent="6350">
              <a:spcBef>
                <a:spcPct val="0"/>
              </a:spcBef>
              <a:buNone/>
              <a:tabLst>
                <a:tab pos="630238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endParaRPr lang="en-US" sz="18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0" lvl="2" indent="6350">
              <a:spcBef>
                <a:spcPct val="0"/>
              </a:spcBef>
              <a:buNone/>
              <a:tabLst>
                <a:tab pos="630238" algn="l"/>
              </a:tabLst>
            </a:pPr>
            <a:r>
              <a:rPr lang="en-US" sz="18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	’Repeated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input for each </a:t>
            </a:r>
            <a:r>
              <a:rPr lang="en-US" sz="18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iteration</a:t>
            </a:r>
          </a:p>
          <a:p>
            <a:pPr marL="0" lvl="2" indent="6350">
              <a:spcBef>
                <a:spcPct val="0"/>
              </a:spcBef>
              <a:buNone/>
              <a:tabLst>
                <a:tab pos="630238" algn="l"/>
              </a:tabLst>
            </a:pPr>
            <a:endParaRPr lang="en-US" sz="1800" b="1" dirty="0">
              <a:solidFill>
                <a:schemeClr val="accent5">
                  <a:lumMod val="75000"/>
                </a:schemeClr>
              </a:solidFill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0" lvl="2" indent="6350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tabLst>
                <a:tab pos="630238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strTempNum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= 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InputBox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(</a:t>
            </a:r>
            <a:r>
              <a:rPr lang="en-US" sz="1800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strPROMPT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strTITLE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) 	</a:t>
            </a:r>
            <a:br>
              <a:rPr lang="en-US" sz="1800" dirty="0">
                <a:latin typeface="Courier New" pitchFamily="49" charset="0"/>
                <a:cs typeface="Courier New" pitchFamily="49" charset="0"/>
                <a:sym typeface="Wingdings" pitchFamily="2" charset="2"/>
              </a:rPr>
            </a:br>
            <a:endParaRPr lang="en-US" sz="1800" dirty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0" lvl="2" indent="6350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tabLst>
                <a:tab pos="630238" algn="l"/>
              </a:tabLst>
            </a:pPr>
            <a:r>
              <a:rPr lang="en-US" sz="18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Loop</a:t>
            </a:r>
          </a:p>
        </p:txBody>
      </p:sp>
    </p:spTree>
    <p:extLst>
      <p:ext uri="{BB962C8B-B14F-4D97-AF65-F5344CB8AC3E}">
        <p14:creationId xmlns:p14="http://schemas.microsoft.com/office/powerpoint/2010/main" val="213018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Endless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</a:t>
            </a:r>
            <a:r>
              <a:rPr lang="en-US" u="sng" dirty="0" smtClean="0"/>
              <a:t>logic error </a:t>
            </a:r>
            <a:r>
              <a:rPr lang="en-US" dirty="0" smtClean="0"/>
              <a:t>known as the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endless</a:t>
            </a:r>
            <a:r>
              <a:rPr lang="en-US" b="1" dirty="0" smtClean="0"/>
              <a:t> </a:t>
            </a:r>
            <a:r>
              <a:rPr lang="en-US" dirty="0" smtClean="0"/>
              <a:t>or</a:t>
            </a:r>
            <a:r>
              <a:rPr lang="en-US" b="1" dirty="0" smtClean="0"/>
              <a:t>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infinite</a:t>
            </a:r>
            <a:r>
              <a:rPr lang="en-US" b="1" i="1" dirty="0" smtClean="0"/>
              <a:t>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loop</a:t>
            </a:r>
            <a:r>
              <a:rPr lang="en-US" i="1" dirty="0" smtClean="0"/>
              <a:t> </a:t>
            </a:r>
            <a:r>
              <a:rPr lang="en-US" dirty="0" smtClean="0"/>
              <a:t>occurs when the programmer forgets to increment the counter variable.</a:t>
            </a:r>
          </a:p>
          <a:p>
            <a:pPr lvl="8"/>
            <a:endParaRPr lang="en-US" dirty="0"/>
          </a:p>
          <a:p>
            <a:r>
              <a:rPr lang="en-US" dirty="0" smtClean="0"/>
              <a:t>A loop is endless when it is </a:t>
            </a:r>
            <a:r>
              <a:rPr lang="en-US" u="sng" dirty="0" smtClean="0"/>
              <a:t>always true </a:t>
            </a:r>
            <a:r>
              <a:rPr lang="en-US" dirty="0" smtClean="0"/>
              <a:t>- so it will run forever until the computer crashes (or modern operating systems/web browsers will alert the end user so they can terminate the program).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Dim x As Integer = 5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Do While (x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10)	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‘always true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      x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1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Loop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1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Loop to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a For…Next loop when you know </a:t>
            </a:r>
            <a:r>
              <a:rPr lang="en-US" b="1" dirty="0" smtClean="0"/>
              <a:t>how many times</a:t>
            </a:r>
            <a:r>
              <a:rPr lang="en-US" dirty="0" smtClean="0"/>
              <a:t> the loop will run or are getting it as input.</a:t>
            </a:r>
          </a:p>
          <a:p>
            <a:pPr lvl="8"/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This can be in the form of a number or a variable.  </a:t>
            </a:r>
          </a:p>
          <a:p>
            <a:pPr lvl="8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 condition will </a:t>
            </a:r>
            <a:r>
              <a:rPr lang="en-US" b="1" dirty="0" smtClean="0">
                <a:solidFill>
                  <a:schemeClr val="tx1"/>
                </a:solidFill>
              </a:rPr>
              <a:t>automatically</a:t>
            </a:r>
            <a:r>
              <a:rPr lang="en-US" dirty="0" smtClean="0">
                <a:solidFill>
                  <a:schemeClr val="tx1"/>
                </a:solidFill>
              </a:rPr>
              <a:t> turn </a:t>
            </a:r>
            <a:r>
              <a:rPr lang="en-US" b="1" dirty="0" smtClean="0">
                <a:solidFill>
                  <a:schemeClr val="tx1"/>
                </a:solidFill>
              </a:rPr>
              <a:t>false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Use a While loop (or Do While) when </a:t>
            </a:r>
            <a:r>
              <a:rPr lang="en-US" b="1" dirty="0" smtClean="0"/>
              <a:t>your logic controls</a:t>
            </a:r>
            <a:r>
              <a:rPr lang="en-US" dirty="0" smtClean="0"/>
              <a:t> the condition becoming </a:t>
            </a:r>
            <a:r>
              <a:rPr lang="en-US" b="1" dirty="0" smtClean="0"/>
              <a:t>false</a:t>
            </a:r>
            <a:r>
              <a:rPr lang="en-US" dirty="0" smtClean="0"/>
              <a:t>.   </a:t>
            </a:r>
          </a:p>
          <a:p>
            <a:pPr lvl="8"/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If you do not make the condition false, an </a:t>
            </a:r>
            <a:r>
              <a:rPr lang="en-US" b="1" dirty="0" smtClean="0">
                <a:solidFill>
                  <a:schemeClr val="tx1"/>
                </a:solidFill>
              </a:rPr>
              <a:t>infinite loop </a:t>
            </a:r>
            <a:r>
              <a:rPr lang="en-US" dirty="0" smtClean="0">
                <a:solidFill>
                  <a:schemeClr val="tx1"/>
                </a:solidFill>
              </a:rPr>
              <a:t>results </a:t>
            </a:r>
          </a:p>
          <a:p>
            <a:pPr lvl="8"/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Two possible ways to control a While: Use a variable that changes or a flag input from the user.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40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Write a program has 3 buttons - one for each loop type. (Do, While, and For)</a:t>
            </a:r>
          </a:p>
          <a:p>
            <a:endParaRPr lang="en-US" dirty="0"/>
          </a:p>
          <a:p>
            <a:r>
              <a:rPr lang="en-US" dirty="0" smtClean="0"/>
              <a:t>Each loop should add all even numbers one through fifty and write the result to a label.</a:t>
            </a:r>
          </a:p>
          <a:p>
            <a:endParaRPr lang="en-US" dirty="0"/>
          </a:p>
          <a:p>
            <a:r>
              <a:rPr lang="en-US" dirty="0" smtClean="0"/>
              <a:t>The result should be 650.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4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4800"/>
            <a:ext cx="85344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762000"/>
            <a:ext cx="8839200" cy="61247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 smtClean="0"/>
              <a:t>Private </a:t>
            </a:r>
            <a:r>
              <a:rPr lang="en-US" sz="1400" dirty="0"/>
              <a:t>Sub </a:t>
            </a:r>
            <a:r>
              <a:rPr lang="en-US" sz="1400" b="1" dirty="0"/>
              <a:t>btnFor_Click</a:t>
            </a:r>
            <a:r>
              <a:rPr lang="en-US" sz="1400" dirty="0"/>
              <a:t>(ByVal sender As System.Object, ByVal e As System.EventArgs) Handles btnFor.Click</a:t>
            </a:r>
          </a:p>
          <a:p>
            <a:r>
              <a:rPr lang="en-US" sz="1400" dirty="0"/>
              <a:t>        Dim intSum As Integer</a:t>
            </a:r>
          </a:p>
          <a:p>
            <a:r>
              <a:rPr lang="en-US" sz="1400" dirty="0"/>
              <a:t>        For intNum As Integer = 0 To 50 Step 2</a:t>
            </a:r>
          </a:p>
          <a:p>
            <a:r>
              <a:rPr lang="en-US" sz="1400" dirty="0"/>
              <a:t>            intSum += </a:t>
            </a:r>
            <a:r>
              <a:rPr lang="en-US" sz="1400" dirty="0" err="1" smtClean="0"/>
              <a:t>intNum</a:t>
            </a:r>
            <a:r>
              <a:rPr lang="en-US" sz="1400" dirty="0" smtClean="0"/>
              <a:t>	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‘accumulator/running total</a:t>
            </a:r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400" dirty="0"/>
              <a:t>        Next</a:t>
            </a:r>
          </a:p>
          <a:p>
            <a:r>
              <a:rPr lang="en-US" sz="1400" dirty="0"/>
              <a:t>        Me.lblForAnswer.Text = </a:t>
            </a:r>
            <a:r>
              <a:rPr lang="en-US" sz="1400" dirty="0" err="1" smtClean="0"/>
              <a:t>intSum.ToString</a:t>
            </a:r>
            <a:endParaRPr lang="en-US" sz="1400" dirty="0"/>
          </a:p>
          <a:p>
            <a:r>
              <a:rPr lang="en-US" sz="1400" dirty="0" smtClean="0"/>
              <a:t>End Sub</a:t>
            </a:r>
          </a:p>
          <a:p>
            <a:endParaRPr lang="en-US" sz="1400" dirty="0"/>
          </a:p>
          <a:p>
            <a:r>
              <a:rPr lang="en-US" sz="1400" dirty="0" smtClean="0"/>
              <a:t>Private </a:t>
            </a:r>
            <a:r>
              <a:rPr lang="en-US" sz="1400" dirty="0"/>
              <a:t>Sub </a:t>
            </a:r>
            <a:r>
              <a:rPr lang="en-US" sz="1400" b="1" dirty="0"/>
              <a:t>btnDo_Click</a:t>
            </a:r>
            <a:r>
              <a:rPr lang="en-US" sz="1400" dirty="0"/>
              <a:t>(ByVal sender As System.Object, ByVal e As System.EventArgs) Handles btnDo.Click</a:t>
            </a:r>
          </a:p>
          <a:p>
            <a:r>
              <a:rPr lang="pt-BR" sz="1400" dirty="0"/>
              <a:t>        Dim intNum, intSum As Integer</a:t>
            </a:r>
          </a:p>
          <a:p>
            <a:r>
              <a:rPr lang="en-US" sz="1400" dirty="0"/>
              <a:t>        Do</a:t>
            </a:r>
          </a:p>
          <a:p>
            <a:r>
              <a:rPr lang="en-US" sz="1400" dirty="0"/>
              <a:t>            intSum += </a:t>
            </a:r>
            <a:r>
              <a:rPr lang="en-US" sz="1400" dirty="0" err="1" smtClean="0"/>
              <a:t>intNum</a:t>
            </a:r>
            <a:r>
              <a:rPr lang="en-US" sz="1400" dirty="0" smtClean="0"/>
              <a:t>	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‘accumulator/running 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total</a:t>
            </a:r>
            <a:endParaRPr lang="en-US" sz="1400" dirty="0"/>
          </a:p>
          <a:p>
            <a:r>
              <a:rPr lang="en-US" sz="1400" dirty="0"/>
              <a:t>            intNum += </a:t>
            </a:r>
            <a:r>
              <a:rPr lang="en-US" sz="1400" dirty="0" smtClean="0"/>
              <a:t>2		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‘update </a:t>
            </a:r>
            <a:r>
              <a:rPr lang="en-US" sz="1400" dirty="0" err="1" smtClean="0">
                <a:solidFill>
                  <a:schemeClr val="accent5">
                    <a:lumMod val="75000"/>
                  </a:schemeClr>
                </a:solidFill>
              </a:rPr>
              <a:t>intNum</a:t>
            </a:r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400" dirty="0"/>
              <a:t>        Loop While (intNum &lt;= 50)</a:t>
            </a:r>
          </a:p>
          <a:p>
            <a:r>
              <a:rPr lang="en-US" sz="1400" dirty="0"/>
              <a:t>        Me.lblDoAnswer.Text = </a:t>
            </a:r>
            <a:r>
              <a:rPr lang="en-US" sz="1400" dirty="0" err="1" smtClean="0"/>
              <a:t>intSum.ToString</a:t>
            </a:r>
            <a:endParaRPr lang="en-US" sz="1400" dirty="0"/>
          </a:p>
          <a:p>
            <a:r>
              <a:rPr lang="en-US" sz="1400" dirty="0" smtClean="0"/>
              <a:t>End Sub</a:t>
            </a:r>
          </a:p>
          <a:p>
            <a:endParaRPr lang="en-US" sz="1400" dirty="0"/>
          </a:p>
          <a:p>
            <a:r>
              <a:rPr lang="en-US" sz="1400" dirty="0" smtClean="0"/>
              <a:t>Private </a:t>
            </a:r>
            <a:r>
              <a:rPr lang="en-US" sz="1400" dirty="0"/>
              <a:t>Sub </a:t>
            </a:r>
            <a:r>
              <a:rPr lang="en-US" sz="1400" b="1" dirty="0"/>
              <a:t>btnDoWhile_Click</a:t>
            </a:r>
            <a:r>
              <a:rPr lang="en-US" sz="1400" dirty="0"/>
              <a:t>(ByVal sender As System.Object, ByVal e As System.EventArgs) Handles btnDoWhile.Click</a:t>
            </a:r>
          </a:p>
          <a:p>
            <a:r>
              <a:rPr lang="pt-BR" sz="1400" dirty="0"/>
              <a:t>        Dim intNum, intSum As Integer</a:t>
            </a:r>
          </a:p>
          <a:p>
            <a:r>
              <a:rPr lang="en-US" sz="1400" dirty="0"/>
              <a:t>        Do While (intNum &lt;= 50)</a:t>
            </a:r>
          </a:p>
          <a:p>
            <a:r>
              <a:rPr lang="en-US" sz="1400" dirty="0"/>
              <a:t>            intSum += </a:t>
            </a:r>
            <a:r>
              <a:rPr lang="en-US" sz="1400" dirty="0" err="1" smtClean="0"/>
              <a:t>intNum</a:t>
            </a:r>
            <a:r>
              <a:rPr lang="en-US" sz="1400" dirty="0" smtClean="0"/>
              <a:t>	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‘accumulator/running 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</a:rPr>
              <a:t>total</a:t>
            </a:r>
            <a:endParaRPr lang="en-US" sz="1400" dirty="0"/>
          </a:p>
          <a:p>
            <a:r>
              <a:rPr lang="en-US" sz="1400" dirty="0"/>
              <a:t>            intNum += </a:t>
            </a:r>
            <a:r>
              <a:rPr lang="en-US" sz="1400" dirty="0" smtClean="0"/>
              <a:t>2		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‘update </a:t>
            </a:r>
            <a:r>
              <a:rPr lang="en-US" sz="1400" dirty="0" err="1" smtClean="0">
                <a:solidFill>
                  <a:schemeClr val="accent5">
                    <a:lumMod val="75000"/>
                  </a:schemeClr>
                </a:solidFill>
              </a:rPr>
              <a:t>intNum</a:t>
            </a:r>
            <a:endParaRPr lang="en-US" sz="1400" dirty="0"/>
          </a:p>
          <a:p>
            <a:r>
              <a:rPr lang="en-US" sz="1400" dirty="0"/>
              <a:t>        Loop</a:t>
            </a:r>
          </a:p>
          <a:p>
            <a:r>
              <a:rPr lang="en-US" sz="1400" dirty="0"/>
              <a:t>        Me.lblDoWhileAnswer.Text = </a:t>
            </a:r>
            <a:r>
              <a:rPr lang="en-US" sz="1400" dirty="0" err="1" smtClean="0"/>
              <a:t>intSum.ToString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End Sub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5692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lesson introduced the different types of loops and why loops are so useful in programming.</a:t>
            </a:r>
          </a:p>
          <a:p>
            <a:endParaRPr lang="en-US" dirty="0"/>
          </a:p>
          <a:p>
            <a:r>
              <a:rPr lang="en-US" dirty="0" smtClean="0"/>
              <a:t>For </a:t>
            </a:r>
            <a:r>
              <a:rPr lang="en-US" dirty="0"/>
              <a:t>more information</a:t>
            </a:r>
            <a:br>
              <a:rPr lang="en-US" dirty="0"/>
            </a:b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msdn.microsoft.com/en-us/library/ezk76t25.aspx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03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Boxes – Syntax &amp;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Syntax: </a:t>
            </a:r>
            <a:br>
              <a:rPr lang="en-US" dirty="0" smtClean="0"/>
            </a:br>
            <a:r>
              <a:rPr lang="en-US" b="1" dirty="0" err="1" smtClean="0"/>
              <a:t>StringVariable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b="1" dirty="0"/>
              <a:t>InputBox</a:t>
            </a:r>
            <a:r>
              <a:rPr lang="en-US" dirty="0"/>
              <a:t> (prompt, title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prompt and title can be string literals or string variables.</a:t>
            </a:r>
          </a:p>
          <a:p>
            <a:pPr lvl="8"/>
            <a:endParaRPr lang="en-US" dirty="0" smtClean="0"/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700" dirty="0">
                <a:solidFill>
                  <a:schemeClr val="tx1"/>
                </a:solidFill>
              </a:rPr>
              <a:t>Example: </a:t>
            </a:r>
            <a:r>
              <a:rPr lang="en-US" sz="2700" dirty="0" smtClean="0">
                <a:solidFill>
                  <a:schemeClr val="tx1"/>
                </a:solidFill>
              </a:rPr>
              <a:t/>
            </a:r>
            <a:br>
              <a:rPr lang="en-US" sz="2700" dirty="0" smtClean="0">
                <a:solidFill>
                  <a:schemeClr val="tx1"/>
                </a:solidFill>
              </a:rPr>
            </a:br>
            <a:r>
              <a:rPr lang="en-US" sz="2700" b="1" dirty="0" err="1" smtClean="0">
                <a:solidFill>
                  <a:schemeClr val="tx1"/>
                </a:solidFill>
              </a:rPr>
              <a:t>strName</a:t>
            </a:r>
            <a:r>
              <a:rPr lang="en-US" sz="2700" dirty="0">
                <a:solidFill>
                  <a:schemeClr val="tx1"/>
                </a:solidFill>
              </a:rPr>
              <a:t>= </a:t>
            </a:r>
            <a:r>
              <a:rPr lang="en-US" sz="2700" b="1" dirty="0">
                <a:solidFill>
                  <a:schemeClr val="tx1"/>
                </a:solidFill>
              </a:rPr>
              <a:t>InputBox(“</a:t>
            </a:r>
            <a:r>
              <a:rPr lang="en-US" sz="2700" dirty="0">
                <a:solidFill>
                  <a:srgbClr val="B8482E"/>
                </a:solidFill>
              </a:rPr>
              <a:t>Enter your name to continue!:</a:t>
            </a:r>
            <a:r>
              <a:rPr lang="en-US" sz="2700" b="1" dirty="0">
                <a:solidFill>
                  <a:schemeClr val="tx1"/>
                </a:solidFill>
              </a:rPr>
              <a:t>”, “</a:t>
            </a:r>
            <a:r>
              <a:rPr lang="en-US" sz="2700" dirty="0">
                <a:solidFill>
                  <a:srgbClr val="B8482E"/>
                </a:solidFill>
              </a:rPr>
              <a:t>What is your name</a:t>
            </a:r>
            <a:r>
              <a:rPr lang="en-US" sz="2700" dirty="0">
                <a:solidFill>
                  <a:schemeClr val="tx1"/>
                </a:solidFill>
              </a:rPr>
              <a:t>?</a:t>
            </a:r>
            <a:r>
              <a:rPr lang="en-US" sz="2700" b="1" dirty="0">
                <a:solidFill>
                  <a:schemeClr val="tx1"/>
                </a:solidFill>
              </a:rPr>
              <a:t>”)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program stops executing until the user chooses the OK or Cancel buttons.  Then the next line of code executes.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 rotWithShape="1">
          <a:blip r:embed="rId2"/>
          <a:srcRect l="36773" t="39018" r="36773" b="42108"/>
          <a:stretch/>
        </p:blipFill>
        <p:spPr bwMode="auto">
          <a:xfrm>
            <a:off x="2819400" y="3810000"/>
            <a:ext cx="2971800" cy="1447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7121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Boxes -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503920" cy="4572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Repeated Data Input</a:t>
            </a:r>
            <a:r>
              <a:rPr lang="en-US" dirty="0" smtClean="0"/>
              <a:t>: Input boxes can be placed within a </a:t>
            </a:r>
            <a:r>
              <a:rPr lang="en-US" b="1" dirty="0" smtClean="0"/>
              <a:t>loop</a:t>
            </a:r>
            <a:r>
              <a:rPr lang="en-US" dirty="0" smtClean="0"/>
              <a:t> to </a:t>
            </a:r>
            <a:r>
              <a:rPr lang="en-US" dirty="0"/>
              <a:t>provide </a:t>
            </a:r>
            <a:r>
              <a:rPr lang="en-US" dirty="0" smtClean="0"/>
              <a:t>repeated input </a:t>
            </a:r>
            <a:r>
              <a:rPr lang="en-US" dirty="0"/>
              <a:t>until </a:t>
            </a:r>
            <a:r>
              <a:rPr lang="en-US" dirty="0" smtClean="0"/>
              <a:t>the user ends the loop. </a:t>
            </a:r>
            <a:endParaRPr lang="en-US" sz="2000" dirty="0" smtClean="0">
              <a:solidFill>
                <a:srgbClr val="B8482E"/>
              </a:solidFill>
            </a:endParaRPr>
          </a:p>
          <a:p>
            <a:pPr lvl="2"/>
            <a:r>
              <a:rPr lang="en-US" dirty="0" smtClean="0"/>
              <a:t>Enter scores (Enter -1 to Quit)</a:t>
            </a:r>
          </a:p>
          <a:p>
            <a:pPr lvl="3"/>
            <a:r>
              <a:rPr lang="en-US" dirty="0" smtClean="0"/>
              <a:t>A variable number </a:t>
            </a:r>
          </a:p>
          <a:p>
            <a:pPr lvl="2"/>
            <a:r>
              <a:rPr lang="en-US" dirty="0" smtClean="0"/>
              <a:t>Enter 10 scores</a:t>
            </a:r>
          </a:p>
          <a:p>
            <a:pPr lvl="3"/>
            <a:r>
              <a:rPr lang="en-US" dirty="0" smtClean="0"/>
              <a:t>A fixed number</a:t>
            </a:r>
          </a:p>
          <a:p>
            <a:pPr lvl="8"/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Data Validation</a:t>
            </a:r>
            <a:r>
              <a:rPr lang="en-US" dirty="0" smtClean="0"/>
              <a:t>: Input Boxes can check to see if the user actually keyed something.  </a:t>
            </a:r>
          </a:p>
          <a:p>
            <a:pPr lvl="2"/>
            <a:r>
              <a:rPr lang="en-US" dirty="0" smtClean="0"/>
              <a:t>Code uses the </a:t>
            </a:r>
            <a:r>
              <a:rPr lang="en-US" b="1" dirty="0" smtClean="0"/>
              <a:t>NOTHING</a:t>
            </a:r>
            <a:r>
              <a:rPr lang="en-US" dirty="0" smtClean="0"/>
              <a:t> keyword and an </a:t>
            </a:r>
            <a:r>
              <a:rPr lang="en-US" b="1" dirty="0" smtClean="0"/>
              <a:t>IF</a:t>
            </a:r>
            <a:r>
              <a:rPr lang="en-US" dirty="0" smtClean="0"/>
              <a:t> statement with the InputBox. (Example follows).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48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Boxes – “Empty” Data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If strName = Nothing Then  </a:t>
            </a:r>
          </a:p>
          <a:p>
            <a:pPr marL="274320" lvl="1" indent="0">
              <a:buNone/>
            </a:pPr>
            <a:r>
              <a:rPr lang="en-US" dirty="0" smtClean="0"/>
              <a:t>strName= InputBox(“Enter your name to continue!:”, “What is your name?”)</a:t>
            </a:r>
          </a:p>
          <a:p>
            <a:pPr marL="0" indent="0">
              <a:buNone/>
            </a:pPr>
            <a:r>
              <a:rPr lang="en-US" dirty="0" smtClean="0"/>
              <a:t>End If		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strName = Nothing Then</a:t>
            </a:r>
          </a:p>
          <a:p>
            <a:pPr marL="274320" lvl="1" indent="0">
              <a:buNone/>
            </a:pPr>
            <a:r>
              <a:rPr lang="en-US" dirty="0" smtClean="0"/>
              <a:t>Messagebox.Show(“Bye!”)			</a:t>
            </a:r>
          </a:p>
          <a:p>
            <a:pPr marL="274320" lvl="1" indent="0">
              <a:buNone/>
            </a:pPr>
            <a:r>
              <a:rPr lang="en-US" dirty="0" smtClean="0"/>
              <a:t>Application.Exit()</a:t>
            </a:r>
          </a:p>
          <a:p>
            <a:pPr marL="0" indent="0">
              <a:buNone/>
            </a:pPr>
            <a:r>
              <a:rPr lang="en-US" dirty="0" smtClean="0"/>
              <a:t>End If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3"/>
          <a:srcRect l="36773" t="39018" r="36773" b="42108"/>
          <a:stretch/>
        </p:blipFill>
        <p:spPr bwMode="auto">
          <a:xfrm>
            <a:off x="5562600" y="2696452"/>
            <a:ext cx="2209800" cy="107230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/>
          <p:nvPr/>
        </p:nvPicPr>
        <p:blipFill rotWithShape="1">
          <a:blip r:embed="rId4"/>
          <a:srcRect l="46366" t="43927" r="45640" b="42112"/>
          <a:stretch/>
        </p:blipFill>
        <p:spPr bwMode="auto">
          <a:xfrm>
            <a:off x="5562600" y="4267200"/>
            <a:ext cx="1501988" cy="914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7" name="Straight Connector 6"/>
          <p:cNvCxnSpPr>
            <a:stCxn id="3" idx="1"/>
            <a:endCxn id="3" idx="3"/>
          </p:cNvCxnSpPr>
          <p:nvPr/>
        </p:nvCxnSpPr>
        <p:spPr>
          <a:xfrm>
            <a:off x="301752" y="4002024"/>
            <a:ext cx="8503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358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Variables with Loops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04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dealing with loops you also may use a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counter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variable to determine the number of times a loop executes.</a:t>
            </a:r>
          </a:p>
          <a:p>
            <a:pPr lvl="8"/>
            <a:endParaRPr lang="en-US" dirty="0"/>
          </a:p>
          <a:p>
            <a:r>
              <a:rPr lang="en-US" dirty="0" smtClean="0"/>
              <a:t>This type of counter you can declare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Dim</a:t>
            </a:r>
            <a:r>
              <a:rPr lang="en-US" dirty="0" smtClean="0"/>
              <a:t> instead of Static outside of the loop.</a:t>
            </a:r>
          </a:p>
          <a:p>
            <a:pPr lvl="8"/>
            <a:endParaRPr lang="en-US" dirty="0"/>
          </a:p>
          <a:p>
            <a:r>
              <a:rPr lang="en-US" dirty="0" smtClean="0"/>
              <a:t>This variable (normally of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integer</a:t>
            </a:r>
            <a:r>
              <a:rPr lang="en-US" dirty="0" smtClean="0"/>
              <a:t> data type) helps the computer know where it is in the loop.</a:t>
            </a:r>
          </a:p>
          <a:p>
            <a:pPr lvl="8"/>
            <a:endParaRPr lang="en-US" dirty="0"/>
          </a:p>
          <a:p>
            <a:r>
              <a:rPr lang="en-US" dirty="0" smtClean="0"/>
              <a:t>The most common name for a counter variable is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dirty="0" smtClean="0"/>
              <a:t>. Next comes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j</a:t>
            </a:r>
            <a:r>
              <a:rPr lang="en-US" dirty="0" smtClean="0"/>
              <a:t>, then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en-US" dirty="0" smtClean="0"/>
              <a:t>, and so 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47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44970de2612e17a2b4a298aafb350898e5fd80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2114</TotalTime>
  <Words>2390</Words>
  <Application>Microsoft Office PowerPoint</Application>
  <PresentationFormat>On-screen Show (4:3)</PresentationFormat>
  <Paragraphs>459</Paragraphs>
  <Slides>49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7" baseType="lpstr">
      <vt:lpstr>Arial</vt:lpstr>
      <vt:lpstr>Calibri</vt:lpstr>
      <vt:lpstr>Courier New</vt:lpstr>
      <vt:lpstr>Georgia</vt:lpstr>
      <vt:lpstr>Times New Roman</vt:lpstr>
      <vt:lpstr>Wingdings</vt:lpstr>
      <vt:lpstr>Wingdings 2</vt:lpstr>
      <vt:lpstr>Civic</vt:lpstr>
      <vt:lpstr>5.05 Apply Looping Structures</vt:lpstr>
      <vt:lpstr>Objective/Essential  Standard</vt:lpstr>
      <vt:lpstr>Getting Input from an InputBox</vt:lpstr>
      <vt:lpstr>Getting Input from the User</vt:lpstr>
      <vt:lpstr>Input Boxes – Syntax &amp; Example</vt:lpstr>
      <vt:lpstr>Input Boxes - Uses</vt:lpstr>
      <vt:lpstr>Input Boxes – “Empty” Data Validation</vt:lpstr>
      <vt:lpstr>Special Variables with Loops</vt:lpstr>
      <vt:lpstr>Counter Variables</vt:lpstr>
      <vt:lpstr>Increment the Counter</vt:lpstr>
      <vt:lpstr>Accumulator Variables</vt:lpstr>
      <vt:lpstr>Looping Structures</vt:lpstr>
      <vt:lpstr>Repeated Actions</vt:lpstr>
      <vt:lpstr>Types of Loops</vt:lpstr>
      <vt:lpstr>Pretest and Posttest</vt:lpstr>
      <vt:lpstr>Do While Loop</vt:lpstr>
      <vt:lpstr>Do While…Loop</vt:lpstr>
      <vt:lpstr>Do While…Loop</vt:lpstr>
      <vt:lpstr>Do While Example</vt:lpstr>
      <vt:lpstr>Using Do While to Validate Input</vt:lpstr>
      <vt:lpstr>Do Until Loop</vt:lpstr>
      <vt:lpstr>Do Until…Loop</vt:lpstr>
      <vt:lpstr>Do Until…Loop</vt:lpstr>
      <vt:lpstr>Do Until Example</vt:lpstr>
      <vt:lpstr>Do…Loop While</vt:lpstr>
      <vt:lpstr>Do…Loop While</vt:lpstr>
      <vt:lpstr>Do…Loop While</vt:lpstr>
      <vt:lpstr>Do…Loop While Example</vt:lpstr>
      <vt:lpstr>Using Do..Loop While to Validate Input</vt:lpstr>
      <vt:lpstr>Do…Loop Until </vt:lpstr>
      <vt:lpstr>Do…Loop Until </vt:lpstr>
      <vt:lpstr>Do…Loop While</vt:lpstr>
      <vt:lpstr>Do…Loop While Example</vt:lpstr>
      <vt:lpstr>For Next Loop</vt:lpstr>
      <vt:lpstr>The For … Next Statement </vt:lpstr>
      <vt:lpstr>How the For…Next Works</vt:lpstr>
      <vt:lpstr>For…Next Example</vt:lpstr>
      <vt:lpstr>For…Next – Internal Counter</vt:lpstr>
      <vt:lpstr>The For … Next Statement with Step</vt:lpstr>
      <vt:lpstr>For…Next…Step Example</vt:lpstr>
      <vt:lpstr>For…Next…Step Example</vt:lpstr>
      <vt:lpstr>Special Variables with Loops</vt:lpstr>
      <vt:lpstr>Using Flags </vt:lpstr>
      <vt:lpstr>Example: Using A Flag, Counters &amp; Accumulators  </vt:lpstr>
      <vt:lpstr>Endless Loop</vt:lpstr>
      <vt:lpstr>So What Loop to Use?</vt:lpstr>
      <vt:lpstr>Programming Assignment</vt:lpstr>
      <vt:lpstr>Solution</vt:lpstr>
      <vt:lpstr>Wrap Up</vt:lpstr>
    </vt:vector>
  </TitlesOfParts>
  <Company>GCS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7.03- Looping Structures</dc:title>
  <dc:creator>Justin Crompton</dc:creator>
  <cp:lastModifiedBy>Justin Crompton</cp:lastModifiedBy>
  <cp:revision>96</cp:revision>
  <dcterms:created xsi:type="dcterms:W3CDTF">2011-06-29T14:55:18Z</dcterms:created>
  <dcterms:modified xsi:type="dcterms:W3CDTF">2014-01-31T19:14:33Z</dcterms:modified>
</cp:coreProperties>
</file>