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9" r:id="rId4"/>
    <p:sldId id="260" r:id="rId5"/>
    <p:sldId id="293" r:id="rId6"/>
    <p:sldId id="294" r:id="rId7"/>
    <p:sldId id="268" r:id="rId8"/>
    <p:sldId id="283" r:id="rId9"/>
    <p:sldId id="270" r:id="rId10"/>
    <p:sldId id="261" r:id="rId11"/>
    <p:sldId id="272" r:id="rId12"/>
    <p:sldId id="273" r:id="rId13"/>
    <p:sldId id="274" r:id="rId14"/>
    <p:sldId id="275" r:id="rId15"/>
    <p:sldId id="298" r:id="rId16"/>
    <p:sldId id="299" r:id="rId17"/>
    <p:sldId id="300" r:id="rId18"/>
    <p:sldId id="301" r:id="rId19"/>
    <p:sldId id="302" r:id="rId20"/>
    <p:sldId id="303" r:id="rId21"/>
    <p:sldId id="296" r:id="rId22"/>
    <p:sldId id="276" r:id="rId23"/>
    <p:sldId id="277" r:id="rId24"/>
    <p:sldId id="285" r:id="rId25"/>
    <p:sldId id="305" r:id="rId26"/>
    <p:sldId id="306" r:id="rId27"/>
    <p:sldId id="297" r:id="rId28"/>
    <p:sldId id="278" r:id="rId29"/>
    <p:sldId id="281" r:id="rId30"/>
    <p:sldId id="282" r:id="rId31"/>
    <p:sldId id="280" r:id="rId32"/>
    <p:sldId id="265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B1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09" autoAdjust="0"/>
  </p:normalViewPr>
  <p:slideViewPr>
    <p:cSldViewPr>
      <p:cViewPr varScale="1">
        <p:scale>
          <a:sx n="68" d="100"/>
          <a:sy n="68" d="100"/>
        </p:scale>
        <p:origin x="-3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61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82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E7118-95FD-4D09-98CC-0A76A2343590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781E1-090F-4796-A774-701016C269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56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Multiline</a:t>
            </a:r>
            <a:r>
              <a:rPr lang="en-US" baseline="0" dirty="0" smtClean="0"/>
              <a:t> comments are not supported in VB. Each line of the comment must begin with a </a:t>
            </a:r>
            <a:r>
              <a:rPr lang="en-US" dirty="0" smtClean="0"/>
              <a:t>' 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781E1-090F-4796-A774-701016C269C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50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Programming 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 Problem Solving </a:t>
            </a:r>
            <a:r>
              <a:rPr lang="en-US" dirty="0"/>
              <a:t>Tools to Design Programming Solutions</a:t>
            </a:r>
          </a:p>
        </p:txBody>
      </p:sp>
    </p:spTree>
    <p:extLst>
      <p:ext uri="{BB962C8B-B14F-4D97-AF65-F5344CB8AC3E}">
        <p14:creationId xmlns:p14="http://schemas.microsoft.com/office/powerpoint/2010/main" val="316812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third tool in programming is through the use of a </a:t>
            </a:r>
            <a:r>
              <a:rPr lang="en-US" b="1" i="1" dirty="0" smtClean="0">
                <a:solidFill>
                  <a:srgbClr val="C00000"/>
                </a:solidFill>
              </a:rPr>
              <a:t>flowchart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Flowcharts use symbols and text to give a visual representation of a solution to a problem. </a:t>
            </a:r>
          </a:p>
          <a:p>
            <a:endParaRPr lang="en-US" dirty="0"/>
          </a:p>
          <a:p>
            <a:r>
              <a:rPr lang="en-US" dirty="0" smtClean="0"/>
              <a:t>The direction of the arrows indicates the flow of the logic.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64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Flowcharts help the programmer begin to plan the programming project.</a:t>
            </a:r>
          </a:p>
          <a:p>
            <a:endParaRPr lang="en-US" dirty="0" smtClean="0"/>
          </a:p>
          <a:p>
            <a:r>
              <a:rPr lang="en-US" dirty="0" smtClean="0"/>
              <a:t>They provide a </a:t>
            </a:r>
            <a:r>
              <a:rPr lang="en-US" b="1" dirty="0" smtClean="0"/>
              <a:t>visual representation </a:t>
            </a:r>
            <a:r>
              <a:rPr lang="en-US" dirty="0" smtClean="0"/>
              <a:t>of the algorithm or process.</a:t>
            </a:r>
          </a:p>
          <a:p>
            <a:endParaRPr lang="en-US" dirty="0" smtClean="0"/>
          </a:p>
          <a:p>
            <a:r>
              <a:rPr lang="en-US" dirty="0" smtClean="0"/>
              <a:t>They describe the inputs, processes and outputs of the program that are needed to successfully complete the project.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85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There are many flowchart programs, however you can also use Microsoft Word to create a flowchart – or just a piece of paper and a pencil.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To create the flowchart, there are different symbols that represent the various parts. We will only use a few of these symbols.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Use lines with arrows to indicate flow of control.</a:t>
            </a:r>
          </a:p>
          <a:p>
            <a:pPr>
              <a:spcBef>
                <a:spcPts val="1800"/>
              </a:spcBef>
            </a:pPr>
            <a:r>
              <a:rPr lang="en-US" dirty="0"/>
              <a:t>The text in your flowchart symbols is your </a:t>
            </a:r>
            <a:r>
              <a:rPr lang="en-US" dirty="0" err="1"/>
              <a:t>pseudocode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5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Symbols</a:t>
            </a: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533400" y="1600200"/>
            <a:ext cx="2286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/>
              <a:t>Start/End</a:t>
            </a:r>
            <a:endParaRPr lang="en-US" sz="2000" b="1" dirty="0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81000" y="2667000"/>
            <a:ext cx="2514600" cy="7620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err="1"/>
              <a:t>Input/Output</a:t>
            </a:r>
            <a:endParaRPr lang="en-US" sz="2000" b="1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33400" y="3886200"/>
            <a:ext cx="2209800" cy="838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Processes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609600" y="4953000"/>
            <a:ext cx="2133600" cy="16764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/>
              <a:t>Decisions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200400" y="1447800"/>
            <a:ext cx="5486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Ovals</a:t>
            </a:r>
            <a:r>
              <a:rPr lang="en-US" sz="2000" dirty="0" smtClean="0"/>
              <a:t> :  Start </a:t>
            </a:r>
            <a:r>
              <a:rPr lang="en-US" sz="2000" dirty="0"/>
              <a:t>should always be the first shape, with a </a:t>
            </a:r>
            <a:r>
              <a:rPr lang="en-US" sz="2000" dirty="0" smtClean="0"/>
              <a:t>End at </a:t>
            </a:r>
            <a:r>
              <a:rPr lang="en-US" sz="2000" dirty="0"/>
              <a:t>the end of the flow </a:t>
            </a:r>
            <a:r>
              <a:rPr lang="en-US" sz="2000" dirty="0" smtClean="0"/>
              <a:t>chart or a process.</a:t>
            </a:r>
            <a:endParaRPr lang="en-US" sz="2000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200400" y="2514600"/>
            <a:ext cx="5486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Parallelogram</a:t>
            </a:r>
            <a:r>
              <a:rPr lang="en-US" sz="2000" dirty="0" smtClean="0"/>
              <a:t>:  This </a:t>
            </a:r>
            <a:r>
              <a:rPr lang="en-US" sz="2000" dirty="0"/>
              <a:t>shape is used to show raw materials used for ‘ingredients’ and to show the finished product</a:t>
            </a:r>
            <a:r>
              <a:rPr lang="en-US" sz="2000" dirty="0" smtClean="0"/>
              <a:t>. </a:t>
            </a:r>
            <a:r>
              <a:rPr lang="en-US" sz="2000" dirty="0" err="1" smtClean="0"/>
              <a:t>Input/Output</a:t>
            </a:r>
            <a:r>
              <a:rPr lang="en-US" sz="2000" dirty="0" smtClean="0"/>
              <a:t> – Get/Display</a:t>
            </a:r>
            <a:endParaRPr lang="en-US" sz="2000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200400" y="3861137"/>
            <a:ext cx="5486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Rectangles</a:t>
            </a:r>
            <a:r>
              <a:rPr lang="en-US" sz="2000" dirty="0" smtClean="0"/>
              <a:t>  </a:t>
            </a:r>
            <a:r>
              <a:rPr lang="en-US" sz="2000" dirty="0"/>
              <a:t>should be used to show </a:t>
            </a:r>
            <a:r>
              <a:rPr lang="en-US" sz="2000" dirty="0" smtClean="0"/>
              <a:t>processes/commands, </a:t>
            </a:r>
            <a:r>
              <a:rPr lang="en-US" sz="2000" dirty="0" err="1"/>
              <a:t>eg</a:t>
            </a:r>
            <a:r>
              <a:rPr lang="en-US" sz="2000" dirty="0"/>
              <a:t>. ‘Bake Cake</a:t>
            </a:r>
            <a:r>
              <a:rPr lang="en-US" sz="2000" dirty="0" smtClean="0"/>
              <a:t>’. These are activities.</a:t>
            </a:r>
            <a:endParaRPr lang="en-US" sz="2000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029857" y="5232737"/>
            <a:ext cx="5486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Diamonds</a:t>
            </a:r>
            <a:r>
              <a:rPr lang="en-US" sz="2000" dirty="0" smtClean="0"/>
              <a:t>:  Hold questions that resolve into True or False.  Used for </a:t>
            </a:r>
            <a:r>
              <a:rPr lang="en-US" sz="2000" b="1" dirty="0" smtClean="0"/>
              <a:t>decisions</a:t>
            </a:r>
            <a:r>
              <a:rPr lang="en-US" sz="2000" dirty="0" smtClean="0"/>
              <a:t> that  divide </a:t>
            </a:r>
            <a:r>
              <a:rPr lang="en-US" sz="2000" dirty="0"/>
              <a:t>into two </a:t>
            </a:r>
            <a:r>
              <a:rPr lang="en-US" sz="2000" dirty="0" smtClean="0"/>
              <a:t>options and to control </a:t>
            </a:r>
            <a:r>
              <a:rPr lang="en-US" sz="2000" b="1" dirty="0" smtClean="0"/>
              <a:t>loops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693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Callout 37"/>
          <p:cNvSpPr/>
          <p:nvPr/>
        </p:nvSpPr>
        <p:spPr>
          <a:xfrm>
            <a:off x="424097" y="228600"/>
            <a:ext cx="1866900" cy="876300"/>
          </a:xfrm>
          <a:prstGeom prst="wedgeEllipseCallout">
            <a:avLst>
              <a:gd name="adj1" fmla="val 68880"/>
              <a:gd name="adj2" fmla="val 1402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Callout 35"/>
          <p:cNvSpPr/>
          <p:nvPr/>
        </p:nvSpPr>
        <p:spPr>
          <a:xfrm>
            <a:off x="5874657" y="2609850"/>
            <a:ext cx="3162300" cy="1790700"/>
          </a:xfrm>
          <a:prstGeom prst="wedgeEllipseCallout">
            <a:avLst>
              <a:gd name="adj1" fmla="val -70664"/>
              <a:gd name="adj2" fmla="val 113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Callout 33"/>
          <p:cNvSpPr/>
          <p:nvPr/>
        </p:nvSpPr>
        <p:spPr>
          <a:xfrm>
            <a:off x="5981700" y="4610100"/>
            <a:ext cx="2514600" cy="1790700"/>
          </a:xfrm>
          <a:prstGeom prst="wedgeEllipseCallout">
            <a:avLst>
              <a:gd name="adj1" fmla="val -79130"/>
              <a:gd name="adj2" fmla="val -71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Callout 5"/>
          <p:cNvSpPr/>
          <p:nvPr/>
        </p:nvSpPr>
        <p:spPr>
          <a:xfrm>
            <a:off x="5981700" y="228600"/>
            <a:ext cx="2857500" cy="2209800"/>
          </a:xfrm>
          <a:prstGeom prst="wedgeEllipseCallout">
            <a:avLst>
              <a:gd name="adj1" fmla="val -60844"/>
              <a:gd name="adj2" fmla="val 213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2628900" y="419100"/>
            <a:ext cx="2057400" cy="457200"/>
          </a:xfrm>
          <a:prstGeom prst="flowChartTerminator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Start</a:t>
            </a:r>
            <a:endParaRPr lang="en-US"/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2743200" y="1219200"/>
            <a:ext cx="2057400" cy="457200"/>
          </a:xfrm>
          <a:prstGeom prst="flowChartInputOutput">
            <a:avLst/>
          </a:prstGeom>
          <a:solidFill>
            <a:srgbClr val="FFFFFF"/>
          </a:solidFill>
          <a:ln w="38100">
            <a:solidFill>
              <a:srgbClr val="A1B14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latin typeface="Times New Roman" pitchFamily="18" charset="0"/>
              </a:rPr>
              <a:t>Input</a:t>
            </a:r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2819400" y="1981200"/>
            <a:ext cx="1600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>
                <a:latin typeface="Times New Roman" pitchFamily="18" charset="0"/>
              </a:rPr>
              <a:t>Process A</a:t>
            </a:r>
            <a:endParaRPr lang="en-US" dirty="0"/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2514600" y="4953000"/>
            <a:ext cx="2057400" cy="457200"/>
          </a:xfrm>
          <a:prstGeom prst="flowChartInputOutput">
            <a:avLst/>
          </a:prstGeom>
          <a:solidFill>
            <a:srgbClr val="FFFFFF"/>
          </a:solidFill>
          <a:ln w="38100">
            <a:solidFill>
              <a:srgbClr val="A1B14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>
                <a:latin typeface="Times New Roman" pitchFamily="18" charset="0"/>
              </a:rPr>
              <a:t>Output</a:t>
            </a:r>
            <a:endParaRPr lang="en-US" dirty="0"/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2438400" y="5943600"/>
            <a:ext cx="2171700" cy="4572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Stop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3657600" y="8763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3657600" y="167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36576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3657600" y="44958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3657600" y="54864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AutoShape 15"/>
          <p:cNvSpPr>
            <a:spLocks/>
          </p:cNvSpPr>
          <p:nvPr/>
        </p:nvSpPr>
        <p:spPr bwMode="auto">
          <a:xfrm>
            <a:off x="482184" y="419100"/>
            <a:ext cx="1714500" cy="457200"/>
          </a:xfrm>
          <a:prstGeom prst="borderCallout1">
            <a:avLst>
              <a:gd name="adj1" fmla="val 37500"/>
              <a:gd name="adj2" fmla="val 104444"/>
              <a:gd name="adj3" fmla="val 67190"/>
              <a:gd name="adj4" fmla="val 133611"/>
            </a:avLst>
          </a:prstGeom>
          <a:solidFill>
            <a:srgbClr val="FFFF00"/>
          </a:solidFill>
          <a:ln w="9525">
            <a:noFill/>
            <a:miter lim="800000"/>
            <a:headEnd/>
            <a:tailEnd type="triangle" w="med" len="med"/>
          </a:ln>
        </p:spPr>
        <p:txBody>
          <a:bodyPr/>
          <a:lstStyle/>
          <a:p>
            <a:r>
              <a:rPr lang="en-US" sz="1200" b="1" dirty="0" smtClean="0"/>
              <a:t>Oval</a:t>
            </a:r>
          </a:p>
          <a:p>
            <a:r>
              <a:rPr lang="en-US" sz="1200" dirty="0" smtClean="0">
                <a:latin typeface="Times New Roman" pitchFamily="18" charset="0"/>
              </a:rPr>
              <a:t>Used </a:t>
            </a:r>
            <a:r>
              <a:rPr lang="en-US" sz="1200" dirty="0">
                <a:latin typeface="Times New Roman" pitchFamily="18" charset="0"/>
              </a:rPr>
              <a:t>for </a:t>
            </a:r>
            <a:r>
              <a:rPr lang="en-US" sz="1200" b="1" u="sng" dirty="0">
                <a:latin typeface="Times New Roman" pitchFamily="18" charset="0"/>
              </a:rPr>
              <a:t>Start &amp; Stop </a:t>
            </a:r>
            <a:endParaRPr lang="en-US" b="1" u="sng" dirty="0"/>
          </a:p>
        </p:txBody>
      </p:sp>
      <p:sp>
        <p:nvSpPr>
          <p:cNvPr id="23" name="AutoShape 16"/>
          <p:cNvSpPr>
            <a:spLocks/>
          </p:cNvSpPr>
          <p:nvPr/>
        </p:nvSpPr>
        <p:spPr bwMode="auto">
          <a:xfrm>
            <a:off x="6477000" y="457200"/>
            <a:ext cx="2209800" cy="1600200"/>
          </a:xfrm>
          <a:prstGeom prst="borderCallout1">
            <a:avLst>
              <a:gd name="adj1" fmla="val 69738"/>
              <a:gd name="adj2" fmla="val -47992"/>
              <a:gd name="adj3" fmla="val 27781"/>
              <a:gd name="adj4" fmla="val -7385"/>
            </a:avLst>
          </a:prstGeom>
          <a:solidFill>
            <a:srgbClr val="FFFF00"/>
          </a:solidFill>
          <a:ln w="9525">
            <a:noFill/>
            <a:miter lim="800000"/>
            <a:headEnd/>
            <a:tailEnd type="triangle" w="med" len="med"/>
          </a:ln>
        </p:spPr>
        <p:txBody>
          <a:bodyPr/>
          <a:lstStyle/>
          <a:p>
            <a:r>
              <a:rPr lang="en-US" b="1" dirty="0" smtClean="0"/>
              <a:t>Parallelogram: </a:t>
            </a:r>
            <a:r>
              <a:rPr lang="en-US" dirty="0" smtClean="0"/>
              <a:t>Used </a:t>
            </a:r>
            <a:r>
              <a:rPr lang="en-US" dirty="0"/>
              <a:t>for</a:t>
            </a:r>
            <a:r>
              <a:rPr lang="en-US" b="1" u="sng" dirty="0"/>
              <a:t> inputs </a:t>
            </a:r>
            <a:r>
              <a:rPr lang="en-US" dirty="0"/>
              <a:t>– </a:t>
            </a:r>
            <a:r>
              <a:rPr lang="en-US" sz="1600" dirty="0"/>
              <a:t>raw materials </a:t>
            </a:r>
          </a:p>
          <a:p>
            <a:r>
              <a:rPr lang="en-US" dirty="0"/>
              <a:t>Examples: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Get Cake Ingredients</a:t>
            </a:r>
            <a:endParaRPr lang="en-US" sz="1600" dirty="0"/>
          </a:p>
          <a:p>
            <a:r>
              <a:rPr lang="en-US" sz="1600" dirty="0"/>
              <a:t> </a:t>
            </a:r>
            <a:r>
              <a:rPr lang="en-US" sz="1600" dirty="0" smtClean="0"/>
              <a:t>Plastic</a:t>
            </a:r>
            <a:r>
              <a:rPr lang="en-US" sz="1600" dirty="0"/>
              <a:t>, metal</a:t>
            </a:r>
          </a:p>
        </p:txBody>
      </p:sp>
      <p:sp>
        <p:nvSpPr>
          <p:cNvPr id="24" name="AutoShape 17"/>
          <p:cNvSpPr>
            <a:spLocks/>
          </p:cNvSpPr>
          <p:nvPr/>
        </p:nvSpPr>
        <p:spPr bwMode="auto">
          <a:xfrm>
            <a:off x="6324600" y="4667250"/>
            <a:ext cx="1828800" cy="1536700"/>
          </a:xfrm>
          <a:prstGeom prst="borderCallout1">
            <a:avLst>
              <a:gd name="adj1" fmla="val 9731"/>
              <a:gd name="adj2" fmla="val -4167"/>
              <a:gd name="adj3" fmla="val 11806"/>
              <a:gd name="adj4" fmla="val 685"/>
            </a:avLst>
          </a:prstGeom>
          <a:ln>
            <a:noFill/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r>
              <a:rPr lang="en-US" b="1" dirty="0"/>
              <a:t>Parallelogram: </a:t>
            </a:r>
            <a:endParaRPr lang="en-US" b="1" dirty="0" smtClean="0"/>
          </a:p>
          <a:p>
            <a:r>
              <a:rPr lang="en-US" dirty="0" smtClean="0"/>
              <a:t>Used </a:t>
            </a:r>
            <a:r>
              <a:rPr lang="en-US" dirty="0"/>
              <a:t>for </a:t>
            </a:r>
            <a:r>
              <a:rPr lang="en-US" b="1" u="sng" dirty="0" smtClean="0"/>
              <a:t>outputs</a:t>
            </a:r>
          </a:p>
          <a:p>
            <a:r>
              <a:rPr lang="en-US" dirty="0" smtClean="0"/>
              <a:t>– </a:t>
            </a:r>
            <a:r>
              <a:rPr lang="en-US" sz="1600" dirty="0"/>
              <a:t>finished </a:t>
            </a:r>
            <a:r>
              <a:rPr lang="en-US" sz="1600" dirty="0" smtClean="0"/>
              <a:t>product</a:t>
            </a:r>
          </a:p>
          <a:p>
            <a:r>
              <a:rPr lang="en-US" dirty="0" smtClean="0"/>
              <a:t>Examples</a:t>
            </a:r>
            <a:r>
              <a:rPr lang="en-US" dirty="0"/>
              <a:t>:</a:t>
            </a:r>
          </a:p>
          <a:p>
            <a:r>
              <a:rPr lang="en-US" dirty="0"/>
              <a:t>   </a:t>
            </a:r>
            <a:r>
              <a:rPr lang="en-US" sz="1600" dirty="0"/>
              <a:t>Finished cake</a:t>
            </a:r>
          </a:p>
          <a:p>
            <a:r>
              <a:rPr lang="en-US" sz="1600" dirty="0"/>
              <a:t>   Car door</a:t>
            </a: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2895600" y="3962400"/>
            <a:ext cx="14859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>
                <a:latin typeface="Times New Roman" pitchFamily="18" charset="0"/>
              </a:rPr>
              <a:t>Process B</a:t>
            </a:r>
            <a:endParaRPr lang="en-US" dirty="0"/>
          </a:p>
        </p:txBody>
      </p:sp>
      <p:sp>
        <p:nvSpPr>
          <p:cNvPr id="26" name="Line 31"/>
          <p:cNvSpPr>
            <a:spLocks noChangeShapeType="1"/>
          </p:cNvSpPr>
          <p:nvPr/>
        </p:nvSpPr>
        <p:spPr bwMode="auto">
          <a:xfrm>
            <a:off x="36576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>
            <a:off x="457200" y="5829300"/>
            <a:ext cx="1890040" cy="31024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wrap="none"/>
          <a:lstStyle/>
          <a:p>
            <a:endParaRPr lang="en-US" dirty="0"/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457200" y="647700"/>
            <a:ext cx="0" cy="51816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wrap="none"/>
          <a:lstStyle/>
          <a:p>
            <a:endParaRPr lang="en-US" dirty="0"/>
          </a:p>
        </p:txBody>
      </p:sp>
      <p:sp>
        <p:nvSpPr>
          <p:cNvPr id="29" name="AutoShape 35"/>
          <p:cNvSpPr>
            <a:spLocks noChangeArrowheads="1"/>
          </p:cNvSpPr>
          <p:nvPr/>
        </p:nvSpPr>
        <p:spPr bwMode="auto">
          <a:xfrm>
            <a:off x="2590800" y="2895600"/>
            <a:ext cx="2057400" cy="457200"/>
          </a:xfrm>
          <a:prstGeom prst="flowChartInputOutput">
            <a:avLst/>
          </a:prstGeom>
          <a:solidFill>
            <a:srgbClr val="FFFFFF"/>
          </a:solidFill>
          <a:ln w="38100">
            <a:solidFill>
              <a:srgbClr val="A1B14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>
                <a:latin typeface="Times New Roman" pitchFamily="18" charset="0"/>
              </a:rPr>
              <a:t>Input</a:t>
            </a:r>
            <a:endParaRPr lang="en-US" dirty="0"/>
          </a:p>
        </p:txBody>
      </p:sp>
      <p:sp>
        <p:nvSpPr>
          <p:cNvPr id="30" name="AutoShape 36"/>
          <p:cNvSpPr>
            <a:spLocks/>
          </p:cNvSpPr>
          <p:nvPr/>
        </p:nvSpPr>
        <p:spPr bwMode="auto">
          <a:xfrm>
            <a:off x="6172200" y="2819400"/>
            <a:ext cx="2209800" cy="1371600"/>
          </a:xfrm>
          <a:prstGeom prst="borderCallout1">
            <a:avLst>
              <a:gd name="adj1" fmla="val 10778"/>
              <a:gd name="adj2" fmla="val -4167"/>
              <a:gd name="adj3" fmla="val 8670"/>
              <a:gd name="adj4" fmla="val -4078"/>
            </a:avLst>
          </a:prstGeom>
          <a:ln>
            <a:noFill/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pPr algn="ctr"/>
            <a:r>
              <a:rPr lang="en-US" b="1" dirty="0" smtClean="0"/>
              <a:t>Rectangle</a:t>
            </a:r>
            <a:r>
              <a:rPr lang="en-US" dirty="0" smtClean="0"/>
              <a:t> :</a:t>
            </a:r>
          </a:p>
          <a:p>
            <a:r>
              <a:rPr lang="en-US" dirty="0" smtClean="0"/>
              <a:t>Used </a:t>
            </a:r>
            <a:r>
              <a:rPr lang="en-US" dirty="0"/>
              <a:t>for all </a:t>
            </a:r>
            <a:r>
              <a:rPr lang="en-US" b="1" u="sng" dirty="0"/>
              <a:t>processes</a:t>
            </a:r>
            <a:r>
              <a:rPr lang="en-US" dirty="0"/>
              <a:t> </a:t>
            </a:r>
          </a:p>
          <a:p>
            <a:r>
              <a:rPr lang="en-US" dirty="0"/>
              <a:t>Examples:</a:t>
            </a:r>
          </a:p>
          <a:p>
            <a:r>
              <a:rPr lang="en-US" dirty="0"/>
              <a:t>   </a:t>
            </a:r>
            <a:r>
              <a:rPr lang="en-US" sz="1600" dirty="0"/>
              <a:t>Bake </a:t>
            </a:r>
            <a:r>
              <a:rPr lang="en-US" sz="1600" dirty="0" smtClean="0"/>
              <a:t>cake,  </a:t>
            </a:r>
            <a:r>
              <a:rPr lang="en-US" sz="1600" dirty="0"/>
              <a:t>Review music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choices or  </a:t>
            </a:r>
            <a:r>
              <a:rPr lang="en-US" sz="1600" dirty="0"/>
              <a:t>Build wheels</a:t>
            </a:r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 flipH="1">
            <a:off x="4572000" y="3657600"/>
            <a:ext cx="762000" cy="533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endParaRPr lang="en-US" dirty="0"/>
          </a:p>
        </p:txBody>
      </p:sp>
      <p:sp>
        <p:nvSpPr>
          <p:cNvPr id="32" name="Line 38"/>
          <p:cNvSpPr>
            <a:spLocks noChangeShapeType="1"/>
          </p:cNvSpPr>
          <p:nvPr/>
        </p:nvSpPr>
        <p:spPr bwMode="auto">
          <a:xfrm flipH="1">
            <a:off x="4572000" y="1809750"/>
            <a:ext cx="1086757" cy="108585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en-US" dirty="0"/>
          </a:p>
        </p:txBody>
      </p:sp>
      <p:sp>
        <p:nvSpPr>
          <p:cNvPr id="33" name="Line 38"/>
          <p:cNvSpPr>
            <a:spLocks noChangeShapeType="1"/>
          </p:cNvSpPr>
          <p:nvPr/>
        </p:nvSpPr>
        <p:spPr bwMode="auto">
          <a:xfrm flipH="1" flipV="1">
            <a:off x="4648200" y="1447800"/>
            <a:ext cx="1066800" cy="3429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en-US" dirty="0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 flipH="1" flipV="1">
            <a:off x="4381500" y="5181600"/>
            <a:ext cx="9525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wrap="none"/>
          <a:lstStyle/>
          <a:p>
            <a:endParaRPr lang="en-US" dirty="0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 flipH="1" flipV="1">
            <a:off x="4369320" y="2149941"/>
            <a:ext cx="964680" cy="150765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1219200"/>
            <a:ext cx="160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Sequence Logic Structure</a:t>
            </a:r>
          </a:p>
          <a:p>
            <a:endParaRPr lang="en-US" dirty="0"/>
          </a:p>
          <a:p>
            <a:r>
              <a:rPr lang="en-US" dirty="0" smtClean="0"/>
              <a:t>Commands one after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3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Structured Programming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A technique that has proven to be very effective in solving programs as well as in modifying solutions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The principles of structured programming are fundamental to procedure-oriented programming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They are also relevant to object-oriented programming.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0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Structured Programming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Structured programming is the ability to express a problem solution using only three basic patterns of logic. These patterns are referred to as </a:t>
            </a:r>
            <a:r>
              <a:rPr lang="en-US" sz="2800" b="1" dirty="0">
                <a:cs typeface="Times New Roman" pitchFamily="18" charset="0"/>
              </a:rPr>
              <a:t>control structures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pPr lvl="8">
              <a:lnSpc>
                <a:spcPct val="90000"/>
              </a:lnSpc>
            </a:pPr>
            <a:endParaRPr lang="en-US" sz="15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The patterns are based on the computer’s ability to execute instructions in a step-by-step, sequential manner; its ability to make decisions; and its ability to repeat instructions</a:t>
            </a:r>
            <a:r>
              <a:rPr lang="en-US" sz="2400" dirty="0" smtClean="0">
                <a:cs typeface="Times New Roman" pitchFamily="18" charset="0"/>
              </a:rPr>
              <a:t>.</a:t>
            </a:r>
          </a:p>
          <a:p>
            <a:pPr lvl="8">
              <a:lnSpc>
                <a:spcPct val="90000"/>
              </a:lnSpc>
            </a:pP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“Structure theorem” (paper by C. </a:t>
            </a:r>
            <a:r>
              <a:rPr lang="en-US" sz="2800" dirty="0" err="1">
                <a:cs typeface="Times New Roman" pitchFamily="18" charset="0"/>
              </a:rPr>
              <a:t>Bohm</a:t>
            </a:r>
            <a:r>
              <a:rPr lang="en-US" sz="2800" dirty="0">
                <a:cs typeface="Times New Roman" pitchFamily="18" charset="0"/>
              </a:rPr>
              <a:t> and G. </a:t>
            </a:r>
            <a:r>
              <a:rPr lang="en-US" sz="2800" dirty="0" err="1">
                <a:cs typeface="Times New Roman" pitchFamily="18" charset="0"/>
              </a:rPr>
              <a:t>Jacopini</a:t>
            </a:r>
            <a:r>
              <a:rPr lang="en-US" sz="2800" dirty="0">
                <a:cs typeface="Times New Roman" pitchFamily="18" charset="0"/>
              </a:rPr>
              <a:t> in 1965) – accepted as a proof of the claim that the three structures are sufficient for programming.</a:t>
            </a:r>
          </a:p>
          <a:p>
            <a:pPr>
              <a:lnSpc>
                <a:spcPct val="90000"/>
              </a:lnSpc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32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>
                <a:cs typeface="Times New Roman" pitchFamily="18" charset="0"/>
              </a:rPr>
              <a:t>Basic Control Structures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b="1" dirty="0">
                <a:cs typeface="Times New Roman" pitchFamily="18" charset="0"/>
              </a:rPr>
              <a:t>Three patterns:</a:t>
            </a:r>
          </a:p>
          <a:p>
            <a:pPr marL="609600" indent="-609600">
              <a:buFont typeface="Wingdings" pitchFamily="2" charset="2"/>
              <a:buNone/>
            </a:pPr>
            <a:endParaRPr lang="en-US" dirty="0">
              <a:cs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smtClean="0">
                <a:cs typeface="Times New Roman" pitchFamily="18" charset="0"/>
              </a:rPr>
              <a:t>Simple Sequence control structure</a:t>
            </a:r>
          </a:p>
          <a:p>
            <a:pPr marL="2712720" lvl="8" indent="-609600">
              <a:buFontTx/>
              <a:buAutoNum type="arabicPeriod"/>
            </a:pPr>
            <a:endParaRPr lang="en-US" dirty="0">
              <a:cs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smtClean="0">
                <a:cs typeface="Times New Roman" pitchFamily="18" charset="0"/>
              </a:rPr>
              <a:t>Conditional control structure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Decision</a:t>
            </a:r>
          </a:p>
          <a:p>
            <a:pPr marL="2712720" lvl="8" indent="-609600">
              <a:buFontTx/>
              <a:buAutoNum type="arabicPeriod"/>
            </a:pPr>
            <a:endParaRPr lang="en-US" dirty="0">
              <a:cs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smtClean="0">
                <a:cs typeface="Times New Roman" pitchFamily="18" charset="0"/>
              </a:rPr>
              <a:t>Iteration control structure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Loops</a:t>
            </a:r>
            <a:endParaRPr lang="en-US" dirty="0">
              <a:cs typeface="Times New Roman" pitchFamily="18" charset="0"/>
            </a:endParaRPr>
          </a:p>
          <a:p>
            <a:pPr marL="609600" indent="-6096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49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cs typeface="Times New Roman" pitchFamily="18" charset="0"/>
              </a:rPr>
              <a:t>SIMPLE </a:t>
            </a:r>
            <a:r>
              <a:rPr lang="en-US" b="0" dirty="0" smtClean="0">
                <a:cs typeface="Times New Roman" pitchFamily="18" charset="0"/>
              </a:rPr>
              <a:t>SEQUENCE Control </a:t>
            </a:r>
            <a:r>
              <a:rPr lang="en-US" b="0" dirty="0">
                <a:cs typeface="Times New Roman" pitchFamily="18" charset="0"/>
              </a:rPr>
              <a:t>Structure</a:t>
            </a:r>
            <a:r>
              <a:rPr lang="en-US" dirty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Represents the computer’s ability to execute instructions in a step-by-step, sequential manner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Example: directions to get to the school – steps must be followed sequentially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89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cs typeface="Times New Roman" pitchFamily="18" charset="0"/>
              </a:rPr>
              <a:t>SIMPLE </a:t>
            </a:r>
            <a:r>
              <a:rPr lang="en-US" b="0" dirty="0" smtClean="0">
                <a:cs typeface="Times New Roman" pitchFamily="18" charset="0"/>
              </a:rPr>
              <a:t>SEQUENCE Control </a:t>
            </a:r>
            <a:r>
              <a:rPr lang="en-US" b="0" dirty="0">
                <a:cs typeface="Times New Roman" pitchFamily="18" charset="0"/>
              </a:rPr>
              <a:t>Structure</a:t>
            </a:r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Proceed down Main Street for two miles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Turn left on Ocean Drive,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Proceed on Ocean Drive for three blocks, to the fork.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At the fork, take Swan Street to the left.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Proceed two blocks.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House is second on the left. (246 Swan Street.)</a:t>
            </a:r>
          </a:p>
        </p:txBody>
      </p:sp>
    </p:spTree>
    <p:extLst>
      <p:ext uri="{BB962C8B-B14F-4D97-AF65-F5344CB8AC3E}">
        <p14:creationId xmlns:p14="http://schemas.microsoft.com/office/powerpoint/2010/main" val="413437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Objective/Essential  Standard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1395-057C-4A20-8D93-C77D452DF92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Essential Standard</a:t>
            </a:r>
            <a:r>
              <a:rPr lang="en-US" dirty="0" smtClean="0"/>
              <a:t>: 2.00 Understand the Solution Development Process</a:t>
            </a:r>
          </a:p>
          <a:p>
            <a:endParaRPr lang="en-US" dirty="0"/>
          </a:p>
          <a:p>
            <a:r>
              <a:rPr lang="en-US" dirty="0" smtClean="0"/>
              <a:t>Indicator: 2.02  Understand Problem Solving Tools to Design Programming Solutions. (3%)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43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Conditional </a:t>
            </a:r>
            <a:r>
              <a:rPr lang="en-US" b="0" dirty="0" smtClean="0">
                <a:cs typeface="Times New Roman" pitchFamily="18" charset="0"/>
              </a:rPr>
              <a:t>Control </a:t>
            </a:r>
            <a:r>
              <a:rPr lang="en-US" b="0" dirty="0">
                <a:cs typeface="Times New Roman" pitchFamily="18" charset="0"/>
              </a:rPr>
              <a:t>Structure</a:t>
            </a:r>
            <a:r>
              <a:rPr lang="en-US" dirty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Represents the computer’s ability to make a </a:t>
            </a:r>
            <a:r>
              <a:rPr lang="en-US" dirty="0" smtClean="0">
                <a:cs typeface="Times New Roman" pitchFamily="18" charset="0"/>
              </a:rPr>
              <a:t>decision</a:t>
            </a:r>
          </a:p>
          <a:p>
            <a:pPr lvl="8"/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Example: provide alternate directions if there is a blocked intersection.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575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4000500" y="304800"/>
            <a:ext cx="2057400" cy="4572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>
                <a:solidFill>
                  <a:prstClr val="black"/>
                </a:solidFill>
                <a:latin typeface="Times New Roman" pitchFamily="18" charset="0"/>
              </a:rPr>
              <a:t>Start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886200" y="990600"/>
            <a:ext cx="2590800" cy="457200"/>
          </a:xfrm>
          <a:prstGeom prst="flowChartInputOutpu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Times New Roman" pitchFamily="18" charset="0"/>
              </a:rPr>
              <a:t>Input -optional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33600" y="2933700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Times New Roman" pitchFamily="18" charset="0"/>
              </a:rPr>
              <a:t>Process 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4000500" y="5181600"/>
            <a:ext cx="2933700" cy="457200"/>
          </a:xfrm>
          <a:prstGeom prst="flowChartInputOutpu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  <a:latin typeface="Times New Roman" pitchFamily="18" charset="0"/>
              </a:rPr>
              <a:t>Output -optional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6500" y="2933700"/>
            <a:ext cx="1600200" cy="4651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Times New Roman" pitchFamily="18" charset="0"/>
              </a:rPr>
              <a:t>Process B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000500" y="6019800"/>
            <a:ext cx="2171700" cy="4572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>
                <a:solidFill>
                  <a:prstClr val="black"/>
                </a:solidFill>
                <a:latin typeface="Times New Roman" pitchFamily="18" charset="0"/>
              </a:rPr>
              <a:t>Stop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029200" y="76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5029200" y="14478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667000" y="2231570"/>
            <a:ext cx="0" cy="7021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143500" y="48768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143500" y="56769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3886200" y="1619249"/>
            <a:ext cx="2400300" cy="1285387"/>
          </a:xfrm>
          <a:prstGeom prst="flowChartDecision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1" dirty="0">
                <a:solidFill>
                  <a:prstClr val="black"/>
                </a:solidFill>
                <a:latin typeface="Times New Roman" pitchFamily="18" charset="0"/>
              </a:rPr>
              <a:t>If </a:t>
            </a:r>
            <a:r>
              <a:rPr lang="en-US" sz="1400" b="1" dirty="0" smtClean="0">
                <a:solidFill>
                  <a:prstClr val="black"/>
                </a:solidFill>
                <a:latin typeface="Times New Roman" pitchFamily="18" charset="0"/>
              </a:rPr>
              <a:t>Question- answered true or 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</a:rPr>
              <a:t>false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 flipV="1">
            <a:off x="2667000" y="2215242"/>
            <a:ext cx="1219200" cy="326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6286500" y="2261942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7086600" y="2261942"/>
            <a:ext cx="0" cy="6717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3086100" y="1828800"/>
            <a:ext cx="914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solidFill>
                  <a:prstClr val="black"/>
                </a:solidFill>
                <a:latin typeface="Times New Roman" pitchFamily="18" charset="0"/>
              </a:rPr>
              <a:t>True (yes)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286500" y="1828800"/>
            <a:ext cx="800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solidFill>
                  <a:prstClr val="black"/>
                </a:solidFill>
                <a:latin typeface="Times New Roman" pitchFamily="18" charset="0"/>
              </a:rPr>
              <a:t>False (no)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V="1">
            <a:off x="2667000" y="4587875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2667000" y="3429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7086600" y="344487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H="1" flipV="1">
            <a:off x="6172200" y="4572000"/>
            <a:ext cx="914400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2900" y="319314"/>
            <a:ext cx="17907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Conditional (Decision)</a:t>
            </a:r>
          </a:p>
          <a:p>
            <a:r>
              <a:rPr lang="en-US" sz="2400" dirty="0" smtClean="0"/>
              <a:t>Logic Structure</a:t>
            </a:r>
          </a:p>
          <a:p>
            <a:endParaRPr lang="en-US" dirty="0"/>
          </a:p>
          <a:p>
            <a:r>
              <a:rPr lang="en-US" dirty="0" smtClean="0"/>
              <a:t>One time through – one way or the other only</a:t>
            </a:r>
            <a:endParaRPr lang="en-US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4114800" y="4389437"/>
            <a:ext cx="2057400" cy="4572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Times New Roman" pitchFamily="18" charset="0"/>
              </a:rPr>
              <a:t>End Decision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4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2857500" y="304800"/>
            <a:ext cx="2057400" cy="457200"/>
          </a:xfrm>
          <a:prstGeom prst="flowChartTerminator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</a:rPr>
              <a:t>Start</a:t>
            </a:r>
            <a:endParaRPr lang="en-US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971800" y="1104900"/>
            <a:ext cx="2057400" cy="457200"/>
          </a:xfrm>
          <a:prstGeom prst="flowChartInputOutpu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>
                <a:latin typeface="Times New Roman" pitchFamily="18" charset="0"/>
              </a:rPr>
              <a:t>Input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43000" y="2933700"/>
            <a:ext cx="1600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>
                <a:latin typeface="Times New Roman" pitchFamily="18" charset="0"/>
              </a:rPr>
              <a:t>Process A</a:t>
            </a:r>
            <a:endParaRPr lang="en-US" dirty="0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971800" y="5219700"/>
            <a:ext cx="2057400" cy="457200"/>
          </a:xfrm>
          <a:prstGeom prst="flowChartInputOutpu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>
                <a:latin typeface="Times New Roman" pitchFamily="18" charset="0"/>
              </a:rPr>
              <a:t>Output</a:t>
            </a: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143500" y="2933700"/>
            <a:ext cx="1600200" cy="46513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>
                <a:latin typeface="Times New Roman" pitchFamily="18" charset="0"/>
              </a:rPr>
              <a:t>Process B</a:t>
            </a:r>
            <a:endParaRPr lang="en-US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857500" y="6019800"/>
            <a:ext cx="2171700" cy="457200"/>
          </a:xfrm>
          <a:prstGeom prst="flowChartTerminator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>
                <a:latin typeface="Times New Roman" pitchFamily="18" charset="0"/>
              </a:rPr>
              <a:t>Stop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886200" y="76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886200" y="15621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943100" y="2133600"/>
            <a:ext cx="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000500" y="4876800"/>
            <a:ext cx="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000500" y="5676900"/>
            <a:ext cx="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AutoShape 13"/>
          <p:cNvSpPr>
            <a:spLocks/>
          </p:cNvSpPr>
          <p:nvPr/>
        </p:nvSpPr>
        <p:spPr bwMode="auto">
          <a:xfrm>
            <a:off x="457200" y="342900"/>
            <a:ext cx="1714500" cy="304800"/>
          </a:xfrm>
          <a:prstGeom prst="borderCallout1">
            <a:avLst>
              <a:gd name="adj1" fmla="val 37500"/>
              <a:gd name="adj2" fmla="val 104444"/>
              <a:gd name="adj3" fmla="val 67190"/>
              <a:gd name="adj4" fmla="val 133611"/>
            </a:avLst>
          </a:prstGeom>
          <a:solidFill>
            <a:srgbClr val="FFFF00"/>
          </a:solidFill>
          <a:ln w="9525">
            <a:solidFill>
              <a:srgbClr val="00B0F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r>
              <a:rPr lang="en-US" sz="1200" b="1" dirty="0">
                <a:latin typeface="Times New Roman" pitchFamily="18" charset="0"/>
              </a:rPr>
              <a:t>Used for Start &amp; Stop </a:t>
            </a:r>
            <a:endParaRPr lang="en-US" b="1" dirty="0"/>
          </a:p>
        </p:txBody>
      </p:sp>
      <p:sp>
        <p:nvSpPr>
          <p:cNvPr id="14" name="AutoShape 14"/>
          <p:cNvSpPr>
            <a:spLocks/>
          </p:cNvSpPr>
          <p:nvPr/>
        </p:nvSpPr>
        <p:spPr bwMode="auto">
          <a:xfrm>
            <a:off x="6781800" y="1247508"/>
            <a:ext cx="1943100" cy="1058863"/>
          </a:xfrm>
          <a:prstGeom prst="borderCallout1">
            <a:avLst>
              <a:gd name="adj1" fmla="val 10796"/>
              <a:gd name="adj2" fmla="val -3921"/>
              <a:gd name="adj3" fmla="val 7948"/>
              <a:gd name="adj4" fmla="val -95751"/>
            </a:avLst>
          </a:prstGeom>
          <a:solidFill>
            <a:srgbClr val="FFFF00"/>
          </a:solidFill>
          <a:ln w="9525">
            <a:solidFill>
              <a:srgbClr val="0070C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r>
              <a:rPr lang="en-US" sz="1200" b="1" dirty="0">
                <a:latin typeface="Times New Roman" pitchFamily="18" charset="0"/>
              </a:rPr>
              <a:t>Used for inputs – raw materials </a:t>
            </a:r>
          </a:p>
          <a:p>
            <a:r>
              <a:rPr lang="en-US" sz="1200" b="1" dirty="0">
                <a:latin typeface="Times New Roman" pitchFamily="18" charset="0"/>
              </a:rPr>
              <a:t>Examples:</a:t>
            </a:r>
          </a:p>
          <a:p>
            <a:r>
              <a:rPr lang="en-US" sz="1200" b="1" dirty="0">
                <a:latin typeface="Times New Roman" pitchFamily="18" charset="0"/>
              </a:rPr>
              <a:t>   Cake Ingredients</a:t>
            </a:r>
          </a:p>
          <a:p>
            <a:r>
              <a:rPr lang="en-US" sz="1200" b="1" dirty="0">
                <a:latin typeface="Times New Roman" pitchFamily="18" charset="0"/>
              </a:rPr>
              <a:t>   Plastic, metal</a:t>
            </a:r>
            <a:endParaRPr lang="en-US" b="1" dirty="0"/>
          </a:p>
        </p:txBody>
      </p:sp>
      <p:sp>
        <p:nvSpPr>
          <p:cNvPr id="15" name="AutoShape 15"/>
          <p:cNvSpPr>
            <a:spLocks/>
          </p:cNvSpPr>
          <p:nvPr/>
        </p:nvSpPr>
        <p:spPr bwMode="auto">
          <a:xfrm>
            <a:off x="6553200" y="4914900"/>
            <a:ext cx="1828800" cy="1174750"/>
          </a:xfrm>
          <a:prstGeom prst="borderCallout1">
            <a:avLst>
              <a:gd name="adj1" fmla="val 9731"/>
              <a:gd name="adj2" fmla="val -4167"/>
              <a:gd name="adj3" fmla="val 43917"/>
              <a:gd name="adj4" fmla="val -85676"/>
            </a:avLst>
          </a:prstGeom>
          <a:solidFill>
            <a:srgbClr val="FFFF00"/>
          </a:solidFill>
          <a:ln w="9525">
            <a:solidFill>
              <a:srgbClr val="00B0F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r>
              <a:rPr lang="en-US" sz="1200" b="1" dirty="0">
                <a:latin typeface="Times New Roman" pitchFamily="18" charset="0"/>
              </a:rPr>
              <a:t>Used for outputs – finished product </a:t>
            </a:r>
          </a:p>
          <a:p>
            <a:r>
              <a:rPr lang="en-US" sz="1200" b="1" dirty="0">
                <a:latin typeface="Times New Roman" pitchFamily="18" charset="0"/>
              </a:rPr>
              <a:t>Examples:</a:t>
            </a:r>
          </a:p>
          <a:p>
            <a:r>
              <a:rPr lang="en-US" sz="1200" b="1" dirty="0">
                <a:latin typeface="Times New Roman" pitchFamily="18" charset="0"/>
              </a:rPr>
              <a:t>   Finished cake</a:t>
            </a:r>
          </a:p>
          <a:p>
            <a:r>
              <a:rPr lang="en-US" sz="1200" b="1" dirty="0">
                <a:latin typeface="Times New Roman" pitchFamily="18" charset="0"/>
              </a:rPr>
              <a:t>   Car door</a:t>
            </a:r>
            <a:endParaRPr lang="en-US" b="1" dirty="0"/>
          </a:p>
        </p:txBody>
      </p:sp>
      <p:sp>
        <p:nvSpPr>
          <p:cNvPr id="16" name="AutoShape 16"/>
          <p:cNvSpPr>
            <a:spLocks/>
          </p:cNvSpPr>
          <p:nvPr/>
        </p:nvSpPr>
        <p:spPr bwMode="auto">
          <a:xfrm>
            <a:off x="2971800" y="2898775"/>
            <a:ext cx="1828800" cy="1060450"/>
          </a:xfrm>
          <a:prstGeom prst="borderCallout1">
            <a:avLst>
              <a:gd name="adj1" fmla="val 17636"/>
              <a:gd name="adj2" fmla="val 98611"/>
              <a:gd name="adj3" fmla="val 29048"/>
              <a:gd name="adj4" fmla="val 117071"/>
            </a:avLst>
          </a:prstGeom>
          <a:solidFill>
            <a:srgbClr val="FFFF00"/>
          </a:solidFill>
          <a:ln w="9525">
            <a:solidFill>
              <a:srgbClr val="00B0F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r>
              <a:rPr lang="en-US" sz="1200" b="1" dirty="0">
                <a:latin typeface="Times New Roman" pitchFamily="18" charset="0"/>
              </a:rPr>
              <a:t>Used for all processes </a:t>
            </a:r>
          </a:p>
          <a:p>
            <a:r>
              <a:rPr lang="en-US" sz="1200" b="1" dirty="0">
                <a:latin typeface="Times New Roman" pitchFamily="18" charset="0"/>
              </a:rPr>
              <a:t>Examples:</a:t>
            </a:r>
          </a:p>
          <a:p>
            <a:r>
              <a:rPr lang="en-US" sz="1200" b="1" dirty="0">
                <a:latin typeface="Times New Roman" pitchFamily="18" charset="0"/>
              </a:rPr>
              <a:t>   Bake cake</a:t>
            </a:r>
          </a:p>
          <a:p>
            <a:r>
              <a:rPr lang="en-US" sz="1200" b="1" dirty="0">
                <a:latin typeface="Times New Roman" pitchFamily="18" charset="0"/>
              </a:rPr>
              <a:t>   Review music choices</a:t>
            </a:r>
          </a:p>
          <a:p>
            <a:r>
              <a:rPr lang="en-US" sz="1200" b="1" dirty="0">
                <a:latin typeface="Times New Roman" pitchFamily="18" charset="0"/>
              </a:rPr>
              <a:t>   Build wheels</a:t>
            </a:r>
            <a:endParaRPr lang="en-US" b="1" dirty="0"/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2895600" y="1790700"/>
            <a:ext cx="2057400" cy="762000"/>
          </a:xfrm>
          <a:prstGeom prst="flowChartDecision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1" dirty="0">
                <a:latin typeface="Times New Roman" pitchFamily="18" charset="0"/>
              </a:rPr>
              <a:t>If Process    </a:t>
            </a:r>
          </a:p>
          <a:p>
            <a:r>
              <a:rPr lang="en-US" sz="1400" b="1" dirty="0">
                <a:latin typeface="Times New Roman" pitchFamily="18" charset="0"/>
              </a:rPr>
              <a:t>       A</a:t>
            </a:r>
            <a:endParaRPr lang="en-US" b="1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>
            <a:off x="1943100" y="2133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4914900" y="2133600"/>
            <a:ext cx="1028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5943600" y="2133600"/>
            <a:ext cx="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H="1" flipV="1">
            <a:off x="2743200" y="3162300"/>
            <a:ext cx="228600" cy="1143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057400" y="1790700"/>
            <a:ext cx="914400" cy="220663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</a:lstStyle>
          <a:p>
            <a:r>
              <a:rPr lang="en-US" sz="1200" dirty="0"/>
              <a:t>True (yes)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5075464" y="1776940"/>
            <a:ext cx="914400" cy="234423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</a:lstStyle>
          <a:p>
            <a:r>
              <a:rPr lang="en-US" sz="1200" dirty="0"/>
              <a:t>False (no)</a:t>
            </a: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V="1">
            <a:off x="1943101" y="4587873"/>
            <a:ext cx="1171574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1943100" y="3444875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5943600" y="3444875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H="1">
            <a:off x="4800600" y="4587874"/>
            <a:ext cx="1143000" cy="258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0" name="AutoShape 30"/>
          <p:cNvSpPr>
            <a:spLocks/>
          </p:cNvSpPr>
          <p:nvPr/>
        </p:nvSpPr>
        <p:spPr bwMode="auto">
          <a:xfrm>
            <a:off x="7467600" y="2398712"/>
            <a:ext cx="1398588" cy="947737"/>
          </a:xfrm>
          <a:prstGeom prst="borderCallout1">
            <a:avLst>
              <a:gd name="adj1" fmla="val 16667"/>
              <a:gd name="adj2" fmla="val -6060"/>
              <a:gd name="adj3" fmla="val -12269"/>
              <a:gd name="adj4" fmla="val -239773"/>
            </a:avLst>
          </a:prstGeom>
          <a:solidFill>
            <a:srgbClr val="FFFF00"/>
          </a:solidFill>
          <a:ln w="952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200" dirty="0" smtClean="0"/>
          </a:p>
          <a:p>
            <a:r>
              <a:rPr lang="en-US" sz="1200" dirty="0" smtClean="0"/>
              <a:t>Used </a:t>
            </a:r>
            <a:r>
              <a:rPr lang="en-US" sz="1200" dirty="0">
                <a:latin typeface="Times New Roman" pitchFamily="18" charset="0"/>
              </a:rPr>
              <a:t>for</a:t>
            </a:r>
            <a:r>
              <a:rPr lang="en-US" sz="1200" dirty="0"/>
              <a:t> </a:t>
            </a:r>
            <a:r>
              <a:rPr lang="en-US" sz="1200" dirty="0" smtClean="0"/>
              <a:t> decision </a:t>
            </a:r>
            <a:r>
              <a:rPr lang="en-US" sz="1200" dirty="0"/>
              <a:t>making </a:t>
            </a:r>
          </a:p>
          <a:p>
            <a:r>
              <a:rPr lang="en-US" sz="1200" dirty="0"/>
              <a:t> - Questions</a:t>
            </a:r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898979" y="6248400"/>
            <a:ext cx="1672772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898979" y="603250"/>
            <a:ext cx="0" cy="564515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143500" y="167670"/>
            <a:ext cx="3848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Conditional (Decision)</a:t>
            </a:r>
          </a:p>
          <a:p>
            <a:r>
              <a:rPr lang="en-US" sz="2400" dirty="0" smtClean="0"/>
              <a:t>Logic Structure</a:t>
            </a:r>
          </a:p>
        </p:txBody>
      </p:sp>
      <p:sp>
        <p:nvSpPr>
          <p:cNvPr id="36" name="AutoShape 2"/>
          <p:cNvSpPr>
            <a:spLocks noChangeArrowheads="1"/>
          </p:cNvSpPr>
          <p:nvPr/>
        </p:nvSpPr>
        <p:spPr bwMode="auto">
          <a:xfrm>
            <a:off x="3114675" y="4385129"/>
            <a:ext cx="1619250" cy="457200"/>
          </a:xfrm>
          <a:prstGeom prst="flowChartTerminator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</a:rPr>
              <a:t>End Decision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7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ff.com/flowchart_input_outpu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"/>
            <a:ext cx="5419725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319314"/>
            <a:ext cx="18669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Conditional (Decision)</a:t>
            </a:r>
          </a:p>
          <a:p>
            <a:r>
              <a:rPr lang="en-US" sz="2400" dirty="0" smtClean="0"/>
              <a:t>Logic Structure</a:t>
            </a:r>
          </a:p>
          <a:p>
            <a:endParaRPr lang="en-US" dirty="0"/>
          </a:p>
          <a:p>
            <a:r>
              <a:rPr lang="en-US" dirty="0" smtClean="0"/>
              <a:t>One time through – one way or the other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03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>
          <a:xfrm>
            <a:off x="6362700" y="5119914"/>
            <a:ext cx="1676400" cy="5642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 Decision</a:t>
            </a:r>
            <a:endParaRPr lang="en-US" dirty="0"/>
          </a:p>
        </p:txBody>
      </p:sp>
      <p:sp>
        <p:nvSpPr>
          <p:cNvPr id="2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6724" y="136752"/>
            <a:ext cx="8229600" cy="71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Decision - </a:t>
            </a:r>
            <a:r>
              <a:rPr lang="en-US" dirty="0" err="1" smtClean="0">
                <a:cs typeface="Times New Roman" pitchFamily="18" charset="0"/>
              </a:rPr>
              <a:t>Pseudocode</a:t>
            </a:r>
            <a:r>
              <a:rPr lang="en-US" dirty="0" smtClean="0">
                <a:cs typeface="Times New Roman" pitchFamily="18" charset="0"/>
              </a:rPr>
              <a:t> and Flowchart</a:t>
            </a:r>
          </a:p>
        </p:txBody>
      </p:sp>
      <p:sp>
        <p:nvSpPr>
          <p:cNvPr id="2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500"/>
            <a:ext cx="8229600" cy="44116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sz="2400" dirty="0" smtClean="0"/>
              <a:t>Proceed down hall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sz="2400" dirty="0" smtClean="0"/>
              <a:t>Turn left at first intersecting </a:t>
            </a:r>
            <a:r>
              <a:rPr lang="en-US" sz="2400" dirty="0" smtClean="0"/>
              <a:t>hallway</a:t>
            </a:r>
            <a:br>
              <a:rPr lang="en-US" sz="2400" dirty="0" smtClean="0"/>
            </a:b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sz="2400" dirty="0" smtClean="0"/>
              <a:t>IF hungry </a:t>
            </a:r>
            <a:r>
              <a:rPr lang="en-US" sz="2400" dirty="0" smtClean="0"/>
              <a:t> THEN</a:t>
            </a: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Turn </a:t>
            </a:r>
            <a:r>
              <a:rPr lang="en-US" sz="2400" dirty="0" smtClean="0"/>
              <a:t>right into the cafeteria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sz="2400" dirty="0" smtClean="0"/>
              <a:t>ELSE</a:t>
            </a: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Continue </a:t>
            </a:r>
            <a:r>
              <a:rPr lang="en-US" sz="2400" dirty="0" smtClean="0"/>
              <a:t>to classroom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sz="2400" dirty="0" err="1" smtClean="0"/>
              <a:t>ENDIf</a:t>
            </a:r>
            <a:endParaRPr lang="en-US" sz="2400" dirty="0" smtClean="0"/>
          </a:p>
        </p:txBody>
      </p:sp>
      <p:sp>
        <p:nvSpPr>
          <p:cNvPr id="22" name="Oval 21"/>
          <p:cNvSpPr/>
          <p:nvPr/>
        </p:nvSpPr>
        <p:spPr>
          <a:xfrm>
            <a:off x="6224984" y="5919787"/>
            <a:ext cx="1981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867400" y="1524000"/>
            <a:ext cx="2514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Proceed down hall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67400" y="2133600"/>
            <a:ext cx="2514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Turn left at first intersecting hallway</a:t>
            </a:r>
            <a:endParaRPr lang="en-US" dirty="0"/>
          </a:p>
        </p:txBody>
      </p:sp>
      <p:sp>
        <p:nvSpPr>
          <p:cNvPr id="25" name="Flowchart: Decision 24"/>
          <p:cNvSpPr/>
          <p:nvPr/>
        </p:nvSpPr>
        <p:spPr>
          <a:xfrm>
            <a:off x="6172200" y="2895600"/>
            <a:ext cx="2057400" cy="97155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Hungry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6" name="Flowchart: Process 25"/>
          <p:cNvSpPr/>
          <p:nvPr/>
        </p:nvSpPr>
        <p:spPr>
          <a:xfrm>
            <a:off x="7658100" y="3932464"/>
            <a:ext cx="13335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Turn right into cafeteria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6248400" y="838200"/>
            <a:ext cx="1981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8" idx="4"/>
          </p:cNvCxnSpPr>
          <p:nvPr/>
        </p:nvCxnSpPr>
        <p:spPr>
          <a:xfrm rot="5400000">
            <a:off x="7162800" y="1447800"/>
            <a:ext cx="152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7124700" y="2019300"/>
            <a:ext cx="228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5" idx="0"/>
          </p:cNvCxnSpPr>
          <p:nvPr/>
        </p:nvCxnSpPr>
        <p:spPr>
          <a:xfrm flipH="1">
            <a:off x="7200900" y="2667000"/>
            <a:ext cx="19447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853113" y="3381375"/>
            <a:ext cx="4763" cy="53942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686800" y="4770664"/>
            <a:ext cx="0" cy="6313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4"/>
            <a:endCxn id="22" idx="0"/>
          </p:cNvCxnSpPr>
          <p:nvPr/>
        </p:nvCxnSpPr>
        <p:spPr>
          <a:xfrm>
            <a:off x="7200900" y="5684156"/>
            <a:ext cx="14684" cy="2356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5" idx="3"/>
          </p:cNvCxnSpPr>
          <p:nvPr/>
        </p:nvCxnSpPr>
        <p:spPr>
          <a:xfrm flipV="1">
            <a:off x="8229600" y="3381374"/>
            <a:ext cx="457200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867400" y="3381374"/>
            <a:ext cx="300037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867400" y="5402035"/>
            <a:ext cx="28289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Process 44"/>
          <p:cNvSpPr/>
          <p:nvPr/>
        </p:nvSpPr>
        <p:spPr>
          <a:xfrm>
            <a:off x="5293518" y="3932464"/>
            <a:ext cx="14478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Continue to Classroom</a:t>
            </a:r>
            <a:endParaRPr lang="en-US" dirty="0"/>
          </a:p>
        </p:txBody>
      </p:sp>
      <p:cxnSp>
        <p:nvCxnSpPr>
          <p:cNvPr id="46" name="Straight Arrow Connector 45"/>
          <p:cNvCxnSpPr>
            <a:endCxn id="21" idx="3"/>
          </p:cNvCxnSpPr>
          <p:nvPr/>
        </p:nvCxnSpPr>
        <p:spPr>
          <a:xfrm flipH="1">
            <a:off x="8686800" y="3383756"/>
            <a:ext cx="4762" cy="5365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853113" y="4770664"/>
            <a:ext cx="9524" cy="6313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382000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853113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4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cs typeface="Times New Roman" pitchFamily="18" charset="0"/>
              </a:rPr>
              <a:t>Iteration Control </a:t>
            </a:r>
            <a:r>
              <a:rPr lang="en-US" b="0" dirty="0">
                <a:cs typeface="Times New Roman" pitchFamily="18" charset="0"/>
              </a:rPr>
              <a:t>Structure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Represents the computer’s ability to repeat a series of instructions </a:t>
            </a:r>
            <a:endParaRPr lang="en-US" sz="2800" dirty="0" smtClean="0">
              <a:cs typeface="Times New Roman" pitchFamily="18" charset="0"/>
            </a:endParaRPr>
          </a:p>
          <a:p>
            <a:pPr lvl="8">
              <a:lnSpc>
                <a:spcPct val="90000"/>
              </a:lnSpc>
            </a:pPr>
            <a:endParaRPr lang="en-US" sz="15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cs typeface="Times New Roman" pitchFamily="18" charset="0"/>
              </a:rPr>
              <a:t>Loop</a:t>
            </a:r>
            <a:r>
              <a:rPr lang="en-US" sz="2800" dirty="0">
                <a:cs typeface="Times New Roman" pitchFamily="18" charset="0"/>
              </a:rPr>
              <a:t> – a series of repeated </a:t>
            </a:r>
            <a:r>
              <a:rPr lang="en-US" sz="2800" dirty="0" smtClean="0">
                <a:cs typeface="Times New Roman" pitchFamily="18" charset="0"/>
              </a:rPr>
              <a:t>instructions</a:t>
            </a:r>
          </a:p>
          <a:p>
            <a:pPr lvl="8">
              <a:lnSpc>
                <a:spcPct val="90000"/>
              </a:lnSpc>
            </a:pPr>
            <a:endParaRPr lang="en-US" sz="15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cs typeface="Times New Roman" pitchFamily="18" charset="0"/>
              </a:rPr>
              <a:t>Infinite loop</a:t>
            </a:r>
            <a:r>
              <a:rPr lang="en-US" sz="2800" dirty="0">
                <a:cs typeface="Times New Roman" pitchFamily="18" charset="0"/>
              </a:rPr>
              <a:t> – instructions that would continue without a way out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pPr lvl="8">
              <a:lnSpc>
                <a:spcPct val="90000"/>
              </a:lnSpc>
            </a:pPr>
            <a:endParaRPr lang="en-US" sz="15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Every loop must include a statement that defines how many times to execute the loop steps or under what condition to continue or stop the looping process.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274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Iteration Control </a:t>
            </a:r>
            <a:r>
              <a:rPr lang="en-US" b="0" dirty="0">
                <a:cs typeface="Times New Roman" pitchFamily="18" charset="0"/>
              </a:rPr>
              <a:t>Structure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DOWHILE hair is not clean</a:t>
            </a:r>
          </a:p>
          <a:p>
            <a:pPr>
              <a:buFont typeface="Wingdings" pitchFamily="2" charset="2"/>
              <a:buNone/>
            </a:pPr>
            <a:r>
              <a:rPr lang="en-US"/>
              <a:t>	Wash hair</a:t>
            </a:r>
          </a:p>
          <a:p>
            <a:pPr>
              <a:buFont typeface="Wingdings" pitchFamily="2" charset="2"/>
              <a:buNone/>
            </a:pPr>
            <a:r>
              <a:rPr lang="en-US"/>
              <a:t>	Rinse hair</a:t>
            </a:r>
          </a:p>
          <a:p>
            <a:pPr>
              <a:buFont typeface="Wingdings" pitchFamily="2" charset="2"/>
              <a:buNone/>
            </a:pPr>
            <a:r>
              <a:rPr lang="en-US"/>
              <a:t>ENDDO</a:t>
            </a:r>
          </a:p>
        </p:txBody>
      </p:sp>
    </p:spTree>
    <p:extLst>
      <p:ext uri="{BB962C8B-B14F-4D97-AF65-F5344CB8AC3E}">
        <p14:creationId xmlns:p14="http://schemas.microsoft.com/office/powerpoint/2010/main" val="87340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>
          <a:xfrm>
            <a:off x="6362700" y="5181600"/>
            <a:ext cx="1535708" cy="7084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 Decision</a:t>
            </a:r>
            <a:endParaRPr lang="en-US" dirty="0"/>
          </a:p>
        </p:txBody>
      </p:sp>
      <p:sp>
        <p:nvSpPr>
          <p:cNvPr id="2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6724" y="136752"/>
            <a:ext cx="8229600" cy="71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Loop - </a:t>
            </a:r>
            <a:r>
              <a:rPr lang="en-US" dirty="0" err="1" smtClean="0">
                <a:cs typeface="Times New Roman" pitchFamily="18" charset="0"/>
              </a:rPr>
              <a:t>Pseudocode</a:t>
            </a:r>
            <a:r>
              <a:rPr lang="en-US" dirty="0" smtClean="0">
                <a:cs typeface="Times New Roman" pitchFamily="18" charset="0"/>
              </a:rPr>
              <a:t> and Flowchart</a:t>
            </a:r>
          </a:p>
        </p:txBody>
      </p:sp>
      <p:sp>
        <p:nvSpPr>
          <p:cNvPr id="2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/>
              <a:t>Proceed down hall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/>
              <a:t>Get food in cafeteria 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sz="2400" dirty="0" smtClean="0"/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/>
              <a:t>DOWHILE  hungry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Eat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/>
              <a:t>END DO </a:t>
            </a:r>
          </a:p>
        </p:txBody>
      </p:sp>
      <p:sp>
        <p:nvSpPr>
          <p:cNvPr id="22" name="Oval 21"/>
          <p:cNvSpPr/>
          <p:nvPr/>
        </p:nvSpPr>
        <p:spPr>
          <a:xfrm>
            <a:off x="6350992" y="6095999"/>
            <a:ext cx="1547416" cy="5857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867400" y="1524000"/>
            <a:ext cx="2514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Proceed down hall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67400" y="2133600"/>
            <a:ext cx="2514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food in </a:t>
            </a:r>
            <a:r>
              <a:rPr lang="en-US" dirty="0" err="1" smtClean="0"/>
              <a:t>cafteteria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" name="Flowchart: Decision 24"/>
          <p:cNvSpPr/>
          <p:nvPr/>
        </p:nvSpPr>
        <p:spPr>
          <a:xfrm>
            <a:off x="6172200" y="2895600"/>
            <a:ext cx="2057400" cy="97155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Hungry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6" name="Flowchart: Process 25"/>
          <p:cNvSpPr/>
          <p:nvPr/>
        </p:nvSpPr>
        <p:spPr>
          <a:xfrm>
            <a:off x="6520954" y="4262437"/>
            <a:ext cx="1219200" cy="4654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Eat Food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6248400" y="729343"/>
            <a:ext cx="1981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8" idx="4"/>
          </p:cNvCxnSpPr>
          <p:nvPr/>
        </p:nvCxnSpPr>
        <p:spPr>
          <a:xfrm flipH="1">
            <a:off x="7220347" y="1262743"/>
            <a:ext cx="18653" cy="2612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7124700" y="2019300"/>
            <a:ext cx="228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5" idx="0"/>
          </p:cNvCxnSpPr>
          <p:nvPr/>
        </p:nvCxnSpPr>
        <p:spPr>
          <a:xfrm flipH="1">
            <a:off x="7200900" y="2667000"/>
            <a:ext cx="38894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5" idx="2"/>
          </p:cNvCxnSpPr>
          <p:nvPr/>
        </p:nvCxnSpPr>
        <p:spPr>
          <a:xfrm>
            <a:off x="7200900" y="3867150"/>
            <a:ext cx="0" cy="3952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4"/>
            <a:endCxn id="22" idx="0"/>
          </p:cNvCxnSpPr>
          <p:nvPr/>
        </p:nvCxnSpPr>
        <p:spPr>
          <a:xfrm flipH="1">
            <a:off x="7124700" y="5890077"/>
            <a:ext cx="5854" cy="205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5" idx="3"/>
          </p:cNvCxnSpPr>
          <p:nvPr/>
        </p:nvCxnSpPr>
        <p:spPr>
          <a:xfrm flipV="1">
            <a:off x="8229600" y="3381374"/>
            <a:ext cx="4572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8691562" y="3383756"/>
            <a:ext cx="0" cy="2152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27" idx="6"/>
          </p:cNvCxnSpPr>
          <p:nvPr/>
        </p:nvCxnSpPr>
        <p:spPr>
          <a:xfrm flipH="1">
            <a:off x="7898408" y="5535838"/>
            <a:ext cx="793154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382000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08737" y="388012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5720543" y="4508303"/>
            <a:ext cx="793154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720543" y="3381374"/>
            <a:ext cx="0" cy="11137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720543" y="3381375"/>
            <a:ext cx="396577" cy="238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66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2819400" y="228600"/>
            <a:ext cx="2057400" cy="457200"/>
          </a:xfrm>
          <a:prstGeom prst="flowChartTerminator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>
                <a:latin typeface="Times New Roman" pitchFamily="18" charset="0"/>
              </a:rPr>
              <a:t>Start</a:t>
            </a:r>
            <a:endParaRPr lang="en-US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933700" y="1028700"/>
            <a:ext cx="2057400" cy="457200"/>
          </a:xfrm>
          <a:prstGeom prst="flowChartInputOutpu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>
                <a:latin typeface="Times New Roman" pitchFamily="18" charset="0"/>
              </a:rPr>
              <a:t>Input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38500" y="3619500"/>
            <a:ext cx="1600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>
                <a:latin typeface="Times New Roman" pitchFamily="18" charset="0"/>
              </a:rPr>
              <a:t>Process A</a:t>
            </a:r>
            <a:endParaRPr 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105400" y="2857500"/>
            <a:ext cx="2171700" cy="129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NO PROCESSES ALLOWED HERE!!!!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Exit only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3162300" y="5981700"/>
            <a:ext cx="2171700" cy="457200"/>
          </a:xfrm>
          <a:prstGeom prst="flowChartTerminator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>
                <a:latin typeface="Times New Roman" pitchFamily="18" charset="0"/>
              </a:rPr>
              <a:t>Stop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3848100" y="68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3848100" y="1485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1866900" y="23241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4076700" y="56007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AutoShape 13"/>
          <p:cNvSpPr>
            <a:spLocks/>
          </p:cNvSpPr>
          <p:nvPr/>
        </p:nvSpPr>
        <p:spPr bwMode="auto">
          <a:xfrm>
            <a:off x="419100" y="266700"/>
            <a:ext cx="1714500" cy="304800"/>
          </a:xfrm>
          <a:prstGeom prst="borderCallout1">
            <a:avLst>
              <a:gd name="adj1" fmla="val 37500"/>
              <a:gd name="adj2" fmla="val 104444"/>
              <a:gd name="adj3" fmla="val 67190"/>
              <a:gd name="adj4" fmla="val 133611"/>
            </a:avLst>
          </a:prstGeom>
          <a:solidFill>
            <a:srgbClr val="FFFF00"/>
          </a:solidFill>
          <a:ln w="9525">
            <a:solidFill>
              <a:srgbClr val="00B0F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r>
              <a:rPr lang="en-US" sz="1200" b="1" dirty="0">
                <a:latin typeface="Times New Roman" pitchFamily="18" charset="0"/>
              </a:rPr>
              <a:t>Used for Start &amp; Stop </a:t>
            </a:r>
            <a:endParaRPr lang="en-US" b="1" dirty="0"/>
          </a:p>
        </p:txBody>
      </p:sp>
      <p:sp>
        <p:nvSpPr>
          <p:cNvPr id="12" name="AutoShape 14"/>
          <p:cNvSpPr>
            <a:spLocks/>
          </p:cNvSpPr>
          <p:nvPr/>
        </p:nvSpPr>
        <p:spPr bwMode="auto">
          <a:xfrm>
            <a:off x="6743700" y="876300"/>
            <a:ext cx="1943100" cy="1058863"/>
          </a:xfrm>
          <a:prstGeom prst="borderCallout1">
            <a:avLst>
              <a:gd name="adj1" fmla="val 10796"/>
              <a:gd name="adj2" fmla="val -3921"/>
              <a:gd name="adj3" fmla="val 29537"/>
              <a:gd name="adj4" fmla="val -92810"/>
            </a:avLst>
          </a:prstGeom>
          <a:solidFill>
            <a:srgbClr val="FFFF00"/>
          </a:solidFill>
          <a:ln w="9525">
            <a:solidFill>
              <a:srgbClr val="00B0F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r>
              <a:rPr lang="en-US" sz="1200" b="1" dirty="0">
                <a:latin typeface="Times New Roman" pitchFamily="18" charset="0"/>
              </a:rPr>
              <a:t>Used for inputs – raw materials </a:t>
            </a:r>
          </a:p>
          <a:p>
            <a:r>
              <a:rPr lang="en-US" sz="1200" b="1" dirty="0">
                <a:latin typeface="Times New Roman" pitchFamily="18" charset="0"/>
              </a:rPr>
              <a:t>Examples:</a:t>
            </a:r>
          </a:p>
          <a:p>
            <a:r>
              <a:rPr lang="en-US" sz="1200" b="1" dirty="0">
                <a:latin typeface="Times New Roman" pitchFamily="18" charset="0"/>
              </a:rPr>
              <a:t>   Cake Ingredients</a:t>
            </a:r>
          </a:p>
          <a:p>
            <a:r>
              <a:rPr lang="en-US" sz="1200" b="1" dirty="0">
                <a:latin typeface="Times New Roman" pitchFamily="18" charset="0"/>
              </a:rPr>
              <a:t>   Plastic, metal</a:t>
            </a:r>
            <a:endParaRPr lang="en-US" b="1" dirty="0"/>
          </a:p>
        </p:txBody>
      </p:sp>
      <p:sp>
        <p:nvSpPr>
          <p:cNvPr id="13" name="AutoShape 15"/>
          <p:cNvSpPr>
            <a:spLocks/>
          </p:cNvSpPr>
          <p:nvPr/>
        </p:nvSpPr>
        <p:spPr bwMode="auto">
          <a:xfrm>
            <a:off x="6800850" y="5642429"/>
            <a:ext cx="1828800" cy="533400"/>
          </a:xfrm>
          <a:prstGeom prst="borderCallout1">
            <a:avLst>
              <a:gd name="adj1" fmla="val 9731"/>
              <a:gd name="adj2" fmla="val -4167"/>
              <a:gd name="adj3" fmla="val -11976"/>
              <a:gd name="adj4" fmla="val -87065"/>
            </a:avLst>
          </a:prstGeom>
          <a:solidFill>
            <a:srgbClr val="FFFF00"/>
          </a:solidFill>
          <a:ln w="9525">
            <a:solidFill>
              <a:srgbClr val="00B0F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r>
              <a:rPr lang="en-US" sz="1200" b="1" dirty="0">
                <a:latin typeface="Times New Roman" pitchFamily="18" charset="0"/>
              </a:rPr>
              <a:t>Used  to show where loop stops – required.</a:t>
            </a:r>
            <a:endParaRPr lang="en-US" b="1" dirty="0"/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2857500" y="1714500"/>
            <a:ext cx="2438400" cy="1219200"/>
          </a:xfrm>
          <a:prstGeom prst="flowChartDecision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>
                <a:latin typeface="Times New Roman" pitchFamily="18" charset="0"/>
              </a:rPr>
              <a:t>DOWHILE Question </a:t>
            </a:r>
          </a:p>
          <a:p>
            <a:pPr algn="ctr"/>
            <a:r>
              <a:rPr lang="en-US" sz="1400" b="1" dirty="0">
                <a:latin typeface="Times New Roman" pitchFamily="18" charset="0"/>
              </a:rPr>
              <a:t>(T or F)</a:t>
            </a:r>
            <a:endParaRPr lang="en-US" b="1" dirty="0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5295900" y="23241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 flipH="1">
            <a:off x="6134100" y="2400300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3314700" y="3009900"/>
            <a:ext cx="914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latin typeface="Times New Roman" pitchFamily="18" charset="0"/>
              </a:rPr>
              <a:t>True (yes)</a:t>
            </a:r>
            <a:endParaRPr lang="en-US" dirty="0"/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5309507" y="1834470"/>
            <a:ext cx="914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latin typeface="Times New Roman" pitchFamily="18" charset="0"/>
              </a:rPr>
              <a:t>False (no)</a:t>
            </a:r>
            <a:endParaRPr lang="en-US" dirty="0"/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3314700" y="4381500"/>
            <a:ext cx="14859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>
                <a:latin typeface="Times New Roman" pitchFamily="18" charset="0"/>
              </a:rPr>
              <a:t>Process B</a:t>
            </a:r>
            <a:endParaRPr lang="en-US" dirty="0"/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 flipH="1" flipV="1">
            <a:off x="1943100" y="4610100"/>
            <a:ext cx="1371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 flipH="1">
            <a:off x="6134100" y="4152900"/>
            <a:ext cx="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 flipH="1" flipV="1">
            <a:off x="5295900" y="54483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>
            <a:off x="4076700" y="293370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4" name="AutoShape 30"/>
          <p:cNvSpPr>
            <a:spLocks/>
          </p:cNvSpPr>
          <p:nvPr/>
        </p:nvSpPr>
        <p:spPr bwMode="auto">
          <a:xfrm>
            <a:off x="7581900" y="2065791"/>
            <a:ext cx="1257300" cy="685800"/>
          </a:xfrm>
          <a:prstGeom prst="borderCallout1">
            <a:avLst>
              <a:gd name="adj1" fmla="val 16667"/>
              <a:gd name="adj2" fmla="val -6060"/>
              <a:gd name="adj3" fmla="val -12533"/>
              <a:gd name="adj4" fmla="val -237754"/>
            </a:avLst>
          </a:prstGeom>
          <a:solidFill>
            <a:srgbClr val="FFFF00"/>
          </a:solidFill>
          <a:ln w="9525">
            <a:solidFill>
              <a:srgbClr val="00B0F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r>
              <a:rPr lang="en-US" sz="1200" b="1" dirty="0">
                <a:latin typeface="Times New Roman" pitchFamily="18" charset="0"/>
              </a:rPr>
              <a:t>Used for decision making </a:t>
            </a:r>
          </a:p>
          <a:p>
            <a:r>
              <a:rPr lang="en-US" sz="1200" b="1" dirty="0">
                <a:latin typeface="Times New Roman" pitchFamily="18" charset="0"/>
              </a:rPr>
              <a:t> - Questions</a:t>
            </a:r>
            <a:endParaRPr lang="en-US" b="1" dirty="0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647700" y="6134100"/>
            <a:ext cx="1981200" cy="762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>
            <a:off x="647700" y="647700"/>
            <a:ext cx="0" cy="54864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27" name="Line 18"/>
          <p:cNvSpPr>
            <a:spLocks noChangeShapeType="1"/>
          </p:cNvSpPr>
          <p:nvPr/>
        </p:nvSpPr>
        <p:spPr bwMode="auto">
          <a:xfrm flipH="1">
            <a:off x="1866900" y="2400300"/>
            <a:ext cx="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 flipH="1">
            <a:off x="4076700" y="4076700"/>
            <a:ext cx="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9" name="AutoShape 2"/>
          <p:cNvSpPr>
            <a:spLocks noChangeArrowheads="1"/>
          </p:cNvSpPr>
          <p:nvPr/>
        </p:nvSpPr>
        <p:spPr bwMode="auto">
          <a:xfrm>
            <a:off x="3162300" y="5219700"/>
            <a:ext cx="2057400" cy="457200"/>
          </a:xfrm>
          <a:prstGeom prst="flowChartTerminator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>
                <a:latin typeface="Times New Roman" pitchFamily="18" charset="0"/>
              </a:rPr>
              <a:t>ENDDO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219700" y="159261"/>
            <a:ext cx="3771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Iteration (Loop) Structure Logic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57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Microsoft Word to Create a Flowchart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508248" cy="47975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Open Microsoft Word.</a:t>
            </a:r>
          </a:p>
          <a:p>
            <a:r>
              <a:rPr lang="en-US" dirty="0" smtClean="0"/>
              <a:t>Under Insert choose Shapes</a:t>
            </a:r>
          </a:p>
          <a:p>
            <a:r>
              <a:rPr lang="en-US" dirty="0" smtClean="0"/>
              <a:t>Look down the list until you see Flowchart.</a:t>
            </a:r>
          </a:p>
          <a:p>
            <a:r>
              <a:rPr lang="en-US" dirty="0" smtClean="0"/>
              <a:t>Hoover your mouse over a shape, you will see a popup telling you what that shape is used for.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600200"/>
            <a:ext cx="510056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562600" y="4038600"/>
            <a:ext cx="1752600" cy="609600"/>
          </a:xfrm>
          <a:prstGeom prst="rect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7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Programs are created to solve problems.</a:t>
            </a:r>
          </a:p>
          <a:p>
            <a:endParaRPr lang="en-US" dirty="0"/>
          </a:p>
          <a:p>
            <a:r>
              <a:rPr lang="en-US" dirty="0" smtClean="0"/>
              <a:t>A solution must be designed prior to coding.</a:t>
            </a:r>
          </a:p>
          <a:p>
            <a:endParaRPr lang="en-US" dirty="0"/>
          </a:p>
          <a:p>
            <a:r>
              <a:rPr lang="en-US" dirty="0" smtClean="0"/>
              <a:t>One method of designing a solution to a problem is to create an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algorithm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1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Microsoft Word to Create a Flowchart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dirty="0" smtClean="0"/>
              <a:t>Select and draw the shapes needed for your program logic.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Once you draw a shape you can right click and select Add Text to enter information into your symbol.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Join your symbols using arrows indicating program data flow.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6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oftware development flow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76198"/>
            <a:ext cx="4905578" cy="633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159260"/>
            <a:ext cx="3124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Iteration (Loop) Structure Logic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9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general rules:</a:t>
            </a:r>
          </a:p>
          <a:p>
            <a:pPr lvl="1"/>
            <a:r>
              <a:rPr lang="en-US" dirty="0" smtClean="0"/>
              <a:t>If you do not understand the problem, you probably will not be able to create a solution.</a:t>
            </a:r>
          </a:p>
          <a:p>
            <a:pPr lvl="1"/>
            <a:r>
              <a:rPr lang="en-US" dirty="0" smtClean="0"/>
              <a:t>Remember to start with the solution in mind.</a:t>
            </a:r>
          </a:p>
          <a:p>
            <a:pPr lvl="1"/>
            <a:r>
              <a:rPr lang="en-US" dirty="0" smtClean="0"/>
              <a:t>Your program solution should not necessarily look like that of another programmer.</a:t>
            </a:r>
          </a:p>
          <a:p>
            <a:pPr lvl="1"/>
            <a:r>
              <a:rPr lang="en-US" dirty="0" smtClean="0"/>
              <a:t>Use your tools to help you determine </a:t>
            </a:r>
            <a:r>
              <a:rPr lang="en-US" smtClean="0"/>
              <a:t>your solution.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36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b="1" i="1" dirty="0">
                <a:solidFill>
                  <a:srgbClr val="C00000"/>
                </a:solidFill>
              </a:rPr>
              <a:t>algorithm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is a list of steps to solve a </a:t>
            </a:r>
            <a:r>
              <a:rPr lang="en-US" dirty="0" smtClean="0"/>
              <a:t>problem written in plain English. </a:t>
            </a:r>
          </a:p>
          <a:p>
            <a:pPr lvl="8"/>
            <a:endParaRPr lang="en-US" dirty="0" smtClean="0"/>
          </a:p>
          <a:p>
            <a:pPr lvl="1"/>
            <a:r>
              <a:rPr lang="en-US" b="1" dirty="0" smtClean="0"/>
              <a:t>Steps</a:t>
            </a:r>
            <a:r>
              <a:rPr lang="en-US" dirty="0" smtClean="0"/>
              <a:t> to solve a problem are written out and numbered in the order in which they should be executed. </a:t>
            </a:r>
          </a:p>
          <a:p>
            <a:pPr lvl="8"/>
            <a:endParaRPr lang="en-US" dirty="0"/>
          </a:p>
          <a:p>
            <a:r>
              <a:rPr lang="en-US" dirty="0" smtClean="0"/>
              <a:t>They should be as extensive as necessary to outline the solution.</a:t>
            </a:r>
          </a:p>
          <a:p>
            <a:pPr lvl="8"/>
            <a:endParaRPr lang="en-US" dirty="0"/>
          </a:p>
          <a:p>
            <a:r>
              <a:rPr lang="en-US" dirty="0"/>
              <a:t>Your algorithm is not only going to tell your program what to do but how to do it.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Example – Going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Walk Algorithm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Leave classroom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Turn right out of school building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Walk 1.2 miles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Turn right on street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Go to 4</a:t>
            </a:r>
            <a:r>
              <a:rPr lang="en-US" baseline="30000" dirty="0" smtClean="0"/>
              <a:t>th</a:t>
            </a:r>
            <a:r>
              <a:rPr lang="en-US" dirty="0" smtClean="0"/>
              <a:t> house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/>
            <a:r>
              <a:rPr lang="en-US" dirty="0" smtClean="0"/>
              <a:t>The Bus Algorithm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Go to the bus area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Get in right bus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Go to 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94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Both algorithms, and others that accomplish the same task (of getting you home).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There are advantages and disadvantages associated with each option.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You have to consider each option and its advantages/disadvantages before you choose the algorithm you want to continue developing into your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49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Algorithm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Simple steps representing a process for dealing with a guessing game in which the computer generates a random number and the player guesses.</a:t>
            </a:r>
          </a:p>
          <a:p>
            <a:pPr marL="0" indent="0">
              <a:buNone/>
            </a:pPr>
            <a:r>
              <a:rPr lang="en-US" sz="1000" dirty="0"/>
              <a:t>	</a:t>
            </a:r>
            <a:endParaRPr lang="en-US" sz="1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Generate a secret random number between 1 and 100.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Get a number from the player.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Compare the player’s guess to the secret number.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Compare the numbers. If the numbers are identical, go to step 5. Otherwise, tell the player the number was either too high and return to step 2.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Display a message stating the secret number was guessed.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8"/>
            <a:endParaRPr lang="en-US" dirty="0" smtClean="0"/>
          </a:p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Pseudocode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is a mix of English language and code that represents what you want your program to do.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It helps you determine how you want the program to work as well as what variables and methods/functions you will want to include.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Developing </a:t>
            </a:r>
            <a:r>
              <a:rPr lang="en-US" dirty="0" err="1" smtClean="0"/>
              <a:t>pseudocode</a:t>
            </a:r>
            <a:r>
              <a:rPr lang="en-US" dirty="0" smtClean="0"/>
              <a:t> will help you work through your logic, reducing the number of errors and potential re-writes you will have to 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2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Pseudocode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	Represents the same process for dealing with a guessing game in which the computer generates a random number and the player guesses the number</a:t>
            </a:r>
          </a:p>
          <a:p>
            <a:endParaRPr lang="en-US" sz="2400" dirty="0" smtClean="0"/>
          </a:p>
          <a:p>
            <a:pPr lvl="1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Sub </a:t>
            </a:r>
            <a:r>
              <a:rPr lang="en-US" sz="1800" dirty="0" err="1" smtClean="0">
                <a:solidFill>
                  <a:schemeClr val="tx1"/>
                </a:solidFill>
              </a:rPr>
              <a:t>btnCheckGuess_Click</a:t>
            </a:r>
            <a:r>
              <a:rPr lang="en-US" sz="1800" dirty="0" smtClean="0">
                <a:solidFill>
                  <a:schemeClr val="tx1"/>
                </a:solidFill>
              </a:rPr>
              <a:t>()</a:t>
            </a:r>
          </a:p>
          <a:p>
            <a:pPr lvl="2">
              <a:buNone/>
            </a:pPr>
            <a:r>
              <a:rPr lang="en-US" sz="1800" dirty="0" err="1" smtClean="0"/>
              <a:t>randomNumber</a:t>
            </a:r>
            <a:r>
              <a:rPr lang="en-US" sz="1800" dirty="0" smtClean="0"/>
              <a:t> = 37</a:t>
            </a:r>
          </a:p>
          <a:p>
            <a:pPr lvl="2">
              <a:buNone/>
            </a:pPr>
            <a:r>
              <a:rPr lang="en-US" sz="1800" dirty="0" smtClean="0"/>
              <a:t>Get </a:t>
            </a:r>
            <a:r>
              <a:rPr lang="en-US" sz="1800" dirty="0" err="1" smtClean="0"/>
              <a:t>playerGuess</a:t>
            </a:r>
            <a:r>
              <a:rPr lang="en-US" sz="1800" dirty="0" smtClean="0"/>
              <a:t> from text box</a:t>
            </a:r>
          </a:p>
          <a:p>
            <a:pPr lvl="2">
              <a:buNone/>
            </a:pPr>
            <a:r>
              <a:rPr lang="en-US" sz="1800" dirty="0" smtClean="0"/>
              <a:t>If </a:t>
            </a:r>
            <a:r>
              <a:rPr lang="en-US" sz="1800" dirty="0" err="1" smtClean="0"/>
              <a:t>playerGuess</a:t>
            </a:r>
            <a:r>
              <a:rPr lang="en-US" sz="1800" dirty="0" smtClean="0"/>
              <a:t> = </a:t>
            </a:r>
            <a:r>
              <a:rPr lang="en-US" sz="1800" dirty="0" err="1" smtClean="0"/>
              <a:t>randomNumber</a:t>
            </a:r>
            <a:r>
              <a:rPr lang="en-US" sz="1800" dirty="0" smtClean="0"/>
              <a:t>  Then</a:t>
            </a:r>
          </a:p>
          <a:p>
            <a:pPr lvl="3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Display “Correct”</a:t>
            </a:r>
          </a:p>
          <a:p>
            <a:pPr lvl="2">
              <a:buNone/>
            </a:pPr>
            <a:r>
              <a:rPr lang="en-US" sz="1800" dirty="0" err="1" smtClean="0"/>
              <a:t>ElseIf</a:t>
            </a:r>
            <a:r>
              <a:rPr lang="en-US" sz="1800" dirty="0" smtClean="0"/>
              <a:t> </a:t>
            </a:r>
            <a:r>
              <a:rPr lang="en-US" sz="1800" dirty="0" err="1" smtClean="0"/>
              <a:t>playerGuess</a:t>
            </a:r>
            <a:r>
              <a:rPr lang="en-US" sz="1800" dirty="0" smtClean="0"/>
              <a:t> &lt; </a:t>
            </a:r>
            <a:r>
              <a:rPr lang="en-US" sz="1800" dirty="0" err="1" smtClean="0"/>
              <a:t>randomNumber</a:t>
            </a:r>
            <a:r>
              <a:rPr lang="en-US" sz="1800" dirty="0" smtClean="0"/>
              <a:t> Then</a:t>
            </a:r>
          </a:p>
          <a:p>
            <a:pPr lvl="3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Display “Guess too Low”</a:t>
            </a:r>
          </a:p>
          <a:p>
            <a:pPr lvl="2">
              <a:buNone/>
            </a:pPr>
            <a:r>
              <a:rPr lang="en-US" sz="1800" dirty="0" smtClean="0"/>
              <a:t>Else</a:t>
            </a:r>
          </a:p>
          <a:p>
            <a:pPr lvl="3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Display “Guess too High”</a:t>
            </a:r>
          </a:p>
          <a:p>
            <a:pPr lvl="2">
              <a:buNone/>
            </a:pPr>
            <a:r>
              <a:rPr lang="en-US" sz="1800" dirty="0" smtClean="0"/>
              <a:t>End Sub</a:t>
            </a: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2">
              <a:buNone/>
            </a:pPr>
            <a:endParaRPr lang="en-US" sz="1800" dirty="0" smtClean="0"/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75d5e6560ba36884527413a53517d17866972f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1059</TotalTime>
  <Words>1454</Words>
  <Application>Microsoft Office PowerPoint</Application>
  <PresentationFormat>On-screen Show (4:3)</PresentationFormat>
  <Paragraphs>301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Civic</vt:lpstr>
      <vt:lpstr>Understand Problem Solving Tools to Design Programming Solutions</vt:lpstr>
      <vt:lpstr>Objective/Essential  Standard</vt:lpstr>
      <vt:lpstr>Problem Solving Tools</vt:lpstr>
      <vt:lpstr>Algorithms</vt:lpstr>
      <vt:lpstr>Algorithm Example – Going Home</vt:lpstr>
      <vt:lpstr>Algorithms</vt:lpstr>
      <vt:lpstr>Programming Algorithm Example</vt:lpstr>
      <vt:lpstr>Pseudocode</vt:lpstr>
      <vt:lpstr>Pseudocode Example</vt:lpstr>
      <vt:lpstr>Flowchart</vt:lpstr>
      <vt:lpstr>Flowchart</vt:lpstr>
      <vt:lpstr>Flowchart Symbols</vt:lpstr>
      <vt:lpstr>Flowchart Symbols</vt:lpstr>
      <vt:lpstr>PowerPoint Presentation</vt:lpstr>
      <vt:lpstr>Structured Programming</vt:lpstr>
      <vt:lpstr>Structured Programming</vt:lpstr>
      <vt:lpstr>Basic Control Structures</vt:lpstr>
      <vt:lpstr>SIMPLE SEQUENCE Control Structure </vt:lpstr>
      <vt:lpstr>SIMPLE SEQUENCE Control Structure</vt:lpstr>
      <vt:lpstr>Conditional Control Structure </vt:lpstr>
      <vt:lpstr>PowerPoint Presentation</vt:lpstr>
      <vt:lpstr>PowerPoint Presentation</vt:lpstr>
      <vt:lpstr>PowerPoint Presentation</vt:lpstr>
      <vt:lpstr>Decision - Pseudocode and Flowchart</vt:lpstr>
      <vt:lpstr>Iteration Control Structure</vt:lpstr>
      <vt:lpstr>Iteration Control Structure</vt:lpstr>
      <vt:lpstr>Loop - Pseudocode and Flowchart</vt:lpstr>
      <vt:lpstr>PowerPoint Presentation</vt:lpstr>
      <vt:lpstr>Using Microsoft Word to Create a Flowchart</vt:lpstr>
      <vt:lpstr>Using Microsoft Word to Create a Flowchart</vt:lpstr>
      <vt:lpstr>PowerPoint Presentation</vt:lpstr>
      <vt:lpstr>Expectations</vt:lpstr>
    </vt:vector>
  </TitlesOfParts>
  <Company>GCS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Documentation</dc:title>
  <dc:creator>Justin Crompton</dc:creator>
  <cp:lastModifiedBy>lkeller</cp:lastModifiedBy>
  <cp:revision>87</cp:revision>
  <dcterms:created xsi:type="dcterms:W3CDTF">2011-07-26T15:53:04Z</dcterms:created>
  <dcterms:modified xsi:type="dcterms:W3CDTF">2012-01-26T15:24:04Z</dcterms:modified>
</cp:coreProperties>
</file>