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56" r:id="rId2"/>
    <p:sldId id="263" r:id="rId3"/>
    <p:sldId id="275" r:id="rId4"/>
    <p:sldId id="276" r:id="rId5"/>
    <p:sldId id="277" r:id="rId6"/>
    <p:sldId id="305" r:id="rId7"/>
    <p:sldId id="278" r:id="rId8"/>
    <p:sldId id="279" r:id="rId9"/>
    <p:sldId id="281" r:id="rId10"/>
    <p:sldId id="284" r:id="rId11"/>
    <p:sldId id="283" r:id="rId12"/>
    <p:sldId id="285" r:id="rId13"/>
    <p:sldId id="286" r:id="rId14"/>
    <p:sldId id="287" r:id="rId15"/>
    <p:sldId id="304" r:id="rId16"/>
    <p:sldId id="288" r:id="rId17"/>
    <p:sldId id="302" r:id="rId18"/>
    <p:sldId id="303" r:id="rId19"/>
    <p:sldId id="289" r:id="rId20"/>
    <p:sldId id="290" r:id="rId21"/>
    <p:sldId id="291" r:id="rId22"/>
    <p:sldId id="296" r:id="rId23"/>
    <p:sldId id="295" r:id="rId24"/>
    <p:sldId id="294" r:id="rId25"/>
    <p:sldId id="297" r:id="rId26"/>
    <p:sldId id="298" r:id="rId27"/>
    <p:sldId id="299" r:id="rId28"/>
    <p:sldId id="300" r:id="rId29"/>
    <p:sldId id="306" r:id="rId30"/>
    <p:sldId id="307" r:id="rId31"/>
    <p:sldId id="308" r:id="rId32"/>
    <p:sldId id="309" r:id="rId33"/>
    <p:sldId id="310" r:id="rId34"/>
    <p:sldId id="267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7DC22-167C-476F-9A92-4BE605C4F1C8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D97A0-0018-4C12-B3FE-0130B7A388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16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56859-1518-4C3A-8BC5-3AF99F9192B4}" type="datetimeFigureOut">
              <a:rPr lang="en-US" smtClean="0"/>
              <a:pPr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BC1889-805A-4111-A24F-D728A54436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ac148eb3.aspx" TargetMode="External"/><Relationship Id="rId2" Type="http://schemas.openxmlformats.org/officeDocument/2006/relationships/hyperlink" Target="http://msdn.microsoft.com/en-us/library/5b4t5f7s.a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Objective 8.03  </a:t>
            </a:r>
            <a:br>
              <a:rPr lang="en-US" sz="3600" dirty="0" smtClean="0"/>
            </a:br>
            <a:r>
              <a:rPr lang="en-US" sz="3600" dirty="0" smtClean="0"/>
              <a:t>Apply Animation and Graphic Methods in a Windows Form (4%)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CreateGraphics</a:t>
            </a:r>
            <a:r>
              <a:rPr lang="en-US" dirty="0" smtClean="0"/>
              <a:t>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CreateGraphics</a:t>
            </a:r>
            <a:r>
              <a:rPr lang="en-US" dirty="0" smtClean="0">
                <a:cs typeface="Times New Roman" pitchFamily="18" charset="0"/>
              </a:rPr>
              <a:t> control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A control class method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Encases a specific object surface area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cs typeface="Times New Roman" pitchFamily="18" charset="0"/>
              </a:rPr>
              <a:t>Available with most control objects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CreateGraphics</a:t>
            </a:r>
            <a:r>
              <a:rPr lang="en-US" dirty="0" smtClean="0"/>
              <a:t>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j-lt"/>
                <a:cs typeface="Times New Roman" pitchFamily="18" charset="0"/>
              </a:rPr>
              <a:t>The drawing surface can be the surface of a form, a button or almost any other object.</a:t>
            </a:r>
          </a:p>
          <a:p>
            <a:pPr lvl="8"/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Syntax</a:t>
            </a:r>
          </a:p>
          <a:p>
            <a:pPr lvl="8"/>
            <a:endParaRPr lang="en-US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Dim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SurfaceName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As Graphic =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controlObject.CreateCraphics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lvl="8"/>
            <a:endParaRPr lang="en-US" dirty="0" smtClean="0">
              <a:latin typeface="+mj-lt"/>
              <a:cs typeface="Times New Roman" pitchFamily="18" charset="0"/>
            </a:endParaRPr>
          </a:p>
          <a:p>
            <a:r>
              <a:rPr lang="en-US" dirty="0" smtClean="0">
                <a:latin typeface="+mj-lt"/>
                <a:cs typeface="Times New Roman" pitchFamily="18" charset="0"/>
              </a:rPr>
              <a:t>Examples to declare the drawing surface</a:t>
            </a:r>
          </a:p>
          <a:p>
            <a:endParaRPr lang="en-US" sz="2200" dirty="0" smtClean="0">
              <a:latin typeface="+mj-lt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Using the Form itself as a surface</a:t>
            </a:r>
            <a:b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Dim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FormSurface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As Graphic =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Me.CreateGraphics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	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Using a Button as a surface</a:t>
            </a:r>
            <a:br>
              <a:rPr lang="en-US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Dim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ButtonSurface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As Graphic = </a:t>
            </a:r>
            <a:r>
              <a:rPr lang="en-US" dirty="0" err="1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btnOn.CreateGraphics</a:t>
            </a:r>
            <a:r>
              <a:rPr lang="en-US" dirty="0" smtClean="0">
                <a:solidFill>
                  <a:schemeClr val="tx1"/>
                </a:solidFill>
                <a:latin typeface="+mj-lt"/>
                <a:cs typeface="Courier New" pitchFamily="49" charset="0"/>
              </a:rPr>
              <a:t>  </a:t>
            </a:r>
            <a:r>
              <a:rPr lang="en-US" dirty="0" smtClean="0">
                <a:latin typeface="+mj-lt"/>
                <a:cs typeface="Times New Roman" pitchFamily="18" charset="0"/>
              </a:rPr>
              <a:t>	</a:t>
            </a:r>
            <a:r>
              <a:rPr lang="en-US" sz="2400" dirty="0" smtClean="0">
                <a:latin typeface="+mj-lt"/>
                <a:cs typeface="Times New Roman" pitchFamily="18" charset="0"/>
              </a:rPr>
              <a:t>	</a:t>
            </a: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on the Graphics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Defining a Drawing Pen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Drawing on a surface requires a Pen object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The pen, pen color and line thickness are declared in the same statement.</a:t>
            </a:r>
          </a:p>
          <a:p>
            <a:pPr lvl="8"/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Creating a Drawing Pen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The keyword New declares a new object.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Syntax</a:t>
            </a:r>
            <a:b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Dim 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PenName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As New Pen(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Color.</a:t>
            </a:r>
            <a:r>
              <a:rPr lang="en-US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whatever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size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  <a:p>
            <a:pPr lvl="4"/>
            <a:r>
              <a:rPr lang="en-US" dirty="0" smtClean="0">
                <a:cs typeface="Times New Roman" pitchFamily="18" charset="0"/>
              </a:rPr>
              <a:t>Size must be an integer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Example: </a:t>
            </a:r>
            <a:b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   Dim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ThinAquaPen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As New Pen(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Color.Aqua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2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lvl="1"/>
            <a:endParaRPr lang="en-US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dirty="0"/>
              <a:t>Why create a </a:t>
            </a:r>
            <a:r>
              <a:rPr lang="en-US" dirty="0" smtClean="0"/>
              <a:t>pen?</a:t>
            </a:r>
            <a:endParaRPr lang="en-US" dirty="0"/>
          </a:p>
          <a:p>
            <a:pPr lvl="1"/>
            <a:r>
              <a:rPr lang="en-US" dirty="0"/>
              <a:t>You can use this </a:t>
            </a:r>
            <a:r>
              <a:rPr lang="en-US" dirty="0" err="1" smtClean="0"/>
              <a:t>penin</a:t>
            </a:r>
            <a:r>
              <a:rPr lang="en-US" dirty="0" smtClean="0"/>
              <a:t> </a:t>
            </a:r>
            <a:r>
              <a:rPr lang="en-US" dirty="0"/>
              <a:t>multiple places, then if you want to change the color, you only have to change it in the </a:t>
            </a:r>
            <a:r>
              <a:rPr lang="en-US" dirty="0" smtClean="0"/>
              <a:t>declaration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Drawing on the Graphics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After defining a surface and a pen, Graphics class methods are used to draw on the surface.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Drawing Surface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A grid consisting of a set of points with x values and y values.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Each point is a pixel.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0,0 is the upper-left corner.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Size Property of an object stores both a height an width and can be used to determine the point in the lower-right-hand of an object.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Require a pen along with the shape position and size.</a:t>
            </a:r>
          </a:p>
          <a:p>
            <a:pPr lvl="8"/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DrawLine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pen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x1, y1, x2, y2)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Draws a line that extends from x1, y1 to x2, y2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Example</a:t>
            </a:r>
            <a:b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surface.DrawLine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MyRedPen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, 20, 50, 150, 50)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038600"/>
            <a:ext cx="5416752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Graphics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219200"/>
            <a:ext cx="8503920" cy="4797552"/>
          </a:xfrm>
        </p:spPr>
        <p:txBody>
          <a:bodyPr>
            <a:normAutofit/>
          </a:bodyPr>
          <a:lstStyle/>
          <a:p>
            <a:pPr marL="2194560" lvl="8" indent="0"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DrawRectangle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pen, x1, y1, width, height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Draws a rectangle with the upper-left corner at coordinates x1, y1 on a graphics object and is width wide and height high </a:t>
            </a:r>
          </a:p>
          <a:p>
            <a:pPr lvl="8"/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1"/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Example</a:t>
            </a:r>
            <a:br>
              <a:rPr lang="en-US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surface.DrawRectangle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cs typeface="Times New Roman" pitchFamily="18" charset="0"/>
              </a:rPr>
              <a:t>MyRedPen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100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, 5</a:t>
            </a: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0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)</a:t>
            </a:r>
          </a:p>
          <a:p>
            <a:pPr lvl="1"/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57767"/>
            <a:ext cx="5186103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05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on the Graphics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DrawEllipse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pen, x1,y1,width, height)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Draws an ellipse within a rectangular area that has its upper-left corner at coordinates x1, y1 on a graphics object and is width wide and height high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Example</a:t>
            </a:r>
            <a:br>
              <a:rPr lang="en-US" sz="24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surface.DrawEllipse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chemeClr val="tx1"/>
                </a:solidFill>
                <a:cs typeface="Times New Roman" pitchFamily="18" charset="0"/>
              </a:rPr>
              <a:t>MyRedPen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sz="2400" dirty="0">
                <a:solidFill>
                  <a:schemeClr val="tx1"/>
                </a:solidFill>
                <a:cs typeface="Times New Roman" pitchFamily="18" charset="0"/>
              </a:rPr>
              <a:t>, 50, 50)</a:t>
            </a:r>
          </a:p>
          <a:p>
            <a:pPr lvl="8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810000"/>
            <a:ext cx="421957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on the Graphics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689848" cy="2590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DrawArc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(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pen, x1,y1,width, height, </a:t>
            </a:r>
            <a:r>
              <a:rPr lang="en-US" sz="2800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startAngle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, </a:t>
            </a:r>
            <a:r>
              <a:rPr lang="en-US" sz="2800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sweepAngle</a:t>
            </a:r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)</a:t>
            </a:r>
            <a:endParaRPr lang="en-US" sz="2800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Draws an arc that starts at angle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startAngle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and continues clockwise </a:t>
            </a:r>
            <a:r>
              <a:rPr lang="en-US" sz="2400" dirty="0" err="1" smtClean="0">
                <a:solidFill>
                  <a:schemeClr val="tx1"/>
                </a:solidFill>
                <a:cs typeface="Times New Roman" pitchFamily="18" charset="0"/>
              </a:rPr>
              <a:t>sweepAngle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degrees.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The arc is within a rectangular are that has its upper-left corner at coordinates x1, y1 on a graphics object and is width wide and height high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Example</a:t>
            </a:r>
            <a:br>
              <a:rPr lang="en-US" sz="20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surface.DrawArc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MyRedPen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50</a:t>
            </a:r>
            <a:r>
              <a:rPr lang="en-US" sz="2000" dirty="0">
                <a:solidFill>
                  <a:schemeClr val="tx1"/>
                </a:solidFill>
                <a:cs typeface="Times New Roman" pitchFamily="18" charset="0"/>
              </a:rPr>
              <a:t>, 50,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50, 0, 180)</a:t>
            </a:r>
            <a:endParaRPr lang="en-US" sz="2000" dirty="0">
              <a:solidFill>
                <a:schemeClr val="tx1"/>
              </a:solidFill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3"/>
          <a:stretch/>
        </p:blipFill>
        <p:spPr bwMode="auto">
          <a:xfrm>
            <a:off x="2438400" y="3939654"/>
            <a:ext cx="4155743" cy="2573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617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on the Graphics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>
                <a:cs typeface="Times New Roman" pitchFamily="18" charset="0"/>
              </a:rPr>
              <a:t>Clear(</a:t>
            </a:r>
            <a:r>
              <a:rPr lang="en-US" sz="2800" i="1" dirty="0" smtClean="0">
                <a:cs typeface="Times New Roman" pitchFamily="18" charset="0"/>
              </a:rPr>
              <a:t>color</a:t>
            </a:r>
            <a:r>
              <a:rPr lang="en-US" sz="2800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Clears the drawing surface with </a:t>
            </a:r>
            <a:r>
              <a:rPr lang="en-US" sz="2400" i="1" dirty="0" smtClean="0">
                <a:solidFill>
                  <a:schemeClr val="tx1"/>
                </a:solidFill>
                <a:cs typeface="Times New Roman" pitchFamily="18" charset="0"/>
              </a:rPr>
              <a:t>color</a:t>
            </a:r>
            <a:r>
              <a:rPr lang="en-US" sz="2400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sz="2900" dirty="0" smtClean="0">
                <a:solidFill>
                  <a:schemeClr val="tx1"/>
                </a:solidFill>
                <a:cs typeface="Times New Roman" pitchFamily="18" charset="0"/>
              </a:rPr>
              <a:t>Example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900" dirty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900" dirty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900" dirty="0" smtClean="0">
                <a:solidFill>
                  <a:schemeClr val="tx1"/>
                </a:solidFill>
                <a:cs typeface="Times New Roman" pitchFamily="18" charset="0"/>
              </a:rPr>
              <a:t>   </a:t>
            </a:r>
            <a:r>
              <a:rPr lang="en-US" sz="2900" dirty="0" err="1" smtClean="0">
                <a:solidFill>
                  <a:schemeClr val="tx1"/>
                </a:solidFill>
                <a:cs typeface="Times New Roman" pitchFamily="18" charset="0"/>
              </a:rPr>
              <a:t>surface.Clear</a:t>
            </a:r>
            <a:r>
              <a:rPr lang="en-US" sz="29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900" dirty="0" err="1" smtClean="0">
                <a:solidFill>
                  <a:schemeClr val="tx1"/>
                </a:solidFill>
                <a:cs typeface="Times New Roman" pitchFamily="18" charset="0"/>
              </a:rPr>
              <a:t>me.Backcolor</a:t>
            </a:r>
            <a:r>
              <a:rPr lang="en-US" sz="2900" dirty="0" smtClean="0">
                <a:solidFill>
                  <a:schemeClr val="tx1"/>
                </a:solidFill>
                <a:cs typeface="Times New Roman" pitchFamily="18" charset="0"/>
              </a:rPr>
              <a:t>)	</a:t>
            </a:r>
          </a:p>
          <a:p>
            <a:pPr>
              <a:lnSpc>
                <a:spcPct val="90000"/>
              </a:lnSpc>
            </a:pPr>
            <a:endParaRPr lang="en-US" sz="2900" dirty="0" smtClean="0">
              <a:solidFill>
                <a:schemeClr val="tx1"/>
              </a:solidFill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cs typeface="Times New Roman" pitchFamily="18" charset="0"/>
              </a:rPr>
              <a:t>‘Wipes the surface with the color of the form</a:t>
            </a:r>
            <a:endParaRPr lang="en-US" dirty="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5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cs typeface="Times New Roman" pitchFamily="18" charset="0"/>
              </a:rPr>
              <a:t>The Pen class contains the </a:t>
            </a:r>
            <a:r>
              <a:rPr lang="en-US" sz="2800" dirty="0" err="1" smtClean="0">
                <a:cs typeface="Times New Roman" pitchFamily="18" charset="0"/>
              </a:rPr>
              <a:t>DashStyle</a:t>
            </a:r>
            <a:r>
              <a:rPr lang="en-US" sz="2800" dirty="0" smtClean="0">
                <a:cs typeface="Times New Roman" pitchFamily="18" charset="0"/>
              </a:rPr>
              <a:t> property for defining pen style.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err="1" smtClean="0">
                <a:cs typeface="Times New Roman" pitchFamily="18" charset="0"/>
              </a:rPr>
              <a:t>DashStyle</a:t>
            </a:r>
            <a:r>
              <a:rPr lang="en-US" sz="2800" dirty="0" smtClean="0">
                <a:cs typeface="Times New Roman" pitchFamily="18" charset="0"/>
              </a:rPr>
              <a:t> Options</a:t>
            </a:r>
          </a:p>
          <a:p>
            <a:pPr lvl="1"/>
            <a:r>
              <a:rPr lang="en-US" sz="2300" dirty="0" smtClean="0">
                <a:cs typeface="Times New Roman" pitchFamily="18" charset="0"/>
              </a:rPr>
              <a:t>Solid, Dash, Dot, </a:t>
            </a:r>
            <a:r>
              <a:rPr lang="en-US" sz="2300" dirty="0" err="1" smtClean="0">
                <a:cs typeface="Times New Roman" pitchFamily="18" charset="0"/>
              </a:rPr>
              <a:t>DashDot</a:t>
            </a:r>
            <a:r>
              <a:rPr lang="en-US" sz="2300" dirty="0" smtClean="0">
                <a:cs typeface="Times New Roman" pitchFamily="18" charset="0"/>
              </a:rPr>
              <a:t>, </a:t>
            </a:r>
            <a:r>
              <a:rPr lang="en-US" sz="2300" dirty="0" err="1" smtClean="0">
                <a:cs typeface="Times New Roman" pitchFamily="18" charset="0"/>
              </a:rPr>
              <a:t>DashDotDot</a:t>
            </a:r>
            <a:r>
              <a:rPr lang="en-US" sz="2300" dirty="0" smtClean="0">
                <a:cs typeface="Times New Roman" pitchFamily="18" charset="0"/>
              </a:rPr>
              <a:t>, Custom</a:t>
            </a:r>
          </a:p>
          <a:p>
            <a:endParaRPr lang="en-US" sz="2800" dirty="0" smtClean="0">
              <a:cs typeface="Times New Roman" pitchFamily="18" charset="0"/>
            </a:endParaRPr>
          </a:p>
          <a:p>
            <a:r>
              <a:rPr lang="en-US" sz="2800" dirty="0" smtClean="0">
                <a:cs typeface="Times New Roman" pitchFamily="18" charset="0"/>
              </a:rPr>
              <a:t>Example of Declaring a Pen Object</a:t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800" dirty="0" smtClean="0">
                <a:cs typeface="Times New Roman" pitchFamily="18" charset="0"/>
              </a:rPr>
              <a:t/>
            </a:r>
            <a:br>
              <a:rPr lang="en-US" sz="2800" dirty="0" smtClean="0">
                <a:cs typeface="Times New Roman" pitchFamily="18" charset="0"/>
              </a:rPr>
            </a:b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myPen.DashStyle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 = Drawing2D.DashStyle.DashDotDot 	</a:t>
            </a:r>
            <a:endParaRPr lang="en-US" sz="22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Objective/Essential 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</a:t>
            </a:r>
            <a:br>
              <a:rPr lang="en-US" dirty="0" smtClean="0"/>
            </a:br>
            <a:r>
              <a:rPr lang="en-US" dirty="0" smtClean="0"/>
              <a:t>8.00 Apply procedures to develop graphics applications</a:t>
            </a:r>
          </a:p>
          <a:p>
            <a:endParaRPr lang="en-US" dirty="0" smtClean="0"/>
          </a:p>
          <a:p>
            <a:r>
              <a:rPr lang="en-US" dirty="0" smtClean="0"/>
              <a:t>Indicator</a:t>
            </a:r>
            <a:br>
              <a:rPr lang="en-US" dirty="0" smtClean="0"/>
            </a:br>
            <a:r>
              <a:rPr lang="en-US" dirty="0" smtClean="0"/>
              <a:t>8.03  Apply Animation and Graphic Methods in a Windows Form (4%)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Solid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The Graphics class also includes methods for creating solid (filled) shapes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Example of Declaring a </a:t>
            </a:r>
            <a:r>
              <a:rPr lang="en-US" dirty="0" err="1" smtClean="0">
                <a:cs typeface="Times New Roman" pitchFamily="18" charset="0"/>
              </a:rPr>
              <a:t>SolidBrush</a:t>
            </a:r>
            <a:r>
              <a:rPr lang="en-US" dirty="0" smtClean="0">
                <a:cs typeface="Times New Roman" pitchFamily="18" charset="0"/>
              </a:rPr>
              <a:t> Object</a:t>
            </a:r>
          </a:p>
          <a:p>
            <a:pPr lvl="1"/>
            <a:endParaRPr lang="en-US" sz="1400" dirty="0" smtClean="0">
              <a:cs typeface="Times New Roman" pitchFamily="18" charset="0"/>
            </a:endParaRPr>
          </a:p>
          <a:p>
            <a:pPr lvl="1">
              <a:buFontTx/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PurpleBrush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As New 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SolidBrush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Color.BlueViolet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create a brush?</a:t>
            </a:r>
          </a:p>
          <a:p>
            <a:pPr lvl="1"/>
            <a:r>
              <a:rPr lang="en-US" dirty="0" smtClean="0"/>
              <a:t>You can use this brush in multiple places, then if you want to change the color, you only have to change it in the declaration.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Solid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cs typeface="Times New Roman" pitchFamily="18" charset="0"/>
              </a:rPr>
              <a:t>The Graphics class methods that fill shapes require a brush along with the shape position and size.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FillRectangle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brush, x1, y1, width, height)</a:t>
            </a:r>
          </a:p>
          <a:p>
            <a:pPr lvl="1" eaLnBrk="0" hangingPunct="0">
              <a:tabLst>
                <a:tab pos="398463" algn="l"/>
                <a:tab pos="568325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Surface.FillRectangle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blackBrush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0, 0, 200, 200)</a:t>
            </a: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FillEllipse</a:t>
            </a:r>
            <a:r>
              <a:rPr lang="en-US" dirty="0" smtClean="0">
                <a:cs typeface="Times New Roman" pitchFamily="18" charset="0"/>
              </a:rPr>
              <a:t> (</a:t>
            </a:r>
            <a:r>
              <a:rPr lang="en-US" i="1" dirty="0" smtClean="0">
                <a:cs typeface="Times New Roman" pitchFamily="18" charset="0"/>
              </a:rPr>
              <a:t>brush, x1, y1, width, height)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Surface.FillEllipse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GreenBrush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0, 0, 200, 200)</a:t>
            </a: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r>
              <a:rPr lang="en-US" dirty="0" err="1" smtClean="0">
                <a:cs typeface="Times New Roman" pitchFamily="18" charset="0"/>
              </a:rPr>
              <a:t>FillPie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brush, x1, y1, width, height, </a:t>
            </a:r>
            <a:r>
              <a:rPr lang="en-US" i="1" dirty="0" err="1" smtClean="0">
                <a:cs typeface="Times New Roman" pitchFamily="18" charset="0"/>
              </a:rPr>
              <a:t>startAngle</a:t>
            </a:r>
            <a:r>
              <a:rPr lang="en-US" i="1" dirty="0" smtClean="0">
                <a:cs typeface="Times New Roman" pitchFamily="18" charset="0"/>
              </a:rPr>
              <a:t>, </a:t>
            </a:r>
            <a:r>
              <a:rPr lang="en-US" i="1" dirty="0" err="1" smtClean="0">
                <a:cs typeface="Times New Roman" pitchFamily="18" charset="0"/>
              </a:rPr>
              <a:t>sweepAngle</a:t>
            </a:r>
            <a:r>
              <a:rPr lang="en-US" i="1" dirty="0" smtClean="0">
                <a:cs typeface="Times New Roman" pitchFamily="18" charset="0"/>
              </a:rPr>
              <a:t>)</a:t>
            </a:r>
          </a:p>
          <a:p>
            <a:pPr lvl="1" eaLnBrk="0" hangingPunct="0">
              <a:tabLst>
                <a:tab pos="398463" algn="l"/>
                <a:tab pos="568325" algn="l"/>
              </a:tabLst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Surface.FillPie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violetBrush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0, 210, 50, 50, 0, 180)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'half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circle</a:t>
            </a:r>
          </a:p>
          <a:p>
            <a:pPr lvl="1"/>
            <a:endParaRPr lang="en-US" i="1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A point has an x-coordinate and a y-coordinate that together indicates a specific location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Example of declaring a point:</a:t>
            </a:r>
          </a:p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Point		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MinPoint.X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FontTx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MinPoint.Y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FontTx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You can declare a point with the X and Y values included when the keyword New is used</a:t>
            </a:r>
          </a:p>
          <a:p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Example:</a:t>
            </a:r>
          </a:p>
          <a:p>
            <a:pPr>
              <a:buFontTx/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		Dim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MinPoint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As New Point(0,0)</a:t>
            </a:r>
          </a:p>
          <a:p>
            <a:pPr>
              <a:buFontTx/>
              <a:buNone/>
            </a:pPr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You can overload a Graphics method to accept Point variables in place of coordinates.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Point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cs typeface="Times New Roman" pitchFamily="18" charset="0"/>
              </a:rPr>
              <a:t>Using the size property of an object, you can set a maximum point that can be updated if the object is resized.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Example of declaring a point:</a:t>
            </a:r>
            <a:br>
              <a:rPr lang="en-US" dirty="0" smtClean="0">
                <a:cs typeface="Times New Roman" pitchFamily="18" charset="0"/>
              </a:rPr>
            </a:b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Dim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MaxPoint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as New Point 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Me.btnDrawHere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.Size.Width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Me.btnDrawHere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.Size.Height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		</a:t>
            </a:r>
          </a:p>
          <a:p>
            <a:pPr>
              <a:buFontTx/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the Graphics Class for Polygons &amp; Curves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cs typeface="Times New Roman" pitchFamily="18" charset="0"/>
              </a:rPr>
              <a:t>The Graphics class also includes methods for creating polygons and curves on a drawing surface.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The number of points that define a curve or polygon vary depending upon the specific shape. 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A set of points in an array is required by these methods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8"/>
            <a:endParaRPr lang="en-US" dirty="0" smtClean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Creating a Points array</a:t>
            </a:r>
            <a:br>
              <a:rPr lang="en-US" dirty="0">
                <a:cs typeface="Times New Roman" pitchFamily="18" charset="0"/>
              </a:rPr>
            </a:br>
            <a:r>
              <a:rPr lang="en-US" sz="2200" dirty="0" smtClean="0">
                <a:cs typeface="Times New Roman" pitchFamily="18" charset="0"/>
              </a:rPr>
              <a:t>	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r>
              <a:rPr lang="en-US" sz="2400" dirty="0">
                <a:latin typeface="Courier New" pitchFamily="49" charset="0"/>
                <a:cs typeface="Courier New" pitchFamily="49" charset="0"/>
              </a:rPr>
              <a:t>Dim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CurvePoints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As Point =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{New Point(10, 30), New Point(35, 35), New Point(75, 80), New Point(120, 20)}</a:t>
            </a:r>
            <a:endParaRPr lang="en-US" sz="2400" dirty="0" smtClean="0"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Polygons </a:t>
            </a:r>
            <a:r>
              <a:rPr lang="en-US" dirty="0" smtClean="0"/>
              <a:t>&amp; </a:t>
            </a:r>
            <a:r>
              <a:rPr lang="en-US" dirty="0" smtClean="0"/>
              <a:t>Curves Using a Points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DrawCurve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pen, points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Creates a curve on a Graphics object using the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points </a:t>
            </a:r>
            <a:r>
              <a:rPr lang="en-US" dirty="0" smtClean="0">
                <a:cs typeface="Times New Roman" pitchFamily="18" charset="0"/>
              </a:rPr>
              <a:t>in the </a:t>
            </a:r>
            <a:r>
              <a:rPr lang="en-US" i="1" dirty="0" smtClean="0">
                <a:cs typeface="Times New Roman" pitchFamily="18" charset="0"/>
              </a:rPr>
              <a:t>points </a:t>
            </a:r>
            <a:r>
              <a:rPr lang="en-US" dirty="0" smtClean="0">
                <a:cs typeface="Times New Roman" pitchFamily="18" charset="0"/>
              </a:rPr>
              <a:t>array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Each point will represent where the line drawn 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will curve.</a:t>
            </a:r>
            <a:endParaRPr lang="en-US" dirty="0" smtClean="0">
              <a:cs typeface="Times New Roman" pitchFamily="18" charset="0"/>
            </a:endParaRPr>
          </a:p>
          <a:p>
            <a:pPr lvl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DrawClosedCurve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pen</a:t>
            </a:r>
            <a:r>
              <a:rPr lang="en-US" i="1" dirty="0" smtClean="0">
                <a:cs typeface="Times New Roman" pitchFamily="18" charset="0"/>
              </a:rPr>
              <a:t>, points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Creates a closed curve on a Graphics object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using </a:t>
            </a:r>
            <a:r>
              <a:rPr lang="en-US" dirty="0" smtClean="0">
                <a:cs typeface="Times New Roman" pitchFamily="18" charset="0"/>
              </a:rPr>
              <a:t>the points in the </a:t>
            </a:r>
            <a:r>
              <a:rPr lang="en-US" i="1" dirty="0" smtClean="0">
                <a:cs typeface="Times New Roman" pitchFamily="18" charset="0"/>
              </a:rPr>
              <a:t>points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array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Each point will represent where the line drawn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will </a:t>
            </a:r>
            <a:r>
              <a:rPr lang="en-US" dirty="0">
                <a:cs typeface="Times New Roman" pitchFamily="18" charset="0"/>
              </a:rPr>
              <a:t>curve.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curve is automatically continued from the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last </a:t>
            </a:r>
            <a:r>
              <a:rPr lang="en-US" dirty="0" smtClean="0">
                <a:cs typeface="Times New Roman" pitchFamily="18" charset="0"/>
              </a:rPr>
              <a:t>point to the first point to close the curve. 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76400"/>
            <a:ext cx="120563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972" y="3886200"/>
            <a:ext cx="1741227" cy="114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Polygons &amp; Curves Using a Points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FillClosedCurve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brush, points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Creates a filled, closed curve on a </a:t>
            </a:r>
            <a:r>
              <a:rPr lang="en-US" dirty="0" smtClean="0">
                <a:cs typeface="Times New Roman" pitchFamily="18" charset="0"/>
              </a:rPr>
              <a:t>Graphics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object </a:t>
            </a:r>
            <a:r>
              <a:rPr lang="en-US" dirty="0" smtClean="0">
                <a:cs typeface="Times New Roman" pitchFamily="18" charset="0"/>
              </a:rPr>
              <a:t>using the points in the </a:t>
            </a:r>
            <a:r>
              <a:rPr lang="en-US" i="1" dirty="0" smtClean="0">
                <a:cs typeface="Times New Roman" pitchFamily="18" charset="0"/>
              </a:rPr>
              <a:t>points</a:t>
            </a:r>
            <a:r>
              <a:rPr lang="en-US" dirty="0" smtClean="0">
                <a:cs typeface="Times New Roman" pitchFamily="18" charset="0"/>
              </a:rPr>
              <a:t> array</a:t>
            </a:r>
            <a:r>
              <a:rPr lang="en-US" dirty="0" smtClean="0">
                <a:cs typeface="Times New Roman" pitchFamily="18" charset="0"/>
              </a:rPr>
              <a:t>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Each point will represent where the line </a:t>
            </a:r>
            <a:r>
              <a:rPr lang="en-US" dirty="0" smtClean="0">
                <a:cs typeface="Times New Roman" pitchFamily="18" charset="0"/>
              </a:rPr>
              <a:t>drawn</a:t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will </a:t>
            </a:r>
            <a:r>
              <a:rPr lang="en-US" dirty="0">
                <a:cs typeface="Times New Roman" pitchFamily="18" charset="0"/>
              </a:rPr>
              <a:t>curve.</a:t>
            </a:r>
          </a:p>
          <a:p>
            <a:pPr lvl="2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The </a:t>
            </a:r>
            <a:r>
              <a:rPr lang="en-US" dirty="0" smtClean="0">
                <a:cs typeface="Times New Roman" pitchFamily="18" charset="0"/>
              </a:rPr>
              <a:t>curve is automatically continued from the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last </a:t>
            </a:r>
            <a:r>
              <a:rPr lang="en-US" dirty="0" smtClean="0">
                <a:cs typeface="Times New Roman" pitchFamily="18" charset="0"/>
              </a:rPr>
              <a:t>point to the first point to close the curve.</a:t>
            </a:r>
          </a:p>
          <a:p>
            <a:pPr lvl="1">
              <a:lnSpc>
                <a:spcPct val="90000"/>
              </a:lnSpc>
            </a:pPr>
            <a:endParaRPr lang="en-US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cs typeface="Times New Roman" pitchFamily="18" charset="0"/>
              </a:rPr>
              <a:t>DrawPolygon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pen, points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Creates a closed polygon on a Graphics object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using </a:t>
            </a:r>
            <a:r>
              <a:rPr lang="en-US" dirty="0" smtClean="0">
                <a:cs typeface="Times New Roman" pitchFamily="18" charset="0"/>
              </a:rPr>
              <a:t>the points in the </a:t>
            </a:r>
            <a:r>
              <a:rPr lang="en-US" i="1" dirty="0" smtClean="0">
                <a:cs typeface="Times New Roman" pitchFamily="18" charset="0"/>
              </a:rPr>
              <a:t>points</a:t>
            </a:r>
            <a:r>
              <a:rPr lang="en-US" dirty="0" smtClean="0">
                <a:cs typeface="Times New Roman" pitchFamily="18" charset="0"/>
              </a:rPr>
              <a:t> array.</a:t>
            </a:r>
          </a:p>
          <a:p>
            <a:pPr lvl="2">
              <a:lnSpc>
                <a:spcPct val="90000"/>
              </a:lnSpc>
            </a:pPr>
            <a:r>
              <a:rPr lang="en-US" dirty="0">
                <a:cs typeface="Times New Roman" pitchFamily="18" charset="0"/>
              </a:rPr>
              <a:t>Each point will represent where the line drawn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will change.</a:t>
            </a:r>
            <a:endParaRPr lang="en-US" dirty="0">
              <a:cs typeface="Times New Roman" pitchFamily="18" charset="0"/>
            </a:endParaRPr>
          </a:p>
          <a:p>
            <a:pPr lvl="2">
              <a:lnSpc>
                <a:spcPct val="90000"/>
              </a:lnSpc>
            </a:pPr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line is automatically created form the last point </a:t>
            </a:r>
            <a:r>
              <a:rPr lang="en-US" dirty="0" smtClean="0">
                <a:cs typeface="Times New Roman" pitchFamily="18" charset="0"/>
              </a:rPr>
              <a:t/>
            </a:r>
            <a:br>
              <a:rPr lang="en-US" dirty="0" smtClean="0">
                <a:cs typeface="Times New Roman" pitchFamily="18" charset="0"/>
              </a:rPr>
            </a:br>
            <a:r>
              <a:rPr lang="en-US" dirty="0" smtClean="0">
                <a:cs typeface="Times New Roman" pitchFamily="18" charset="0"/>
              </a:rPr>
              <a:t>to </a:t>
            </a:r>
            <a:r>
              <a:rPr lang="en-US" dirty="0" smtClean="0">
                <a:cs typeface="Times New Roman" pitchFamily="18" charset="0"/>
              </a:rPr>
              <a:t>the first to close the polygon 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29" y="1828800"/>
            <a:ext cx="1623812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226" y="4419600"/>
            <a:ext cx="1626326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Polygons &amp; Curves Using a Points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6400"/>
            <a:ext cx="8503920" cy="4422648"/>
          </a:xfrm>
        </p:spPr>
        <p:txBody>
          <a:bodyPr/>
          <a:lstStyle/>
          <a:p>
            <a:r>
              <a:rPr lang="en-US" dirty="0" err="1" smtClean="0">
                <a:cs typeface="Times New Roman" pitchFamily="18" charset="0"/>
              </a:rPr>
              <a:t>FillPolygon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brush, points</a:t>
            </a:r>
            <a:r>
              <a:rPr lang="en-US" dirty="0" smtClean="0">
                <a:cs typeface="Times New Roman" pitchFamily="18" charset="0"/>
              </a:rPr>
              <a:t>)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Creates a filled, closed polygon on a Graphics object using the points in the </a:t>
            </a:r>
            <a:r>
              <a:rPr lang="en-US" i="1" dirty="0" smtClean="0">
                <a:cs typeface="Times New Roman" pitchFamily="18" charset="0"/>
              </a:rPr>
              <a:t>points</a:t>
            </a:r>
            <a:r>
              <a:rPr lang="en-US" dirty="0" smtClean="0">
                <a:cs typeface="Times New Roman" pitchFamily="18" charset="0"/>
              </a:rPr>
              <a:t> array.</a:t>
            </a:r>
          </a:p>
          <a:p>
            <a:pPr lvl="2"/>
            <a:r>
              <a:rPr lang="en-US" dirty="0">
                <a:cs typeface="Times New Roman" pitchFamily="18" charset="0"/>
              </a:rPr>
              <a:t>Each point will represent where the line drawn will </a:t>
            </a:r>
            <a:r>
              <a:rPr lang="en-US" dirty="0" smtClean="0">
                <a:cs typeface="Times New Roman" pitchFamily="18" charset="0"/>
              </a:rPr>
              <a:t>change.</a:t>
            </a:r>
            <a:endParaRPr lang="en-US" dirty="0">
              <a:cs typeface="Times New Roman" pitchFamily="18" charset="0"/>
            </a:endParaRPr>
          </a:p>
          <a:p>
            <a:pPr lvl="2"/>
            <a:r>
              <a:rPr lang="en-US" dirty="0" smtClean="0">
                <a:cs typeface="Times New Roman" pitchFamily="18" charset="0"/>
              </a:rPr>
              <a:t>A </a:t>
            </a:r>
            <a:r>
              <a:rPr lang="en-US" dirty="0" smtClean="0">
                <a:cs typeface="Times New Roman" pitchFamily="18" charset="0"/>
              </a:rPr>
              <a:t>line is automatically created form the last point to the first to close the polygon </a:t>
            </a:r>
          </a:p>
          <a:p>
            <a:endParaRPr lang="en-US" dirty="0" smtClean="0"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191000"/>
            <a:ext cx="1600200" cy="1805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Shapes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Create a program that will draw an example of each of the Draw and Fill methods learned.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642" y="2743200"/>
            <a:ext cx="576262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9126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Timer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add a Timer control to your module and use it to “animate” your picture.</a:t>
            </a:r>
          </a:p>
          <a:p>
            <a:endParaRPr lang="en-US" dirty="0" smtClean="0"/>
          </a:p>
          <a:p>
            <a:r>
              <a:rPr lang="en-US" dirty="0" smtClean="0"/>
              <a:t>A timer generates </a:t>
            </a:r>
            <a:r>
              <a:rPr lang="en-US" u="sng" dirty="0" smtClean="0"/>
              <a:t>recurring</a:t>
            </a:r>
            <a:r>
              <a:rPr lang="en-US" dirty="0" smtClean="0"/>
              <a:t> events.</a:t>
            </a:r>
          </a:p>
          <a:p>
            <a:pPr lvl="1"/>
            <a:r>
              <a:rPr lang="en-US" dirty="0" smtClean="0"/>
              <a:t>Code inside the timer event will recur until the </a:t>
            </a:r>
            <a:br>
              <a:rPr lang="en-US" dirty="0" smtClean="0"/>
            </a:br>
            <a:r>
              <a:rPr lang="en-US" dirty="0" smtClean="0"/>
              <a:t>timer is stopped.</a:t>
            </a:r>
          </a:p>
          <a:p>
            <a:endParaRPr lang="en-US" dirty="0" smtClean="0"/>
          </a:p>
          <a:p>
            <a:r>
              <a:rPr lang="en-US" dirty="0" smtClean="0"/>
              <a:t>The Timer is located in the</a:t>
            </a:r>
            <a:br>
              <a:rPr lang="en-US" dirty="0" smtClean="0"/>
            </a:br>
            <a:r>
              <a:rPr lang="en-US" dirty="0" smtClean="0"/>
              <a:t>Components area of your Toolbox.</a:t>
            </a:r>
          </a:p>
          <a:p>
            <a:endParaRPr lang="en-US" dirty="0" smtClean="0"/>
          </a:p>
          <a:p>
            <a:r>
              <a:rPr lang="en-US" dirty="0" smtClean="0"/>
              <a:t>Click on it, then click on your form.</a:t>
            </a:r>
          </a:p>
          <a:p>
            <a:endParaRPr lang="en-US" dirty="0" smtClean="0"/>
          </a:p>
          <a:p>
            <a:r>
              <a:rPr lang="en-US" dirty="0" smtClean="0"/>
              <a:t>The Timer will display in your Component Tray.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2286000"/>
            <a:ext cx="2124555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Drawing Shapes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6677025" cy="474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60"/>
          <a:stretch/>
        </p:blipFill>
        <p:spPr bwMode="auto">
          <a:xfrm>
            <a:off x="139890" y="5429250"/>
            <a:ext cx="6689535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02885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 Shapes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Sample output.</a:t>
            </a:r>
          </a:p>
          <a:p>
            <a:r>
              <a:rPr lang="en-US" dirty="0" smtClean="0"/>
              <a:t>Note that the graphics are drawing over each other.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28" y="2819400"/>
            <a:ext cx="6076950" cy="3048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36072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Curves &amp; Polygons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Create a program that will draw an example of each of the Draw and Fill methods </a:t>
            </a:r>
            <a:r>
              <a:rPr lang="en-US" dirty="0" smtClean="0"/>
              <a:t>learned that use the Points array.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2971800"/>
            <a:ext cx="6461947" cy="320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82202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Curves &amp; Polygons Examples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"/>
          <a:stretch/>
        </p:blipFill>
        <p:spPr bwMode="auto">
          <a:xfrm>
            <a:off x="76200" y="1371600"/>
            <a:ext cx="893626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61054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This PowerPoint provided an overview of the Graphics Class in Visual Studio.</a:t>
            </a:r>
          </a:p>
          <a:p>
            <a:endParaRPr lang="en-US" dirty="0"/>
          </a:p>
          <a:p>
            <a:r>
              <a:rPr lang="en-US" dirty="0" smtClean="0"/>
              <a:t>For more information on timers: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msdn.microsoft.com/en-us/library/5b4t5f7s.aspx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For more information on graphics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msdn.microsoft.com/en-us/library/ac148eb3.aspx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Timer Control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8761871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Callout 1 4"/>
          <p:cNvSpPr/>
          <p:nvPr/>
        </p:nvSpPr>
        <p:spPr>
          <a:xfrm>
            <a:off x="3657600" y="5715000"/>
            <a:ext cx="2438400" cy="612648"/>
          </a:xfrm>
          <a:prstGeom prst="borderCallout1">
            <a:avLst>
              <a:gd name="adj1" fmla="val 47522"/>
              <a:gd name="adj2" fmla="val -8333"/>
              <a:gd name="adj3" fmla="val -24166"/>
              <a:gd name="adj4" fmla="val -46767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Timer1 in the Component Tray</a:t>
            </a:r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4191000" y="2590800"/>
            <a:ext cx="2438400" cy="612648"/>
          </a:xfrm>
          <a:prstGeom prst="borderCallout1">
            <a:avLst>
              <a:gd name="adj1" fmla="val 43926"/>
              <a:gd name="adj2" fmla="val 102360"/>
              <a:gd name="adj3" fmla="val -9780"/>
              <a:gd name="adj4" fmla="val 124920"/>
            </a:avLst>
          </a:prstGeom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Timer Properties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 Control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1625" y="1666240"/>
          <a:ext cx="8504238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75"/>
                <a:gridCol w="53768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Timer Properties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(Name)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a timer should start with </a:t>
                      </a:r>
                      <a:r>
                        <a:rPr lang="en-US" dirty="0" err="1" smtClean="0"/>
                        <a:t>tmr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Enabled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 if the timer can respond to user interaction, otherwise false (default)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interval</a:t>
                      </a:r>
                      <a:r>
                        <a:rPr lang="en-US" baseline="0" dirty="0" smtClean="0"/>
                        <a:t> sets the time in milliseconds between elapsed events.</a:t>
                      </a:r>
                    </a:p>
                    <a:p>
                      <a:r>
                        <a:rPr lang="en-US" baseline="0" dirty="0" smtClean="0"/>
                        <a:t>1000 = 1 second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304800" y="4191000"/>
          <a:ext cx="850423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7375"/>
                <a:gridCol w="53768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Timer Event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Starts</a:t>
                      </a:r>
                      <a:r>
                        <a:rPr lang="en-US" baseline="0" dirty="0" smtClean="0"/>
                        <a:t> by raising the Elapsed event by setting Enabled to 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Stops </a:t>
                      </a:r>
                      <a:r>
                        <a:rPr lang="en-US" baseline="0" dirty="0" smtClean="0"/>
                        <a:t>by raising the Elapsed event by setting Enabled to False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Timer </a:t>
            </a:r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set the timer interval at runtime.</a:t>
            </a:r>
            <a:br>
              <a:rPr lang="en-US" dirty="0" smtClean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tmrName.Interval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number in milliseconds   </a:t>
            </a:r>
          </a:p>
          <a:p>
            <a:pPr lvl="1"/>
            <a:r>
              <a:rPr lang="en-US" dirty="0" smtClean="0"/>
              <a:t>Example:</a:t>
            </a:r>
            <a:br>
              <a:rPr lang="en-US" dirty="0" smtClean="0"/>
            </a:br>
            <a:r>
              <a:rPr lang="en-US" dirty="0" smtClean="0"/>
              <a:t>   tmr2Secs.Interval = 2000</a:t>
            </a:r>
          </a:p>
          <a:p>
            <a:endParaRPr lang="en-US" dirty="0"/>
          </a:p>
          <a:p>
            <a:r>
              <a:rPr lang="en-US" dirty="0" smtClean="0"/>
              <a:t>To enable/disable the timer at runtime.</a:t>
            </a:r>
            <a:br>
              <a:rPr lang="en-US" dirty="0" smtClean="0"/>
            </a:b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tmrName.Enabled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 True/False</a:t>
            </a:r>
          </a:p>
          <a:p>
            <a:pPr lvl="1"/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 smtClean="0"/>
              <a:t>   tmr2Secs.Enabled = 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5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Timer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create an event for the timer, create a Tick event.</a:t>
            </a:r>
          </a:p>
          <a:p>
            <a:pPr lvl="1"/>
            <a:r>
              <a:rPr lang="en-US" dirty="0" smtClean="0"/>
              <a:t>Double Click on the Timer control</a:t>
            </a:r>
          </a:p>
          <a:p>
            <a:pPr lvl="1"/>
            <a:r>
              <a:rPr lang="en-US" dirty="0" smtClean="0"/>
              <a:t>Type the code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The code that is to repeat goes in the timer tick event.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To start the timer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timer1.Start()</a:t>
            </a:r>
          </a:p>
          <a:p>
            <a:pPr lvl="8"/>
            <a:endParaRPr lang="en-US" dirty="0" smtClean="0"/>
          </a:p>
          <a:p>
            <a:r>
              <a:rPr lang="en-US" dirty="0" smtClean="0"/>
              <a:t>To stop the timer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timer1.Stop()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PictureBox</a:t>
            </a:r>
            <a:r>
              <a:rPr lang="en-US" dirty="0" smtClean="0"/>
              <a:t> &amp; Timer 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" y="1600200"/>
            <a:ext cx="8991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cs typeface="Courier New" pitchFamily="49" charset="0"/>
              </a:rPr>
              <a:t>Private Sub </a:t>
            </a:r>
            <a:r>
              <a:rPr lang="en-US" dirty="0" err="1" smtClean="0">
                <a:cs typeface="Courier New" pitchFamily="49" charset="0"/>
              </a:rPr>
              <a:t>tmrChange_Tick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dirty="0" err="1" smtClean="0">
                <a:cs typeface="Courier New" pitchFamily="49" charset="0"/>
              </a:rPr>
              <a:t>ByVal</a:t>
            </a:r>
            <a:r>
              <a:rPr lang="en-US" dirty="0" smtClean="0">
                <a:cs typeface="Courier New" pitchFamily="49" charset="0"/>
              </a:rPr>
              <a:t> sender As Object,  </a:t>
            </a:r>
            <a:r>
              <a:rPr lang="en-US" dirty="0" err="1" smtClean="0">
                <a:cs typeface="Courier New" pitchFamily="49" charset="0"/>
              </a:rPr>
              <a:t>ByVal</a:t>
            </a:r>
            <a:r>
              <a:rPr lang="en-US" dirty="0" smtClean="0">
                <a:cs typeface="Courier New" pitchFamily="49" charset="0"/>
              </a:rPr>
              <a:t> e As _ </a:t>
            </a:r>
            <a:r>
              <a:rPr lang="en-US" dirty="0" err="1" smtClean="0">
                <a:cs typeface="Courier New" pitchFamily="49" charset="0"/>
              </a:rPr>
              <a:t>System.EventArgs</a:t>
            </a:r>
            <a:r>
              <a:rPr lang="en-US" dirty="0" smtClean="0">
                <a:cs typeface="Courier New" pitchFamily="49" charset="0"/>
              </a:rPr>
              <a:t>) Handles </a:t>
            </a:r>
            <a:r>
              <a:rPr lang="en-US" dirty="0" err="1" smtClean="0">
                <a:cs typeface="Courier New" pitchFamily="49" charset="0"/>
              </a:rPr>
              <a:t>tmrChangeTick</a:t>
            </a:r>
            <a:endParaRPr lang="en-US" dirty="0" smtClean="0">
              <a:cs typeface="Courier New" pitchFamily="49" charset="0"/>
            </a:endParaRPr>
          </a:p>
          <a:p>
            <a:endParaRPr lang="en-US" dirty="0" smtClean="0">
              <a:cs typeface="Times New Roman" pitchFamily="18" charset="0"/>
            </a:endParaRPr>
          </a:p>
          <a:p>
            <a:pPr eaLnBrk="0" hangingPunct="0"/>
            <a:r>
              <a:rPr lang="en-US" sz="900" dirty="0" smtClean="0">
                <a:cs typeface="Courier New" pitchFamily="49" charset="0"/>
              </a:rPr>
              <a:t> </a:t>
            </a:r>
            <a:endParaRPr lang="en-US" sz="900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Const MAX_IMAGES As Integer = 3</a:t>
            </a: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Static </a:t>
            </a:r>
            <a:r>
              <a:rPr lang="en-US" dirty="0" err="1" smtClean="0">
                <a:cs typeface="Courier New" pitchFamily="49" charset="0"/>
              </a:rPr>
              <a:t>ImageNum</a:t>
            </a:r>
            <a:r>
              <a:rPr lang="en-US" dirty="0" smtClean="0">
                <a:cs typeface="Courier New" pitchFamily="49" charset="0"/>
              </a:rPr>
              <a:t> as Integer = 0			‘use Static to hold the value.</a:t>
            </a: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Select Case </a:t>
            </a:r>
            <a:r>
              <a:rPr lang="en-US" dirty="0" err="1" smtClean="0">
                <a:cs typeface="Courier New" pitchFamily="49" charset="0"/>
              </a:rPr>
              <a:t>ImageNum</a:t>
            </a:r>
            <a:endParaRPr lang="en-US" dirty="0" smtClean="0">
              <a:cs typeface="Courier New" pitchFamily="49" charset="0"/>
            </a:endParaRP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    Case 0</a:t>
            </a:r>
          </a:p>
          <a:p>
            <a:r>
              <a:rPr lang="en-US" dirty="0" smtClean="0">
                <a:cs typeface="Courier New" pitchFamily="49" charset="0"/>
              </a:rPr>
              <a:t>	</a:t>
            </a:r>
            <a:r>
              <a:rPr lang="en-US" dirty="0" err="1" smtClean="0">
                <a:cs typeface="Courier New" pitchFamily="49" charset="0"/>
              </a:rPr>
              <a:t>Me.picImage.Image</a:t>
            </a:r>
            <a:r>
              <a:rPr lang="en-US" dirty="0" smtClean="0">
                <a:cs typeface="Courier New" pitchFamily="49" charset="0"/>
              </a:rPr>
              <a:t> = </a:t>
            </a:r>
            <a:r>
              <a:rPr lang="en-US" dirty="0" err="1" smtClean="0">
                <a:cs typeface="Courier New" pitchFamily="49" charset="0"/>
              </a:rPr>
              <a:t>My.Resources.fish</a:t>
            </a:r>
            <a:endParaRPr lang="en-US" dirty="0" smtClean="0">
              <a:cs typeface="Courier New" pitchFamily="49" charset="0"/>
            </a:endParaRPr>
          </a:p>
          <a:p>
            <a:r>
              <a:rPr lang="en-US" dirty="0" smtClean="0"/>
              <a:t>    Case 1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Me.picImage.Image</a:t>
            </a:r>
            <a:r>
              <a:rPr lang="en-US" dirty="0" smtClean="0"/>
              <a:t> = </a:t>
            </a:r>
            <a:r>
              <a:rPr lang="en-US" dirty="0" err="1" smtClean="0"/>
              <a:t>My.Resources.star</a:t>
            </a:r>
            <a:endParaRPr lang="en-US" dirty="0" smtClean="0"/>
          </a:p>
          <a:p>
            <a:r>
              <a:rPr lang="en-US" dirty="0" smtClean="0"/>
              <a:t>    Case 2</a:t>
            </a:r>
          </a:p>
          <a:p>
            <a:r>
              <a:rPr lang="en-US" dirty="0" smtClean="0"/>
              <a:t>	</a:t>
            </a:r>
            <a:r>
              <a:rPr lang="en-US" dirty="0" err="1" smtClean="0"/>
              <a:t>Me.picImage.Image</a:t>
            </a:r>
            <a:r>
              <a:rPr lang="en-US" dirty="0" smtClean="0"/>
              <a:t> = </a:t>
            </a:r>
            <a:r>
              <a:rPr lang="en-US" dirty="0" err="1" smtClean="0"/>
              <a:t>My.Resources.moon</a:t>
            </a:r>
            <a:endParaRPr lang="en-US" dirty="0" smtClean="0"/>
          </a:p>
          <a:p>
            <a:pPr eaLnBrk="0" hangingPunct="0"/>
            <a:endParaRPr lang="en-US" sz="900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solidFill>
                  <a:srgbClr val="FFFFCC"/>
                </a:solidFill>
                <a:cs typeface="Courier New" pitchFamily="49" charset="0"/>
              </a:rPr>
              <a:t>	</a:t>
            </a:r>
            <a:endParaRPr lang="en-US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err="1" smtClean="0">
                <a:cs typeface="Courier New" pitchFamily="49" charset="0"/>
              </a:rPr>
              <a:t>ImageNum</a:t>
            </a:r>
            <a:r>
              <a:rPr lang="en-US" dirty="0" smtClean="0">
                <a:cs typeface="Courier New" pitchFamily="49" charset="0"/>
              </a:rPr>
              <a:t> = (</a:t>
            </a:r>
            <a:r>
              <a:rPr lang="en-US" dirty="0" err="1" smtClean="0">
                <a:cs typeface="Courier New" pitchFamily="49" charset="0"/>
              </a:rPr>
              <a:t>ImageNum</a:t>
            </a:r>
            <a:r>
              <a:rPr lang="en-US" dirty="0" smtClean="0">
                <a:cs typeface="Courier New" pitchFamily="49" charset="0"/>
              </a:rPr>
              <a:t> + 1) Mod </a:t>
            </a:r>
            <a:r>
              <a:rPr lang="en-US" dirty="0" err="1" smtClean="0">
                <a:cs typeface="Courier New" pitchFamily="49" charset="0"/>
              </a:rPr>
              <a:t>intMAXIMAGES</a:t>
            </a:r>
            <a:r>
              <a:rPr lang="en-US" dirty="0" smtClean="0">
                <a:cs typeface="Courier New" pitchFamily="49" charset="0"/>
              </a:rPr>
              <a:t>    'determine next image </a:t>
            </a:r>
            <a:r>
              <a:rPr lang="en-US" dirty="0" smtClean="0">
                <a:cs typeface="Courier New" pitchFamily="49" charset="0"/>
              </a:rPr>
              <a:t>number</a:t>
            </a:r>
          </a:p>
          <a:p>
            <a:pPr eaLnBrk="0" hangingPunct="0"/>
            <a:endParaRPr lang="en-US" dirty="0" smtClean="0">
              <a:cs typeface="Times New Roman" pitchFamily="18" charset="0"/>
            </a:endParaRPr>
          </a:p>
          <a:p>
            <a:pPr eaLnBrk="0" hangingPunct="0"/>
            <a:r>
              <a:rPr lang="en-US" dirty="0" smtClean="0">
                <a:cs typeface="Courier New" pitchFamily="49" charset="0"/>
              </a:rPr>
              <a:t> End Sub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Graphics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Graphics class can be used to draw shapes.</a:t>
            </a:r>
          </a:p>
          <a:p>
            <a:pPr lvl="8"/>
            <a:endParaRPr lang="en-US" dirty="0" smtClean="0"/>
          </a:p>
          <a:p>
            <a:r>
              <a:rPr lang="en-US" dirty="0" smtClean="0">
                <a:cs typeface="Times New Roman" pitchFamily="18" charset="0"/>
              </a:rPr>
              <a:t>This class contains methods for creating circles, lines, rectangles and other shapes on a drawing surface.</a:t>
            </a:r>
          </a:p>
          <a:p>
            <a:pPr lvl="1"/>
            <a:r>
              <a:rPr lang="en-US" dirty="0" smtClean="0">
                <a:cs typeface="Times New Roman" pitchFamily="18" charset="0"/>
              </a:rPr>
              <a:t>The drawing surface can be the surface of a form, a button or almost any other control object.	</a:t>
            </a:r>
          </a:p>
          <a:p>
            <a:pPr lvl="1"/>
            <a:endParaRPr lang="en-US" dirty="0" smtClean="0">
              <a:cs typeface="Times New Roman" pitchFamily="18" charset="0"/>
            </a:endParaRPr>
          </a:p>
          <a:p>
            <a:r>
              <a:rPr lang="en-US" dirty="0" smtClean="0">
                <a:cs typeface="Times New Roman" pitchFamily="18" charset="0"/>
              </a:rPr>
              <a:t>The drawing surface is define by assigning an object’s surface to a Graphics object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5108a44a1d833aacc1233247ec67bfede9737d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4570</TotalTime>
  <Words>1152</Words>
  <Application>Microsoft Office PowerPoint</Application>
  <PresentationFormat>On-screen Show (4:3)</PresentationFormat>
  <Paragraphs>248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Civic</vt:lpstr>
      <vt:lpstr>Objective 8.03   Apply Animation and Graphic Methods in a Windows Form (4%)</vt:lpstr>
      <vt:lpstr>Objective/Essential  Standard</vt:lpstr>
      <vt:lpstr>The Timer Control</vt:lpstr>
      <vt:lpstr>Using the Timer Control</vt:lpstr>
      <vt:lpstr>Timer Control</vt:lpstr>
      <vt:lpstr>Using the Timer Control</vt:lpstr>
      <vt:lpstr>Using the Timer Control</vt:lpstr>
      <vt:lpstr>PictureBox &amp; Timer Example</vt:lpstr>
      <vt:lpstr>The Graphics Class</vt:lpstr>
      <vt:lpstr>The CreateGraphics Control </vt:lpstr>
      <vt:lpstr>The CreateGraphics Control</vt:lpstr>
      <vt:lpstr>Drawing on the Graphics Surface</vt:lpstr>
      <vt:lpstr>Drawing on the Graphics Surface</vt:lpstr>
      <vt:lpstr>Graphics Methods</vt:lpstr>
      <vt:lpstr>Graphics Methods</vt:lpstr>
      <vt:lpstr>Drawing on the Graphics Surface</vt:lpstr>
      <vt:lpstr>Drawing on the Graphics Surface</vt:lpstr>
      <vt:lpstr>Drawing on the Graphics Surface</vt:lpstr>
      <vt:lpstr>The Pen</vt:lpstr>
      <vt:lpstr>Drawing Solid Shapes</vt:lpstr>
      <vt:lpstr>Drawing Solid Shapes</vt:lpstr>
      <vt:lpstr>The Point Structure</vt:lpstr>
      <vt:lpstr>The Point Structure</vt:lpstr>
      <vt:lpstr>The Point Structure</vt:lpstr>
      <vt:lpstr>Using the Graphics Class for Polygons &amp; Curves</vt:lpstr>
      <vt:lpstr>Polygons &amp; Curves Using a Points Array</vt:lpstr>
      <vt:lpstr>Polygons &amp; Curves Using a Points Array</vt:lpstr>
      <vt:lpstr>Polygons &amp; Curves Using a Points Array</vt:lpstr>
      <vt:lpstr>Drawing Shapes Examples</vt:lpstr>
      <vt:lpstr>Drawing Shapes Examples</vt:lpstr>
      <vt:lpstr>Drawing Shapes Examples</vt:lpstr>
      <vt:lpstr>Curves &amp; Polygons Examples</vt:lpstr>
      <vt:lpstr>Curves &amp; Polygons Examples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8.01   Apply Procedures  to Develop Menus</dc:title>
  <dc:creator>Leslie</dc:creator>
  <cp:lastModifiedBy>lkeller</cp:lastModifiedBy>
  <cp:revision>129</cp:revision>
  <dcterms:created xsi:type="dcterms:W3CDTF">2011-06-30T23:14:04Z</dcterms:created>
  <dcterms:modified xsi:type="dcterms:W3CDTF">2012-05-07T12:05:32Z</dcterms:modified>
</cp:coreProperties>
</file>