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70" r:id="rId9"/>
    <p:sldId id="271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52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EA7CC-BD8B-456F-A70E-6EA74D1BCCF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D20F9-2A4F-4152-81F0-3E0980A79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2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3D0A226-4919-4BDC-9238-C8C12EF4F8AD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D0A226-4919-4BDC-9238-C8C12EF4F8AD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3D0A226-4919-4BDC-9238-C8C12EF4F8AD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w.stanford.edu/program/centers/ttlf/law/us/i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thernct.edu/organizations/rccs/" TargetMode="External"/><Relationship Id="rId2" Type="http://schemas.openxmlformats.org/officeDocument/2006/relationships/hyperlink" Target="http://www.ccsr.cse.dmu.ac.u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Programming 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Indicator </a:t>
            </a:r>
            <a:r>
              <a:rPr lang="en-US" dirty="0" smtClean="0"/>
              <a:t>1.03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Understand Ethics and Security in The Programming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3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Information Technology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now many laws about information technology in the US.</a:t>
            </a:r>
          </a:p>
          <a:p>
            <a:endParaRPr lang="en-US" dirty="0" smtClean="0"/>
          </a:p>
          <a:p>
            <a:pPr lvl="8"/>
            <a:endParaRPr lang="en-US" dirty="0" smtClean="0"/>
          </a:p>
          <a:p>
            <a:r>
              <a:rPr lang="en-US" dirty="0" smtClean="0"/>
              <a:t>Stanford Law School compiled a list of these laws.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://www.law.stanford.edu/program/centers/ttlf/law/us/it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8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401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Identity Theft Penalty Enhancement </a:t>
            </a:r>
            <a:r>
              <a:rPr lang="en-US" dirty="0" smtClean="0"/>
              <a:t>Act of 2004</a:t>
            </a:r>
          </a:p>
          <a:p>
            <a:pPr lvl="1"/>
            <a:r>
              <a:rPr lang="en-US" dirty="0" smtClean="0"/>
              <a:t>Establishes </a:t>
            </a:r>
            <a:r>
              <a:rPr lang="en-US" dirty="0"/>
              <a:t>penalties for aggravated identity </a:t>
            </a:r>
            <a:r>
              <a:rPr lang="en-US" dirty="0" smtClean="0"/>
              <a:t>theft</a:t>
            </a:r>
          </a:p>
          <a:p>
            <a:pPr lvl="1"/>
            <a:r>
              <a:rPr lang="en-US" dirty="0" smtClean="0"/>
              <a:t>Prohibits </a:t>
            </a:r>
            <a:r>
              <a:rPr lang="en-US" dirty="0"/>
              <a:t>a court </a:t>
            </a:r>
            <a:r>
              <a:rPr lang="en-US" dirty="0" smtClean="0"/>
              <a:t>from giving parole, reducing </a:t>
            </a:r>
            <a:r>
              <a:rPr lang="en-US" dirty="0"/>
              <a:t>any sentence </a:t>
            </a:r>
            <a:r>
              <a:rPr lang="en-US" dirty="0" smtClean="0"/>
              <a:t>or for providing </a:t>
            </a:r>
            <a:r>
              <a:rPr lang="en-US" dirty="0"/>
              <a:t>for concurrent terms of </a:t>
            </a:r>
            <a:r>
              <a:rPr lang="en-US" dirty="0" smtClean="0"/>
              <a:t>imprisonment.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Federal </a:t>
            </a:r>
            <a:r>
              <a:rPr lang="en-US" dirty="0"/>
              <a:t>Information Security Management Act of 2002 (FISMA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Requires federal agencies to develop, document and implement an agency-wide program to provide information security.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7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Consumer </a:t>
            </a:r>
            <a:r>
              <a:rPr lang="en-US" dirty="0"/>
              <a:t>Credit Reporting Reform Act of </a:t>
            </a:r>
            <a:r>
              <a:rPr lang="en-US" dirty="0" smtClean="0"/>
              <a:t>1996</a:t>
            </a:r>
          </a:p>
          <a:p>
            <a:pPr lvl="1"/>
            <a:r>
              <a:rPr lang="en-US" dirty="0" smtClean="0"/>
              <a:t>Amended the </a:t>
            </a:r>
            <a:r>
              <a:rPr lang="en-US" dirty="0"/>
              <a:t>Fair Credit Reporting Act (FCRA) of </a:t>
            </a:r>
            <a:r>
              <a:rPr lang="en-US" dirty="0" smtClean="0"/>
              <a:t>1970</a:t>
            </a:r>
          </a:p>
          <a:p>
            <a:pPr lvl="1"/>
            <a:r>
              <a:rPr lang="en-US" dirty="0"/>
              <a:t>Addresses data collection by credit, insurance and employment agencies</a:t>
            </a:r>
          </a:p>
          <a:p>
            <a:pPr lvl="1"/>
            <a:r>
              <a:rPr lang="en-US" dirty="0"/>
              <a:t>Gives individuals the right to see information maintained about them</a:t>
            </a:r>
          </a:p>
          <a:p>
            <a:pPr lvl="1"/>
            <a:r>
              <a:rPr lang="en-US" dirty="0"/>
              <a:t>Restricts who may access credit files to only those with a court order or the written permission of the individual whose credit is being checked</a:t>
            </a:r>
            <a:r>
              <a:rPr lang="en-US" dirty="0" smtClean="0"/>
              <a:t>.</a:t>
            </a:r>
          </a:p>
          <a:p>
            <a:pPr lvl="8"/>
            <a:endParaRPr lang="en-US" dirty="0" smtClean="0"/>
          </a:p>
          <a:p>
            <a:r>
              <a:rPr lang="en-US" dirty="0"/>
              <a:t>Privacy Act of 1974</a:t>
            </a:r>
          </a:p>
          <a:p>
            <a:pPr lvl="1"/>
            <a:r>
              <a:rPr lang="en-US" dirty="0"/>
              <a:t>Restricts the way in which personal data can be used by federal agencies</a:t>
            </a:r>
          </a:p>
          <a:p>
            <a:pPr lvl="1"/>
            <a:r>
              <a:rPr lang="en-US" dirty="0"/>
              <a:t>Individuals must be permitted access to information stored about them and may correct any information that is incorrect.</a:t>
            </a:r>
          </a:p>
          <a:p>
            <a:pPr lvl="1"/>
            <a:r>
              <a:rPr lang="en-US" dirty="0"/>
              <a:t>Agencies must insure both the security and confidentiality of any sensitive information.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6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Right to Financial </a:t>
            </a:r>
            <a:r>
              <a:rPr lang="en-US" dirty="0"/>
              <a:t>Privacy Act of 1978</a:t>
            </a:r>
          </a:p>
          <a:p>
            <a:pPr lvl="1"/>
            <a:r>
              <a:rPr lang="en-US" dirty="0"/>
              <a:t>Requires government authorities have a subpoena, summons or search warrant to access an individual’s financial records</a:t>
            </a:r>
          </a:p>
          <a:p>
            <a:pPr lvl="1"/>
            <a:r>
              <a:rPr lang="en-US" dirty="0"/>
              <a:t>When records are released, the financial institution must notify the individual of who has had access to them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/>
              <a:t>Electronic Communications Privacy Act of 1986 (ECPA)</a:t>
            </a:r>
          </a:p>
          <a:p>
            <a:pPr lvl="1"/>
            <a:r>
              <a:rPr lang="en-US" dirty="0"/>
              <a:t>Makes it a crime to access electronic data without authorization</a:t>
            </a:r>
          </a:p>
          <a:p>
            <a:pPr lvl="1"/>
            <a:r>
              <a:rPr lang="en-US" dirty="0"/>
              <a:t>Prohibits unauthorized release of such data</a:t>
            </a:r>
          </a:p>
          <a:p>
            <a:pPr lvl="1"/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638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Electronic Freedom of Information Act of 1996</a:t>
            </a:r>
          </a:p>
          <a:p>
            <a:pPr lvl="1"/>
            <a:r>
              <a:rPr lang="en-US" dirty="0"/>
              <a:t>Requires federal government agencies to make certain agency information available for public inspection</a:t>
            </a:r>
          </a:p>
          <a:p>
            <a:pPr lvl="1"/>
            <a:r>
              <a:rPr lang="en-US" dirty="0"/>
              <a:t>Designed to improve public access to agency </a:t>
            </a:r>
            <a:r>
              <a:rPr lang="en-US" dirty="0" smtClean="0"/>
              <a:t>records</a:t>
            </a:r>
          </a:p>
          <a:p>
            <a:pPr lvl="1"/>
            <a:endParaRPr lang="en-US" dirty="0" smtClean="0"/>
          </a:p>
          <a:p>
            <a:r>
              <a:rPr lang="en-US" dirty="0"/>
              <a:t>Children’s Online Privacy Protection Act of 1988 (COPPA)</a:t>
            </a:r>
          </a:p>
          <a:p>
            <a:pPr lvl="1"/>
            <a:r>
              <a:rPr lang="en-US" dirty="0"/>
              <a:t>Requires commercial websites that collect personal information from children under the age of 13 to obtain parental consent.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7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Safety and Freedom through Encryption </a:t>
            </a:r>
            <a:r>
              <a:rPr lang="en-US" dirty="0" smtClean="0"/>
              <a:t>Act </a:t>
            </a:r>
            <a:r>
              <a:rPr lang="en-US" dirty="0"/>
              <a:t>of 1999 (SAFE)</a:t>
            </a:r>
          </a:p>
          <a:p>
            <a:pPr lvl="1"/>
            <a:r>
              <a:rPr lang="en-US" dirty="0"/>
              <a:t>Gives Americans the freedom to use any type of encryption to protect their confidential </a:t>
            </a:r>
            <a:r>
              <a:rPr lang="en-US" dirty="0" smtClean="0"/>
              <a:t>information.</a:t>
            </a:r>
            <a:endParaRPr lang="en-US" dirty="0"/>
          </a:p>
          <a:p>
            <a:pPr lvl="1"/>
            <a:r>
              <a:rPr lang="en-US" dirty="0"/>
              <a:t>Prohibits the government from monitoring people’s communications without their knowledge or consent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Provide Appropriate Tools Required to Intercept and Obstruct Terrorism (PATRIOT) Act of 2001</a:t>
            </a:r>
          </a:p>
          <a:p>
            <a:pPr lvl="1"/>
            <a:r>
              <a:rPr lang="en-US" dirty="0"/>
              <a:t>Gives law enforcement the ability to monitor individual’s email and web activity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9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Acceptable Use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 appropriate language</a:t>
            </a:r>
          </a:p>
          <a:p>
            <a:r>
              <a:rPr lang="en-US" dirty="0"/>
              <a:t>Do not reveal personal </a:t>
            </a:r>
            <a:r>
              <a:rPr lang="en-US" dirty="0" smtClean="0"/>
              <a:t>information</a:t>
            </a:r>
            <a:endParaRPr lang="en-US" dirty="0"/>
          </a:p>
          <a:p>
            <a:r>
              <a:rPr lang="en-US" dirty="0"/>
              <a:t>Do not access, upload, download, or distribute inappropriate materials</a:t>
            </a:r>
          </a:p>
          <a:p>
            <a:r>
              <a:rPr lang="en-US" dirty="0"/>
              <a:t>Do not access another’s account</a:t>
            </a:r>
          </a:p>
          <a:p>
            <a:r>
              <a:rPr lang="en-US" dirty="0"/>
              <a:t>Use of the network for private business is prohibited.</a:t>
            </a:r>
          </a:p>
          <a:p>
            <a:r>
              <a:rPr lang="en-US" dirty="0"/>
              <a:t>Only administrator installed software may be used on the computers. Adding, deleting or modifying installed software is not permitted.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14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Computer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Ergonomics</a:t>
            </a:r>
          </a:p>
          <a:p>
            <a:pPr lvl="1"/>
            <a:r>
              <a:rPr lang="en-US" dirty="0"/>
              <a:t>The science that studies safe work environments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Repetitive stress injuries, eye strain, etc.</a:t>
            </a:r>
            <a:endParaRPr lang="en-US" dirty="0"/>
          </a:p>
          <a:p>
            <a:r>
              <a:rPr lang="en-US" dirty="0" smtClean="0"/>
              <a:t>Environmental concerns</a:t>
            </a:r>
          </a:p>
          <a:p>
            <a:pPr lvl="1"/>
            <a:r>
              <a:rPr lang="en-US" dirty="0"/>
              <a:t>Power &amp; paper </a:t>
            </a:r>
            <a:r>
              <a:rPr lang="en-US" dirty="0" smtClean="0"/>
              <a:t>waste</a:t>
            </a:r>
          </a:p>
          <a:p>
            <a:pPr lvl="1"/>
            <a:r>
              <a:rPr lang="en-US" dirty="0" smtClean="0"/>
              <a:t>Disposal of  out-dated hardware</a:t>
            </a:r>
            <a:endParaRPr lang="en-US" dirty="0"/>
          </a:p>
          <a:p>
            <a:r>
              <a:rPr lang="en-US" dirty="0"/>
              <a:t>Employee monitoring</a:t>
            </a:r>
          </a:p>
          <a:p>
            <a:pPr lvl="1"/>
            <a:r>
              <a:rPr lang="en-US" dirty="0"/>
              <a:t>Issues with computers in the workplace</a:t>
            </a:r>
          </a:p>
          <a:p>
            <a:r>
              <a:rPr lang="en-US" dirty="0"/>
              <a:t>Invasion of privacy</a:t>
            </a:r>
          </a:p>
          <a:p>
            <a:pPr lvl="1"/>
            <a:r>
              <a:rPr lang="en-US" dirty="0"/>
              <a:t>Identity theft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Software and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Copyright</a:t>
            </a:r>
          </a:p>
          <a:p>
            <a:pPr lvl="1"/>
            <a:r>
              <a:rPr lang="en-US" dirty="0"/>
              <a:t>Protection of digital information</a:t>
            </a:r>
          </a:p>
          <a:p>
            <a:pPr lvl="1"/>
            <a:r>
              <a:rPr lang="en-US" dirty="0"/>
              <a:t>NET (No Electronic Theft) Act of 1997</a:t>
            </a:r>
          </a:p>
          <a:p>
            <a:pPr lvl="2"/>
            <a:r>
              <a:rPr lang="en-US" dirty="0"/>
              <a:t>Protects against copyright infringement</a:t>
            </a:r>
          </a:p>
          <a:p>
            <a:r>
              <a:rPr lang="en-US" dirty="0"/>
              <a:t>Piracy</a:t>
            </a:r>
          </a:p>
          <a:p>
            <a:pPr lvl="1"/>
            <a:r>
              <a:rPr lang="en-US" dirty="0"/>
              <a:t>Illegal copies being distributed</a:t>
            </a:r>
          </a:p>
          <a:p>
            <a:r>
              <a:rPr lang="en-US" dirty="0"/>
              <a:t>Virus</a:t>
            </a:r>
          </a:p>
          <a:p>
            <a:pPr lvl="1"/>
            <a:r>
              <a:rPr lang="en-US" dirty="0"/>
              <a:t>Program or series of instruction that can replicate without the user’s knowledge</a:t>
            </a:r>
          </a:p>
          <a:p>
            <a:pPr lvl="1"/>
            <a:r>
              <a:rPr lang="en-US" dirty="0"/>
              <a:t>Trojan Horse</a:t>
            </a:r>
          </a:p>
          <a:p>
            <a:pPr lvl="2"/>
            <a:r>
              <a:rPr lang="en-US" dirty="0"/>
              <a:t>Appears as something else</a:t>
            </a:r>
          </a:p>
          <a:p>
            <a:pPr lvl="1"/>
            <a:r>
              <a:rPr lang="en-US" dirty="0"/>
              <a:t>Worm</a:t>
            </a:r>
          </a:p>
          <a:p>
            <a:pPr lvl="2"/>
            <a:r>
              <a:rPr lang="en-US" dirty="0"/>
              <a:t>Program that is able to reproduce itself over a network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4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Software </a:t>
            </a:r>
            <a:r>
              <a:rPr lang="en-US" smtClean="0"/>
              <a:t>and Data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Antivirus programs</a:t>
            </a:r>
          </a:p>
          <a:p>
            <a:pPr lvl="1"/>
            <a:r>
              <a:rPr lang="en-US" dirty="0"/>
              <a:t>Install on computers to detect and remove code before it can replicated or damage data</a:t>
            </a:r>
          </a:p>
          <a:p>
            <a:r>
              <a:rPr lang="en-US" dirty="0"/>
              <a:t>Precautions to take</a:t>
            </a:r>
          </a:p>
          <a:p>
            <a:pPr lvl="1"/>
            <a:r>
              <a:rPr lang="en-US" dirty="0"/>
              <a:t>Update virus software</a:t>
            </a:r>
          </a:p>
          <a:p>
            <a:pPr lvl="1"/>
            <a:r>
              <a:rPr lang="en-US" dirty="0"/>
              <a:t>Do not open email attachments without scanning.</a:t>
            </a:r>
          </a:p>
          <a:p>
            <a:r>
              <a:rPr lang="en-US" dirty="0"/>
              <a:t>Crackers, Hackers</a:t>
            </a:r>
          </a:p>
          <a:p>
            <a:pPr lvl="1"/>
            <a:r>
              <a:rPr lang="en-US" dirty="0"/>
              <a:t>Illegal act to gain access to large computer systems to perform acts of vandalism.</a:t>
            </a:r>
          </a:p>
          <a:p>
            <a:pPr lvl="1"/>
            <a:r>
              <a:rPr lang="en-US" dirty="0"/>
              <a:t>Electronic Communications Privacy Act of 1986 makes it a federal offense.</a:t>
            </a:r>
          </a:p>
          <a:p>
            <a:pPr lvl="1"/>
            <a:r>
              <a:rPr lang="en-US" dirty="0"/>
              <a:t>Most networks have a firewall to prevent this type of access.</a:t>
            </a:r>
          </a:p>
          <a:p>
            <a:r>
              <a:rPr lang="en-US" dirty="0"/>
              <a:t>Phishing</a:t>
            </a:r>
          </a:p>
          <a:p>
            <a:pPr lvl="1"/>
            <a:r>
              <a:rPr lang="en-US" dirty="0"/>
              <a:t>Act of sending an email to a user falsely claiming to be a legitimate business in an attempt to trick the user into revealing personal information that could be used for crimes like identity theft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99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Standard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 Standard-  1.00 Understand Ethics and the History of Computer Programming.</a:t>
            </a:r>
          </a:p>
          <a:p>
            <a:endParaRPr lang="en-US" dirty="0" smtClean="0"/>
          </a:p>
          <a:p>
            <a:r>
              <a:rPr lang="en-US" smtClean="0"/>
              <a:t>Indicator </a:t>
            </a:r>
            <a:r>
              <a:rPr lang="en-US" smtClean="0"/>
              <a:t>1.03 </a:t>
            </a:r>
            <a:r>
              <a:rPr lang="en-US" dirty="0" smtClean="0"/>
              <a:t>Understand Ethics And Security in the Programming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3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Research a recent privacy, security or ethical incident.</a:t>
            </a:r>
          </a:p>
          <a:p>
            <a:pPr lvl="1"/>
            <a:r>
              <a:rPr lang="en-US" dirty="0" smtClean="0"/>
              <a:t>Describe the incident/issue.</a:t>
            </a:r>
          </a:p>
          <a:p>
            <a:pPr lvl="1"/>
            <a:r>
              <a:rPr lang="en-US" dirty="0" smtClean="0"/>
              <a:t>What was the result/consequence?</a:t>
            </a:r>
          </a:p>
          <a:p>
            <a:pPr lvl="1"/>
            <a:endParaRPr lang="en-US" dirty="0"/>
          </a:p>
          <a:p>
            <a:r>
              <a:rPr lang="en-US" dirty="0" smtClean="0"/>
              <a:t>Write a one- to two-page paper describing the incident. Include your own assessment.</a:t>
            </a:r>
          </a:p>
          <a:p>
            <a:pPr lvl="1"/>
            <a:r>
              <a:rPr lang="en-US" dirty="0" smtClean="0"/>
              <a:t>Double-spaced</a:t>
            </a:r>
          </a:p>
          <a:p>
            <a:pPr lvl="1"/>
            <a:r>
              <a:rPr lang="en-US" dirty="0" smtClean="0"/>
              <a:t>Cite each source.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2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Computer </a:t>
            </a:r>
            <a:r>
              <a:rPr lang="en-US" dirty="0"/>
              <a:t>E</a:t>
            </a:r>
            <a:r>
              <a:rPr lang="en-US" dirty="0" smtClean="0"/>
              <a:t>thics?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According </a:t>
            </a:r>
            <a:r>
              <a:rPr lang="en-US" dirty="0"/>
              <a:t>to Computer Ethics in the Computer Science </a:t>
            </a:r>
            <a:r>
              <a:rPr lang="en-US" dirty="0" smtClean="0"/>
              <a:t>Curriculum: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“applied </a:t>
            </a:r>
            <a:r>
              <a:rPr lang="en-US" dirty="0"/>
              <a:t>professional ethics dealing with ethical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problems </a:t>
            </a:r>
            <a:r>
              <a:rPr lang="en-US" b="1" dirty="0"/>
              <a:t>aggravated, transformed or created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by computer technology</a:t>
            </a:r>
            <a:r>
              <a:rPr lang="en-US" dirty="0" smtClean="0"/>
              <a:t>”</a:t>
            </a:r>
          </a:p>
          <a:p>
            <a:pPr lvl="8"/>
            <a:endParaRPr lang="en-US" dirty="0" smtClean="0"/>
          </a:p>
          <a:p>
            <a:pPr lvl="2"/>
            <a:r>
              <a:rPr lang="en-US" dirty="0" smtClean="0"/>
              <a:t>Computer </a:t>
            </a:r>
            <a:r>
              <a:rPr lang="en-US" dirty="0"/>
              <a:t>Ethics in the Computer Science Curriculum</a:t>
            </a:r>
            <a:br>
              <a:rPr lang="en-US" dirty="0"/>
            </a:br>
            <a:r>
              <a:rPr lang="en-US" dirty="0"/>
              <a:t>http://www.southernct.edu/organizations/rccs/oldsite/resources/teaching/teaching_mono/bynum/bynum_computer_ethics.html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13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ACM Code of Ethics and Professional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is ACM?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Association for Computing Machinery</a:t>
            </a:r>
          </a:p>
          <a:p>
            <a:pPr lvl="1"/>
            <a:r>
              <a:rPr lang="en-US" dirty="0" smtClean="0"/>
              <a:t>Membership organization for computing professionals</a:t>
            </a:r>
          </a:p>
          <a:p>
            <a:pPr lvl="1"/>
            <a:r>
              <a:rPr lang="en-US" dirty="0" smtClean="0"/>
              <a:t>Provides resources</a:t>
            </a:r>
          </a:p>
          <a:p>
            <a:pPr lvl="1"/>
            <a:r>
              <a:rPr lang="en-US" dirty="0" smtClean="0"/>
              <a:t>Professional development</a:t>
            </a:r>
          </a:p>
          <a:p>
            <a:pPr lvl="1"/>
            <a:r>
              <a:rPr lang="en-US" dirty="0" smtClean="0"/>
              <a:t>Promotes policies and research for the benefit of society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242" y="4800600"/>
            <a:ext cx="4536558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48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ACM Code of Ethics and Professional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“This Code, consisting of 24 imperatives formulated as statements of personal responsibility, identifies the elements of such a commitment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Section 1 deals with fundamental ethic considerations</a:t>
            </a:r>
          </a:p>
          <a:p>
            <a:pPr lvl="1"/>
            <a:r>
              <a:rPr lang="en-US" dirty="0" smtClean="0"/>
              <a:t>Section 2 deals with more specific ethical considerations.</a:t>
            </a:r>
          </a:p>
          <a:p>
            <a:pPr lvl="1"/>
            <a:r>
              <a:rPr lang="en-US" dirty="0" smtClean="0"/>
              <a:t>Section 3 deals with specifically with those in leadership roles.</a:t>
            </a:r>
          </a:p>
          <a:p>
            <a:pPr lvl="1"/>
            <a:r>
              <a:rPr lang="en-US" dirty="0" smtClean="0"/>
              <a:t>Section 4 deals with principles involving compliance with the Code.</a:t>
            </a:r>
          </a:p>
          <a:p>
            <a:pPr lvl="8"/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://www.acm.org/about/code-of-ethics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34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ACM Code of Ethics and Professional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Code is also supplemented with a set of Guidelines.</a:t>
            </a:r>
          </a:p>
          <a:p>
            <a:endParaRPr lang="en-US" dirty="0" smtClean="0"/>
          </a:p>
          <a:p>
            <a:r>
              <a:rPr lang="en-US" dirty="0" smtClean="0"/>
              <a:t>Both the Code and </a:t>
            </a:r>
            <a:r>
              <a:rPr lang="en-US" dirty="0"/>
              <a:t>the Guidelines “are intended to serve as a basis for ethical decision making in the conduct of professional work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8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&amp; Information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now research centers devoted to computing and information technology ethics.</a:t>
            </a:r>
          </a:p>
          <a:p>
            <a:endParaRPr lang="en-US" dirty="0" smtClean="0"/>
          </a:p>
          <a:p>
            <a:r>
              <a:rPr lang="en-US" dirty="0" smtClean="0"/>
              <a:t>Centre for Computing and </a:t>
            </a:r>
            <a:r>
              <a:rPr lang="en-US" dirty="0"/>
              <a:t>Social Responsibility</a:t>
            </a:r>
            <a:br>
              <a:rPr lang="en-US" dirty="0"/>
            </a:br>
            <a:r>
              <a:rPr lang="en-US" dirty="0">
                <a:hlinkClick r:id="rId2"/>
              </a:rPr>
              <a:t>http://www.ccsr.cse.dmu.ac.uk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Research Center on Computing </a:t>
            </a:r>
            <a:r>
              <a:rPr lang="en-US" dirty="0"/>
              <a:t>&amp; Society</a:t>
            </a:r>
            <a:br>
              <a:rPr lang="en-US" dirty="0"/>
            </a:br>
            <a:r>
              <a:rPr lang="en-US" dirty="0">
                <a:hlinkClick r:id="rId3"/>
              </a:rPr>
              <a:t>http://www.southernct.edu/organizations/rccs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715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Information Age</a:t>
            </a:r>
          </a:p>
          <a:p>
            <a:pPr lvl="1"/>
            <a:r>
              <a:rPr lang="en-US" dirty="0" smtClean="0"/>
              <a:t>Due </a:t>
            </a:r>
            <a:r>
              <a:rPr lang="en-US" dirty="0"/>
              <a:t>to the computer’s ability to store and manipulate large amounts of information</a:t>
            </a:r>
          </a:p>
          <a:p>
            <a:r>
              <a:rPr lang="en-US" dirty="0"/>
              <a:t>Netiquette</a:t>
            </a:r>
          </a:p>
          <a:p>
            <a:pPr lvl="1"/>
            <a:r>
              <a:rPr lang="en-US" dirty="0"/>
              <a:t>Do not attempt to access the account of another user without authorization</a:t>
            </a:r>
          </a:p>
          <a:p>
            <a:pPr lvl="1"/>
            <a:r>
              <a:rPr lang="en-US" dirty="0"/>
              <a:t>Do not share your </a:t>
            </a:r>
            <a:r>
              <a:rPr lang="en-US" dirty="0" smtClean="0"/>
              <a:t>password – change </a:t>
            </a:r>
            <a:r>
              <a:rPr lang="en-US" dirty="0"/>
              <a:t>it periodically</a:t>
            </a:r>
          </a:p>
          <a:p>
            <a:pPr lvl="1"/>
            <a:r>
              <a:rPr lang="en-US" dirty="0"/>
              <a:t>Use appropriate subject matter and language, and be considerate of other people’s beliefs and opinions.</a:t>
            </a:r>
          </a:p>
          <a:p>
            <a:r>
              <a:rPr lang="en-US" dirty="0" smtClean="0"/>
              <a:t>Privacy</a:t>
            </a:r>
            <a:endParaRPr lang="en-US" dirty="0"/>
          </a:p>
          <a:p>
            <a:pPr lvl="1"/>
            <a:r>
              <a:rPr lang="en-US" dirty="0"/>
              <a:t>Ethical issue</a:t>
            </a:r>
          </a:p>
          <a:p>
            <a:pPr lvl="1"/>
            <a:r>
              <a:rPr lang="en-US" dirty="0"/>
              <a:t>Computers record transactions, calls, etc.</a:t>
            </a:r>
          </a:p>
          <a:p>
            <a:pPr lvl="2"/>
            <a:r>
              <a:rPr lang="en-US" dirty="0"/>
              <a:t>These records can be used to learn a lot about you.</a:t>
            </a:r>
          </a:p>
          <a:p>
            <a:pPr lvl="1"/>
            <a:r>
              <a:rPr lang="en-US" dirty="0"/>
              <a:t>Because of privacy issues, many laws have been passed.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1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Online profiling</a:t>
            </a:r>
          </a:p>
          <a:p>
            <a:pPr lvl="1"/>
            <a:r>
              <a:rPr lang="en-US" dirty="0"/>
              <a:t>Marketing technique where data is collected about customers visiting a website</a:t>
            </a:r>
          </a:p>
          <a:p>
            <a:r>
              <a:rPr lang="en-US" dirty="0"/>
              <a:t>Cookie</a:t>
            </a:r>
          </a:p>
          <a:p>
            <a:pPr lvl="1"/>
            <a:r>
              <a:rPr lang="en-US" dirty="0"/>
              <a:t>Text file created by the server computer when a user enters information into a website.</a:t>
            </a:r>
          </a:p>
          <a:p>
            <a:r>
              <a:rPr lang="en-US" dirty="0"/>
              <a:t>Web beacons (web bugs or pixel tags)</a:t>
            </a:r>
          </a:p>
          <a:p>
            <a:pPr lvl="1"/>
            <a:r>
              <a:rPr lang="en-US" dirty="0"/>
              <a:t>Tiny, transparent graphics located on web pages or in e-mail message that are used in combination with cookies to collect data about web page users or email senders</a:t>
            </a:r>
          </a:p>
          <a:p>
            <a:r>
              <a:rPr lang="en-US" dirty="0"/>
              <a:t>Privacy Policy</a:t>
            </a:r>
          </a:p>
          <a:p>
            <a:pPr lvl="1"/>
            <a:r>
              <a:rPr lang="en-US" dirty="0"/>
              <a:t>Legally binding document that explains how any personal information will be used.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3c84d7fa4417cb61095a0b9cc749baa60cbb58f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569</TotalTime>
  <Words>1112</Words>
  <Application>Microsoft Office PowerPoint</Application>
  <PresentationFormat>On-screen Show (4:3)</PresentationFormat>
  <Paragraphs>158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Indicator 1.03 Understand Ethics and Security in The Programming Process</vt:lpstr>
      <vt:lpstr>Essential Standard and Objectives</vt:lpstr>
      <vt:lpstr>What is Computer Ethics?</vt:lpstr>
      <vt:lpstr>ACM Code of Ethics and Professional Conduct</vt:lpstr>
      <vt:lpstr>ACM Code of Ethics and Professional Conduct</vt:lpstr>
      <vt:lpstr>ACM Code of Ethics and Professional Conduct</vt:lpstr>
      <vt:lpstr>Computer &amp; Information Ethics</vt:lpstr>
      <vt:lpstr>Ethical Considerations</vt:lpstr>
      <vt:lpstr>Ethical Considerations</vt:lpstr>
      <vt:lpstr>US Information Technology Law</vt:lpstr>
      <vt:lpstr>Technology Laws</vt:lpstr>
      <vt:lpstr>Technology Laws</vt:lpstr>
      <vt:lpstr>Technology Laws</vt:lpstr>
      <vt:lpstr>Technology Laws</vt:lpstr>
      <vt:lpstr>Technology Laws</vt:lpstr>
      <vt:lpstr>Acceptable Use Policies</vt:lpstr>
      <vt:lpstr>Implications of Computer Use</vt:lpstr>
      <vt:lpstr>Protecting Software and Data</vt:lpstr>
      <vt:lpstr>Protecting Software and Data</vt:lpstr>
      <vt:lpstr>Assignment</vt:lpstr>
    </vt:vector>
  </TitlesOfParts>
  <Company>Academy at Central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3.04 Apply Breakpoint, Watch Window and Try &amp; Catch</dc:title>
  <dc:creator>Justin Crompton</dc:creator>
  <cp:lastModifiedBy>lkeller</cp:lastModifiedBy>
  <cp:revision>74</cp:revision>
  <dcterms:created xsi:type="dcterms:W3CDTF">2011-07-12T16:04:35Z</dcterms:created>
  <dcterms:modified xsi:type="dcterms:W3CDTF">2012-01-25T15:19:21Z</dcterms:modified>
</cp:coreProperties>
</file>