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8" r:id="rId2"/>
    <p:sldId id="259" r:id="rId3"/>
    <p:sldId id="260" r:id="rId4"/>
    <p:sldId id="284" r:id="rId5"/>
    <p:sldId id="261" r:id="rId6"/>
    <p:sldId id="286" r:id="rId7"/>
    <p:sldId id="262" r:id="rId8"/>
    <p:sldId id="295" r:id="rId9"/>
    <p:sldId id="263" r:id="rId10"/>
    <p:sldId id="264" r:id="rId11"/>
    <p:sldId id="266" r:id="rId12"/>
    <p:sldId id="291" r:id="rId13"/>
    <p:sldId id="294" r:id="rId14"/>
    <p:sldId id="268" r:id="rId15"/>
    <p:sldId id="270" r:id="rId16"/>
    <p:sldId id="271" r:id="rId17"/>
    <p:sldId id="273" r:id="rId18"/>
    <p:sldId id="287" r:id="rId19"/>
    <p:sldId id="288" r:id="rId20"/>
    <p:sldId id="289" r:id="rId21"/>
    <p:sldId id="290" r:id="rId22"/>
    <p:sldId id="274" r:id="rId23"/>
    <p:sldId id="275" r:id="rId24"/>
    <p:sldId id="277" r:id="rId25"/>
    <p:sldId id="278" r:id="rId26"/>
    <p:sldId id="279" r:id="rId27"/>
    <p:sldId id="296" r:id="rId28"/>
    <p:sldId id="297" r:id="rId29"/>
    <p:sldId id="292" r:id="rId30"/>
    <p:sldId id="293" r:id="rId31"/>
    <p:sldId id="283"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57" autoAdjust="0"/>
    <p:restoredTop sz="94660"/>
  </p:normalViewPr>
  <p:slideViewPr>
    <p:cSldViewPr>
      <p:cViewPr varScale="1">
        <p:scale>
          <a:sx n="75" d="100"/>
          <a:sy n="75" d="100"/>
        </p:scale>
        <p:origin x="-846" y="-102"/>
      </p:cViewPr>
      <p:guideLst>
        <p:guide orient="horz" pos="2160"/>
        <p:guide pos="2880"/>
      </p:guideLst>
    </p:cSldViewPr>
  </p:slideViewPr>
  <p:notesTextViewPr>
    <p:cViewPr>
      <p:scale>
        <a:sx n="1" d="1"/>
        <a:sy n="1" d="1"/>
      </p:scale>
      <p:origin x="0" y="0"/>
    </p:cViewPr>
  </p:notesTextViewPr>
  <p:sorterViewPr>
    <p:cViewPr>
      <p:scale>
        <a:sx n="100" d="100"/>
        <a:sy n="100" d="100"/>
      </p:scale>
      <p:origin x="0" y="65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0A45E6-19BF-43D0-91FA-5243D30007CC}" type="datetimeFigureOut">
              <a:rPr lang="en-US" smtClean="0"/>
              <a:t>4/16/2012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321CD-81D8-42D8-80C7-91A8E9ED1F1E}" type="slidenum">
              <a:rPr lang="en-US" smtClean="0"/>
              <a:t>‹#›</a:t>
            </a:fld>
            <a:endParaRPr lang="en-US"/>
          </a:p>
        </p:txBody>
      </p:sp>
    </p:spTree>
    <p:extLst>
      <p:ext uri="{BB962C8B-B14F-4D97-AF65-F5344CB8AC3E}">
        <p14:creationId xmlns:p14="http://schemas.microsoft.com/office/powerpoint/2010/main" val="1734178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slides</a:t>
            </a:r>
            <a:r>
              <a:rPr lang="en-US" baseline="0" dirty="0" smtClean="0"/>
              <a:t> will contain teacher notes- especially if a specific example given will not work in both VB and C#.</a:t>
            </a:r>
          </a:p>
        </p:txBody>
      </p:sp>
      <p:sp>
        <p:nvSpPr>
          <p:cNvPr id="4" name="Slide Number Placeholder 3"/>
          <p:cNvSpPr>
            <a:spLocks noGrp="1"/>
          </p:cNvSpPr>
          <p:nvPr>
            <p:ph type="sldNum" sz="quarter" idx="10"/>
          </p:nvPr>
        </p:nvSpPr>
        <p:spPr/>
        <p:txBody>
          <a:bodyPr/>
          <a:lstStyle/>
          <a:p>
            <a:fld id="{4869D6C4-FE00-4C26-94B8-BC2A8FED8A65}" type="slidenum">
              <a:rPr lang="en-US" smtClean="0"/>
              <a:t>1</a:t>
            </a:fld>
            <a:endParaRPr lang="en-US"/>
          </a:p>
        </p:txBody>
      </p:sp>
    </p:spTree>
    <p:extLst>
      <p:ext uri="{BB962C8B-B14F-4D97-AF65-F5344CB8AC3E}">
        <p14:creationId xmlns:p14="http://schemas.microsoft.com/office/powerpoint/2010/main" val="2077380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this is also a “trick” way to quickly</a:t>
            </a:r>
            <a:r>
              <a:rPr lang="en-US" baseline="0" dirty="0" smtClean="0"/>
              <a:t> sort an array in descending order. Sort it using the sort method then reverse it. </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17</a:t>
            </a:fld>
            <a:endParaRPr lang="en-US"/>
          </a:p>
        </p:txBody>
      </p:sp>
    </p:spTree>
    <p:extLst>
      <p:ext uri="{BB962C8B-B14F-4D97-AF65-F5344CB8AC3E}">
        <p14:creationId xmlns:p14="http://schemas.microsoft.com/office/powerpoint/2010/main" val="2167847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Exit is</a:t>
            </a:r>
            <a:r>
              <a:rPr lang="en-US" baseline="0" dirty="0" smtClean="0"/>
              <a:t> a keyword that can exit the current block of code (like a try) or an entire sub. The program continues to the next block or sub (if there is one). In this case it allows the user to correct their errors without the program continuing to run.</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23</a:t>
            </a:fld>
            <a:endParaRPr lang="en-US"/>
          </a:p>
        </p:txBody>
      </p:sp>
    </p:spTree>
    <p:extLst>
      <p:ext uri="{BB962C8B-B14F-4D97-AF65-F5344CB8AC3E}">
        <p14:creationId xmlns:p14="http://schemas.microsoft.com/office/powerpoint/2010/main" val="588476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Private Sub </a:t>
            </a:r>
            <a:r>
              <a:rPr lang="en-US" sz="1200" kern="1200" dirty="0" err="1" smtClean="0">
                <a:solidFill>
                  <a:schemeClr val="tx1"/>
                </a:solidFill>
                <a:latin typeface="+mn-lt"/>
                <a:ea typeface="+mn-ea"/>
                <a:cs typeface="+mn-cs"/>
              </a:rPr>
              <a:t>btnStart_Click</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ByVal</a:t>
            </a:r>
            <a:r>
              <a:rPr lang="en-US" sz="1200" kern="1200" dirty="0" smtClean="0">
                <a:solidFill>
                  <a:schemeClr val="tx1"/>
                </a:solidFill>
                <a:latin typeface="+mn-lt"/>
                <a:ea typeface="+mn-ea"/>
                <a:cs typeface="+mn-cs"/>
              </a:rPr>
              <a:t> sender As </a:t>
            </a:r>
            <a:r>
              <a:rPr lang="en-US" sz="1200" kern="1200" dirty="0" err="1" smtClean="0">
                <a:solidFill>
                  <a:schemeClr val="tx1"/>
                </a:solidFill>
                <a:latin typeface="+mn-lt"/>
                <a:ea typeface="+mn-ea"/>
                <a:cs typeface="+mn-cs"/>
              </a:rPr>
              <a:t>System.Object</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ByVal</a:t>
            </a:r>
            <a:r>
              <a:rPr lang="en-US" sz="1200" kern="1200" dirty="0" smtClean="0">
                <a:solidFill>
                  <a:schemeClr val="tx1"/>
                </a:solidFill>
                <a:latin typeface="+mn-lt"/>
                <a:ea typeface="+mn-ea"/>
                <a:cs typeface="+mn-cs"/>
              </a:rPr>
              <a:t> e As </a:t>
            </a:r>
            <a:r>
              <a:rPr lang="en-US" sz="1200" kern="1200" dirty="0" err="1" smtClean="0">
                <a:solidFill>
                  <a:schemeClr val="tx1"/>
                </a:solidFill>
                <a:latin typeface="+mn-lt"/>
                <a:ea typeface="+mn-ea"/>
                <a:cs typeface="+mn-cs"/>
              </a:rPr>
              <a:t>System.EventArgs</a:t>
            </a:r>
            <a:r>
              <a:rPr lang="en-US" sz="1200" kern="1200" dirty="0" smtClean="0">
                <a:solidFill>
                  <a:schemeClr val="tx1"/>
                </a:solidFill>
                <a:latin typeface="+mn-lt"/>
                <a:ea typeface="+mn-ea"/>
                <a:cs typeface="+mn-cs"/>
              </a:rPr>
              <a:t>) Handles </a:t>
            </a:r>
            <a:r>
              <a:rPr lang="en-US" sz="1200" kern="1200" dirty="0" err="1" smtClean="0">
                <a:solidFill>
                  <a:schemeClr val="tx1"/>
                </a:solidFill>
                <a:latin typeface="+mn-lt"/>
                <a:ea typeface="+mn-ea"/>
                <a:cs typeface="+mn-cs"/>
              </a:rPr>
              <a:t>btnStart.Click</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Dim </a:t>
            </a:r>
            <a:r>
              <a:rPr lang="en-US" sz="1200" kern="1200" dirty="0" err="1" smtClean="0">
                <a:solidFill>
                  <a:schemeClr val="tx1"/>
                </a:solidFill>
                <a:latin typeface="+mn-lt"/>
                <a:ea typeface="+mn-ea"/>
                <a:cs typeface="+mn-cs"/>
              </a:rPr>
              <a:t>intGradeNum</a:t>
            </a:r>
            <a:r>
              <a:rPr lang="en-US" sz="1200" kern="1200" dirty="0" smtClean="0">
                <a:solidFill>
                  <a:schemeClr val="tx1"/>
                </a:solidFill>
                <a:latin typeface="+mn-lt"/>
                <a:ea typeface="+mn-ea"/>
                <a:cs typeface="+mn-cs"/>
              </a:rPr>
              <a:t> As Integer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Try</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intGradeNum</a:t>
            </a:r>
            <a:r>
              <a:rPr lang="en-US" sz="1200" kern="1200" dirty="0" smtClean="0">
                <a:solidFill>
                  <a:schemeClr val="tx1"/>
                </a:solidFill>
                <a:latin typeface="+mn-lt"/>
                <a:ea typeface="+mn-ea"/>
                <a:cs typeface="+mn-cs"/>
              </a:rPr>
              <a:t> = Convert.ToInt32(</a:t>
            </a:r>
            <a:r>
              <a:rPr lang="en-US" sz="1200" kern="1200" dirty="0" err="1" smtClean="0">
                <a:solidFill>
                  <a:schemeClr val="tx1"/>
                </a:solidFill>
                <a:latin typeface="+mn-lt"/>
                <a:ea typeface="+mn-ea"/>
                <a:cs typeface="+mn-cs"/>
              </a:rPr>
              <a:t>txtGrade.Text</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        Catch ex As Exception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MessageBox.Show</a:t>
            </a:r>
            <a:r>
              <a:rPr lang="en-US" sz="1200" kern="1200" dirty="0" smtClean="0">
                <a:solidFill>
                  <a:schemeClr val="tx1"/>
                </a:solidFill>
                <a:latin typeface="+mn-lt"/>
                <a:ea typeface="+mn-ea"/>
                <a:cs typeface="+mn-cs"/>
              </a:rPr>
              <a:t>("Numbers only!")</a:t>
            </a:r>
          </a:p>
          <a:p>
            <a:r>
              <a:rPr lang="en-US" sz="1200" kern="1200" dirty="0" smtClean="0">
                <a:solidFill>
                  <a:schemeClr val="tx1"/>
                </a:solidFill>
                <a:latin typeface="+mn-lt"/>
                <a:ea typeface="+mn-ea"/>
                <a:cs typeface="+mn-cs"/>
              </a:rPr>
              <a:t>            Exit Sub</a:t>
            </a:r>
          </a:p>
          <a:p>
            <a:r>
              <a:rPr lang="en-US" sz="1200" kern="1200" dirty="0" smtClean="0">
                <a:solidFill>
                  <a:schemeClr val="tx1"/>
                </a:solidFill>
                <a:latin typeface="+mn-lt"/>
                <a:ea typeface="+mn-ea"/>
                <a:cs typeface="+mn-cs"/>
              </a:rPr>
              <a:t>        End Try</a:t>
            </a:r>
          </a:p>
          <a:p>
            <a:endParaRPr lang="en-US"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        Dim intArray(intGradeNum - 1) As Integer</a:t>
            </a:r>
          </a:p>
          <a:p>
            <a:r>
              <a:rPr lang="pt-BR" sz="1200" kern="1200" dirty="0" smtClean="0">
                <a:solidFill>
                  <a:schemeClr val="tx1"/>
                </a:solidFill>
                <a:latin typeface="+mn-lt"/>
                <a:ea typeface="+mn-ea"/>
                <a:cs typeface="+mn-cs"/>
              </a:rPr>
              <a:t>        Dim i As Integer = 0</a:t>
            </a:r>
          </a:p>
          <a:p>
            <a:r>
              <a:rPr lang="pt-BR" sz="1200" kern="1200" dirty="0" smtClean="0">
                <a:solidFill>
                  <a:schemeClr val="tx1"/>
                </a:solidFill>
                <a:latin typeface="+mn-lt"/>
                <a:ea typeface="+mn-ea"/>
                <a:cs typeface="+mn-cs"/>
              </a:rPr>
              <a:t>        Dim j As Integer = 0</a:t>
            </a:r>
          </a:p>
          <a:p>
            <a:r>
              <a:rPr lang="en-US" sz="1200" kern="1200" dirty="0" smtClean="0">
                <a:solidFill>
                  <a:schemeClr val="tx1"/>
                </a:solidFill>
                <a:latin typeface="+mn-lt"/>
                <a:ea typeface="+mn-ea"/>
                <a:cs typeface="+mn-cs"/>
              </a:rPr>
              <a:t>        Dim </a:t>
            </a:r>
            <a:r>
              <a:rPr lang="en-US" sz="1200" kern="1200" dirty="0" err="1" smtClean="0">
                <a:solidFill>
                  <a:schemeClr val="tx1"/>
                </a:solidFill>
                <a:latin typeface="+mn-lt"/>
                <a:ea typeface="+mn-ea"/>
                <a:cs typeface="+mn-cs"/>
              </a:rPr>
              <a:t>intGrade</a:t>
            </a:r>
            <a:r>
              <a:rPr lang="en-US" sz="1200" kern="1200" dirty="0" smtClean="0">
                <a:solidFill>
                  <a:schemeClr val="tx1"/>
                </a:solidFill>
                <a:latin typeface="+mn-lt"/>
                <a:ea typeface="+mn-ea"/>
                <a:cs typeface="+mn-cs"/>
              </a:rPr>
              <a:t> As Integer = 0</a:t>
            </a:r>
          </a:p>
          <a:p>
            <a:r>
              <a:rPr lang="en-US" sz="1200" kern="1200" dirty="0" smtClean="0">
                <a:solidFill>
                  <a:schemeClr val="tx1"/>
                </a:solidFill>
                <a:latin typeface="+mn-lt"/>
                <a:ea typeface="+mn-ea"/>
                <a:cs typeface="+mn-cs"/>
              </a:rPr>
              <a:t>        Dim </a:t>
            </a:r>
            <a:r>
              <a:rPr lang="en-US" sz="1200" kern="1200" dirty="0" err="1" smtClean="0">
                <a:solidFill>
                  <a:schemeClr val="tx1"/>
                </a:solidFill>
                <a:latin typeface="+mn-lt"/>
                <a:ea typeface="+mn-ea"/>
                <a:cs typeface="+mn-cs"/>
              </a:rPr>
              <a:t>intGradeTotal</a:t>
            </a:r>
            <a:r>
              <a:rPr lang="en-US" sz="1200" kern="1200" dirty="0" smtClean="0">
                <a:solidFill>
                  <a:schemeClr val="tx1"/>
                </a:solidFill>
                <a:latin typeface="+mn-lt"/>
                <a:ea typeface="+mn-ea"/>
                <a:cs typeface="+mn-cs"/>
              </a:rPr>
              <a:t> As Integer</a:t>
            </a:r>
          </a:p>
          <a:p>
            <a:r>
              <a:rPr lang="pt-BR" sz="1200" kern="1200" dirty="0" smtClean="0">
                <a:solidFill>
                  <a:schemeClr val="tx1"/>
                </a:solidFill>
                <a:latin typeface="+mn-lt"/>
                <a:ea typeface="+mn-ea"/>
                <a:cs typeface="+mn-cs"/>
              </a:rPr>
              <a:t>        Dim decAverage As Decimal = 0</a:t>
            </a:r>
          </a:p>
          <a:p>
            <a:r>
              <a:rPr lang="en-US" sz="1200" kern="1200" dirty="0" smtClean="0">
                <a:solidFill>
                  <a:schemeClr val="tx1"/>
                </a:solidFill>
                <a:latin typeface="+mn-lt"/>
                <a:ea typeface="+mn-ea"/>
                <a:cs typeface="+mn-cs"/>
              </a:rPr>
              <a:t>        Dim </a:t>
            </a:r>
            <a:r>
              <a:rPr lang="en-US" sz="1200" kern="1200" dirty="0" err="1" smtClean="0">
                <a:solidFill>
                  <a:schemeClr val="tx1"/>
                </a:solidFill>
                <a:latin typeface="+mn-lt"/>
                <a:ea typeface="+mn-ea"/>
                <a:cs typeface="+mn-cs"/>
              </a:rPr>
              <a:t>strInputGrade</a:t>
            </a:r>
            <a:r>
              <a:rPr lang="en-US" sz="1200" kern="1200" dirty="0" smtClean="0">
                <a:solidFill>
                  <a:schemeClr val="tx1"/>
                </a:solidFill>
                <a:latin typeface="+mn-lt"/>
                <a:ea typeface="+mn-ea"/>
                <a:cs typeface="+mn-cs"/>
              </a:rPr>
              <a:t> As String =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Do While i &lt; </a:t>
            </a:r>
            <a:r>
              <a:rPr lang="en-US" sz="1200" kern="1200" dirty="0" err="1" smtClean="0">
                <a:solidFill>
                  <a:schemeClr val="tx1"/>
                </a:solidFill>
                <a:latin typeface="+mn-lt"/>
                <a:ea typeface="+mn-ea"/>
                <a:cs typeface="+mn-cs"/>
              </a:rPr>
              <a:t>intGradeNum</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strInputGrade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InputBox</a:t>
            </a:r>
            <a:r>
              <a:rPr lang="en-US" sz="1200" kern="1200" dirty="0" smtClean="0">
                <a:solidFill>
                  <a:schemeClr val="tx1"/>
                </a:solidFill>
                <a:latin typeface="+mn-lt"/>
                <a:ea typeface="+mn-ea"/>
                <a:cs typeface="+mn-cs"/>
              </a:rPr>
              <a:t>("Please input a grade:", "Grade Input")</a:t>
            </a:r>
          </a:p>
          <a:p>
            <a:r>
              <a:rPr lang="en-US" sz="1200" kern="1200" dirty="0" smtClean="0">
                <a:solidFill>
                  <a:schemeClr val="tx1"/>
                </a:solidFill>
                <a:latin typeface="+mn-lt"/>
                <a:ea typeface="+mn-ea"/>
                <a:cs typeface="+mn-cs"/>
              </a:rPr>
              <a:t>            Try</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intArray</a:t>
            </a:r>
            <a:r>
              <a:rPr lang="en-US" sz="1200" kern="1200" dirty="0" smtClean="0">
                <a:solidFill>
                  <a:schemeClr val="tx1"/>
                </a:solidFill>
                <a:latin typeface="+mn-lt"/>
                <a:ea typeface="+mn-ea"/>
                <a:cs typeface="+mn-cs"/>
              </a:rPr>
              <a:t>(i) = Convert.ToInt32(</a:t>
            </a:r>
            <a:r>
              <a:rPr lang="en-US" sz="1200" kern="1200" dirty="0" err="1" smtClean="0">
                <a:solidFill>
                  <a:schemeClr val="tx1"/>
                </a:solidFill>
                <a:latin typeface="+mn-lt"/>
                <a:ea typeface="+mn-ea"/>
                <a:cs typeface="+mn-cs"/>
              </a:rPr>
              <a:t>strInputGrade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Catch ex As Exception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MessageBox.Show</a:t>
            </a:r>
            <a:r>
              <a:rPr lang="en-US" sz="1200" kern="1200" dirty="0" smtClean="0">
                <a:solidFill>
                  <a:schemeClr val="tx1"/>
                </a:solidFill>
                <a:latin typeface="+mn-lt"/>
                <a:ea typeface="+mn-ea"/>
                <a:cs typeface="+mn-cs"/>
              </a:rPr>
              <a:t>("That grade is not a number please try again.")</a:t>
            </a:r>
          </a:p>
          <a:p>
            <a:r>
              <a:rPr lang="en-US" sz="1200" kern="1200" dirty="0" smtClean="0">
                <a:solidFill>
                  <a:schemeClr val="tx1"/>
                </a:solidFill>
                <a:latin typeface="+mn-lt"/>
                <a:ea typeface="+mn-ea"/>
                <a:cs typeface="+mn-cs"/>
              </a:rPr>
              <a:t>            End Try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intGradeTotal</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intGradeTotal</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intArray</a:t>
            </a:r>
            <a:r>
              <a:rPr lang="en-US" sz="1200" kern="1200" dirty="0" smtClean="0">
                <a:solidFill>
                  <a:schemeClr val="tx1"/>
                </a:solidFill>
                <a:latin typeface="+mn-lt"/>
                <a:ea typeface="+mn-ea"/>
                <a:cs typeface="+mn-cs"/>
              </a:rPr>
              <a:t>(i)</a:t>
            </a:r>
          </a:p>
          <a:p>
            <a:r>
              <a:rPr lang="en-US" sz="1200" kern="1200" dirty="0" smtClean="0">
                <a:solidFill>
                  <a:schemeClr val="tx1"/>
                </a:solidFill>
                <a:latin typeface="+mn-lt"/>
                <a:ea typeface="+mn-ea"/>
                <a:cs typeface="+mn-cs"/>
              </a:rPr>
              <a:t>            i += 1</a:t>
            </a:r>
          </a:p>
          <a:p>
            <a:r>
              <a:rPr lang="en-US" sz="1200" kern="1200" dirty="0" smtClean="0">
                <a:solidFill>
                  <a:schemeClr val="tx1"/>
                </a:solidFill>
                <a:latin typeface="+mn-lt"/>
                <a:ea typeface="+mn-ea"/>
                <a:cs typeface="+mn-cs"/>
              </a:rPr>
              <a:t>        Loop</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Array.Sort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intArray</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        For Each j In </a:t>
            </a:r>
            <a:r>
              <a:rPr lang="en-US" sz="1200" kern="1200" dirty="0" err="1" smtClean="0">
                <a:solidFill>
                  <a:schemeClr val="tx1"/>
                </a:solidFill>
                <a:latin typeface="+mn-lt"/>
                <a:ea typeface="+mn-ea"/>
                <a:cs typeface="+mn-cs"/>
              </a:rPr>
              <a:t>intArray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lstGrades.Items.Add</a:t>
            </a:r>
            <a:r>
              <a:rPr lang="en-US" sz="1200" kern="1200" dirty="0" smtClean="0">
                <a:solidFill>
                  <a:schemeClr val="tx1"/>
                </a:solidFill>
                <a:latin typeface="+mn-lt"/>
                <a:ea typeface="+mn-ea"/>
                <a:cs typeface="+mn-cs"/>
              </a:rPr>
              <a:t>(j)</a:t>
            </a:r>
          </a:p>
          <a:p>
            <a:r>
              <a:rPr lang="en-US" sz="1200" kern="1200" dirty="0" smtClean="0">
                <a:solidFill>
                  <a:schemeClr val="tx1"/>
                </a:solidFill>
                <a:latin typeface="+mn-lt"/>
                <a:ea typeface="+mn-ea"/>
                <a:cs typeface="+mn-cs"/>
              </a:rPr>
              <a:t>        Next j</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decAverage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intGradeTotal</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intGradeNum</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lblAverage.Text</a:t>
            </a:r>
            <a:r>
              <a:rPr lang="en-US" sz="1200" kern="1200" dirty="0" smtClean="0">
                <a:solidFill>
                  <a:schemeClr val="tx1"/>
                </a:solidFill>
                <a:latin typeface="+mn-lt"/>
                <a:ea typeface="+mn-ea"/>
                <a:cs typeface="+mn-cs"/>
              </a:rPr>
              <a:t> = Format(</a:t>
            </a:r>
            <a:r>
              <a:rPr lang="en-US" sz="1200" kern="1200" dirty="0" err="1" smtClean="0">
                <a:solidFill>
                  <a:schemeClr val="tx1"/>
                </a:solidFill>
                <a:latin typeface="+mn-lt"/>
                <a:ea typeface="+mn-ea"/>
                <a:cs typeface="+mn-cs"/>
              </a:rPr>
              <a:t>decAverage</a:t>
            </a:r>
            <a:r>
              <a:rPr lang="en-US" sz="1200" kern="1200" dirty="0" smtClean="0">
                <a:solidFill>
                  <a:schemeClr val="tx1"/>
                </a:solidFill>
                <a:latin typeface="+mn-lt"/>
                <a:ea typeface="+mn-ea"/>
                <a:cs typeface="+mn-cs"/>
              </a:rPr>
              <a:t>, "##.00")</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End Sub</a:t>
            </a:r>
          </a:p>
          <a:p>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25</a:t>
            </a:fld>
            <a:endParaRPr lang="en-US"/>
          </a:p>
        </p:txBody>
      </p:sp>
    </p:spTree>
    <p:extLst>
      <p:ext uri="{BB962C8B-B14F-4D97-AF65-F5344CB8AC3E}">
        <p14:creationId xmlns:p14="http://schemas.microsoft.com/office/powerpoint/2010/main" val="4231543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26</a:t>
            </a:fld>
            <a:endParaRPr lang="en-US"/>
          </a:p>
        </p:txBody>
      </p:sp>
    </p:spTree>
    <p:extLst>
      <p:ext uri="{BB962C8B-B14F-4D97-AF65-F5344CB8AC3E}">
        <p14:creationId xmlns:p14="http://schemas.microsoft.com/office/powerpoint/2010/main" val="2595531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VB the number of elements in the array is one greater than the number given in the declaring statement. This is not the case in C#. So in VB the elements would be 0-5. In C# the above statement would create elements 0-4. </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5</a:t>
            </a:fld>
            <a:endParaRPr lang="en-US"/>
          </a:p>
        </p:txBody>
      </p:sp>
    </p:spTree>
    <p:extLst>
      <p:ext uri="{BB962C8B-B14F-4D97-AF65-F5344CB8AC3E}">
        <p14:creationId xmlns:p14="http://schemas.microsoft.com/office/powerpoint/2010/main" val="10168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the data type was string all elements would be null. </a:t>
            </a:r>
            <a:r>
              <a:rPr lang="en-US" dirty="0" smtClean="0"/>
              <a:t>Notice</a:t>
            </a:r>
            <a:r>
              <a:rPr lang="en-US" baseline="0" dirty="0" smtClean="0"/>
              <a:t> the difference in VB and C#. VB uses () and C# uses []. Using the wrong symbols will generate weird syntax errors.</a:t>
            </a:r>
            <a:endParaRPr lang="en-US" dirty="0" smtClean="0"/>
          </a:p>
        </p:txBody>
      </p:sp>
      <p:sp>
        <p:nvSpPr>
          <p:cNvPr id="4" name="Slide Number Placeholder 3"/>
          <p:cNvSpPr>
            <a:spLocks noGrp="1"/>
          </p:cNvSpPr>
          <p:nvPr>
            <p:ph type="sldNum" sz="quarter" idx="10"/>
          </p:nvPr>
        </p:nvSpPr>
        <p:spPr/>
        <p:txBody>
          <a:bodyPr/>
          <a:lstStyle/>
          <a:p>
            <a:fld id="{470321CD-81D8-42D8-80C7-91A8E9ED1F1E}" type="slidenum">
              <a:rPr lang="en-US" smtClean="0"/>
              <a:t>7</a:t>
            </a:fld>
            <a:endParaRPr lang="en-US"/>
          </a:p>
        </p:txBody>
      </p:sp>
    </p:spTree>
    <p:extLst>
      <p:ext uri="{BB962C8B-B14F-4D97-AF65-F5344CB8AC3E}">
        <p14:creationId xmlns:p14="http://schemas.microsoft.com/office/powerpoint/2010/main" val="4163957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the data type was string all elements would be null. </a:t>
            </a:r>
            <a:r>
              <a:rPr lang="en-US" dirty="0" smtClean="0"/>
              <a:t>Notice</a:t>
            </a:r>
            <a:r>
              <a:rPr lang="en-US" baseline="0" dirty="0" smtClean="0"/>
              <a:t> the difference in VB and C#. VB uses () and C# uses []. Using the wrong symbols will generate weird syntax errors.</a:t>
            </a:r>
            <a:endParaRPr lang="en-US" dirty="0" smtClean="0"/>
          </a:p>
        </p:txBody>
      </p:sp>
      <p:sp>
        <p:nvSpPr>
          <p:cNvPr id="4" name="Slide Number Placeholder 3"/>
          <p:cNvSpPr>
            <a:spLocks noGrp="1"/>
          </p:cNvSpPr>
          <p:nvPr>
            <p:ph type="sldNum" sz="quarter" idx="10"/>
          </p:nvPr>
        </p:nvSpPr>
        <p:spPr/>
        <p:txBody>
          <a:bodyPr/>
          <a:lstStyle/>
          <a:p>
            <a:fld id="{470321CD-81D8-42D8-80C7-91A8E9ED1F1E}" type="slidenum">
              <a:rPr lang="en-US" smtClean="0"/>
              <a:t>8</a:t>
            </a:fld>
            <a:endParaRPr lang="en-US"/>
          </a:p>
        </p:txBody>
      </p:sp>
    </p:spTree>
    <p:extLst>
      <p:ext uri="{BB962C8B-B14F-4D97-AF65-F5344CB8AC3E}">
        <p14:creationId xmlns:p14="http://schemas.microsoft.com/office/powerpoint/2010/main" val="4163957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a:t>
            </a:r>
            <a:r>
              <a:rPr lang="en-US" baseline="0" dirty="0" smtClean="0"/>
              <a:t> the difference in VB and C#. VB uses () and C# uses []. Using the wrong symbols will generate weird syntax errors.</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9</a:t>
            </a:fld>
            <a:endParaRPr lang="en-US"/>
          </a:p>
        </p:txBody>
      </p:sp>
    </p:spTree>
    <p:extLst>
      <p:ext uri="{BB962C8B-B14F-4D97-AF65-F5344CB8AC3E}">
        <p14:creationId xmlns:p14="http://schemas.microsoft.com/office/powerpoint/2010/main" val="405006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will</a:t>
            </a:r>
            <a:r>
              <a:rPr lang="en-US" baseline="0" dirty="0" smtClean="0"/>
              <a:t> give the five elements of the array an value. Starting with 2 and ending with 10 counting by 2s.</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10</a:t>
            </a:fld>
            <a:endParaRPr lang="en-US"/>
          </a:p>
        </p:txBody>
      </p:sp>
    </p:spTree>
    <p:extLst>
      <p:ext uri="{BB962C8B-B14F-4D97-AF65-F5344CB8AC3E}">
        <p14:creationId xmlns:p14="http://schemas.microsoft.com/office/powerpoint/2010/main" val="3869240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it not</a:t>
            </a:r>
            <a:r>
              <a:rPr lang="en-US" baseline="0" dirty="0" smtClean="0"/>
              <a:t> required in VB to convert the data type to string to display in the message box, but it is good programming practice.</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11</a:t>
            </a:fld>
            <a:endParaRPr lang="en-US"/>
          </a:p>
        </p:txBody>
      </p:sp>
    </p:spTree>
    <p:extLst>
      <p:ext uri="{BB962C8B-B14F-4D97-AF65-F5344CB8AC3E}">
        <p14:creationId xmlns:p14="http://schemas.microsoft.com/office/powerpoint/2010/main" val="3926129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i</a:t>
            </a:r>
            <a:r>
              <a:rPr lang="en-US" baseline="0" dirty="0" smtClean="0"/>
              <a:t> (counter) in </a:t>
            </a:r>
            <a:r>
              <a:rPr lang="en-US" baseline="0" dirty="0" err="1" smtClean="0"/>
              <a:t>intArray</a:t>
            </a:r>
            <a:r>
              <a:rPr lang="en-US" baseline="0" dirty="0" smtClean="0"/>
              <a:t> show that element and loop until all elements are displayed. If the variable being used has already been declared omit the data type in the for each statement.</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14</a:t>
            </a:fld>
            <a:endParaRPr lang="en-US"/>
          </a:p>
        </p:txBody>
      </p:sp>
    </p:spTree>
    <p:extLst>
      <p:ext uri="{BB962C8B-B14F-4D97-AF65-F5344CB8AC3E}">
        <p14:creationId xmlns:p14="http://schemas.microsoft.com/office/powerpoint/2010/main" val="1849322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Listboxes</a:t>
            </a:r>
            <a:r>
              <a:rPr lang="en-US" baseline="0" dirty="0" smtClean="0"/>
              <a:t> are covered in Standard 8- one is used here because it is the simplest way to display data pulled from an array.</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t>16</a:t>
            </a:fld>
            <a:endParaRPr lang="en-US"/>
          </a:p>
        </p:txBody>
      </p:sp>
    </p:spTree>
    <p:extLst>
      <p:ext uri="{BB962C8B-B14F-4D97-AF65-F5344CB8AC3E}">
        <p14:creationId xmlns:p14="http://schemas.microsoft.com/office/powerpoint/2010/main" val="385984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38385C6-60F1-4CCE-97C1-BBE39F1348C4}" type="datetimeFigureOut">
              <a:rPr lang="en-US" smtClean="0"/>
              <a:t>4/16/2012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E5F163B-FB6C-4169-9F9E-5002076B730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385C6-60F1-4CCE-97C1-BBE39F1348C4}"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F163B-FB6C-4169-9F9E-5002076B73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E5F163B-FB6C-4169-9F9E-5002076B730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385C6-60F1-4CCE-97C1-BBE39F1348C4}"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8385C6-60F1-4CCE-97C1-BBE39F1348C4}" type="datetimeFigureOut">
              <a:rPr lang="en-US" smtClean="0"/>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E5F163B-FB6C-4169-9F9E-5002076B730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38385C6-60F1-4CCE-97C1-BBE39F1348C4}" type="datetimeFigureOut">
              <a:rPr lang="en-US" smtClean="0"/>
              <a:t>4/16/2012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E5F163B-FB6C-4169-9F9E-5002076B730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38385C6-60F1-4CCE-97C1-BBE39F1348C4}" type="datetimeFigureOut">
              <a:rPr lang="en-US" smtClean="0"/>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F163B-FB6C-4169-9F9E-5002076B730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38385C6-60F1-4CCE-97C1-BBE39F1348C4}" type="datetimeFigureOut">
              <a:rPr lang="en-US" smtClean="0"/>
              <a:t>4/16/2012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E5F163B-FB6C-4169-9F9E-5002076B730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8385C6-60F1-4CCE-97C1-BBE39F1348C4}" type="datetimeFigureOut">
              <a:rPr lang="en-US" smtClean="0"/>
              <a:t>4/16/2012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E5F163B-FB6C-4169-9F9E-5002076B73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38385C6-60F1-4CCE-97C1-BBE39F1348C4}" type="datetimeFigureOut">
              <a:rPr lang="en-US" smtClean="0"/>
              <a:t>4/16/2012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E5F163B-FB6C-4169-9F9E-5002076B73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E5F163B-FB6C-4169-9F9E-5002076B730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38385C6-60F1-4CCE-97C1-BBE39F1348C4}" type="datetimeFigureOut">
              <a:rPr lang="en-US" smtClean="0"/>
              <a:t>4/16/2012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E5F163B-FB6C-4169-9F9E-5002076B730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38385C6-60F1-4CCE-97C1-BBE39F1348C4}" type="datetimeFigureOut">
              <a:rPr lang="en-US" smtClean="0"/>
              <a:t>4/16/2012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38385C6-60F1-4CCE-97C1-BBE39F1348C4}" type="datetimeFigureOut">
              <a:rPr lang="en-US" smtClean="0"/>
              <a:t>4/16/2012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E5F163B-FB6C-4169-9F9E-5002076B730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Computer Programming I</a:t>
            </a:r>
          </a:p>
        </p:txBody>
      </p:sp>
      <p:sp>
        <p:nvSpPr>
          <p:cNvPr id="2" name="Title 1"/>
          <p:cNvSpPr>
            <a:spLocks noGrp="1"/>
          </p:cNvSpPr>
          <p:nvPr>
            <p:ph type="ctrTitle"/>
          </p:nvPr>
        </p:nvSpPr>
        <p:spPr/>
        <p:txBody>
          <a:bodyPr>
            <a:normAutofit/>
          </a:bodyPr>
          <a:lstStyle/>
          <a:p>
            <a:r>
              <a:rPr lang="en-US" dirty="0" smtClean="0"/>
              <a:t>Single Dimensional Arrays</a:t>
            </a:r>
            <a:endParaRPr lang="en-US" dirty="0"/>
          </a:p>
        </p:txBody>
      </p:sp>
    </p:spTree>
    <p:extLst>
      <p:ext uri="{BB962C8B-B14F-4D97-AF65-F5344CB8AC3E}">
        <p14:creationId xmlns:p14="http://schemas.microsoft.com/office/powerpoint/2010/main" val="702504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Populating an Array Using a Loop</a:t>
            </a:r>
            <a:endParaRPr lang="en-US" dirty="0"/>
          </a:p>
        </p:txBody>
      </p:sp>
      <p:sp>
        <p:nvSpPr>
          <p:cNvPr id="3" name="Content Placeholder 2"/>
          <p:cNvSpPr>
            <a:spLocks noGrp="1"/>
          </p:cNvSpPr>
          <p:nvPr>
            <p:ph sz="quarter" idx="1"/>
          </p:nvPr>
        </p:nvSpPr>
        <p:spPr/>
        <p:txBody>
          <a:bodyPr/>
          <a:lstStyle/>
          <a:p>
            <a:pPr marL="0" indent="0">
              <a:buNone/>
            </a:pPr>
            <a:r>
              <a:rPr lang="en-US" dirty="0" smtClean="0"/>
              <a:t>Dim </a:t>
            </a:r>
            <a:r>
              <a:rPr lang="en-US" dirty="0" err="1" smtClean="0"/>
              <a:t>intArray</a:t>
            </a:r>
            <a:r>
              <a:rPr lang="en-US" dirty="0" smtClean="0"/>
              <a:t>(4) As Integer</a:t>
            </a:r>
          </a:p>
          <a:p>
            <a:pPr marL="0" indent="0">
              <a:buNone/>
            </a:pPr>
            <a:r>
              <a:rPr lang="en-US" dirty="0" smtClean="0"/>
              <a:t>Dim i As Integer= 2</a:t>
            </a:r>
          </a:p>
          <a:p>
            <a:pPr marL="0" indent="0">
              <a:buNone/>
            </a:pPr>
            <a:r>
              <a:rPr lang="en-US" dirty="0" smtClean="0"/>
              <a:t>Dim j As Integer= 0</a:t>
            </a:r>
          </a:p>
          <a:p>
            <a:pPr marL="0" indent="0">
              <a:buNone/>
            </a:pPr>
            <a:endParaRPr lang="en-US" dirty="0"/>
          </a:p>
          <a:p>
            <a:pPr marL="0" indent="0">
              <a:buNone/>
            </a:pPr>
            <a:r>
              <a:rPr lang="en-US" dirty="0" smtClean="0"/>
              <a:t>Do While i &lt;= 10</a:t>
            </a:r>
          </a:p>
          <a:p>
            <a:pPr marL="274320" lvl="1" indent="0">
              <a:buNone/>
            </a:pPr>
            <a:r>
              <a:rPr lang="en-US" dirty="0" err="1" smtClean="0">
                <a:solidFill>
                  <a:schemeClr val="tx1"/>
                </a:solidFill>
              </a:rPr>
              <a:t>intArray</a:t>
            </a:r>
            <a:r>
              <a:rPr lang="en-US" dirty="0" smtClean="0">
                <a:solidFill>
                  <a:schemeClr val="tx1"/>
                </a:solidFill>
              </a:rPr>
              <a:t>(j</a:t>
            </a:r>
            <a:r>
              <a:rPr lang="en-US" dirty="0">
                <a:solidFill>
                  <a:schemeClr val="tx1"/>
                </a:solidFill>
              </a:rPr>
              <a:t>)</a:t>
            </a:r>
            <a:r>
              <a:rPr lang="en-US" dirty="0" smtClean="0">
                <a:solidFill>
                  <a:schemeClr val="tx1"/>
                </a:solidFill>
              </a:rPr>
              <a:t> = i</a:t>
            </a:r>
          </a:p>
          <a:p>
            <a:pPr marL="274320" lvl="1" indent="0">
              <a:buNone/>
            </a:pPr>
            <a:r>
              <a:rPr lang="en-US" dirty="0" smtClean="0">
                <a:solidFill>
                  <a:schemeClr val="tx1"/>
                </a:solidFill>
              </a:rPr>
              <a:t>i+=</a:t>
            </a:r>
            <a:r>
              <a:rPr lang="en-US" dirty="0" smtClean="0">
                <a:solidFill>
                  <a:schemeClr val="tx1"/>
                </a:solidFill>
              </a:rPr>
              <a:t>2		</a:t>
            </a:r>
            <a:r>
              <a:rPr lang="en-US" dirty="0" smtClean="0">
                <a:solidFill>
                  <a:srgbClr val="008000"/>
                </a:solidFill>
              </a:rPr>
              <a:t>‘increases </a:t>
            </a:r>
            <a:r>
              <a:rPr lang="en-US" dirty="0" err="1" smtClean="0">
                <a:solidFill>
                  <a:srgbClr val="008000"/>
                </a:solidFill>
              </a:rPr>
              <a:t>i</a:t>
            </a:r>
            <a:endParaRPr lang="en-US" dirty="0" smtClean="0">
              <a:solidFill>
                <a:srgbClr val="008000"/>
              </a:solidFill>
            </a:endParaRPr>
          </a:p>
          <a:p>
            <a:pPr marL="274320" lvl="1" indent="0">
              <a:buNone/>
            </a:pPr>
            <a:r>
              <a:rPr lang="en-US" dirty="0" smtClean="0">
                <a:solidFill>
                  <a:schemeClr val="tx1"/>
                </a:solidFill>
              </a:rPr>
              <a:t>j+=</a:t>
            </a:r>
            <a:r>
              <a:rPr lang="en-US" dirty="0" smtClean="0">
                <a:solidFill>
                  <a:schemeClr val="tx1"/>
                </a:solidFill>
              </a:rPr>
              <a:t>1		</a:t>
            </a:r>
            <a:r>
              <a:rPr lang="en-US" dirty="0" smtClean="0">
                <a:solidFill>
                  <a:srgbClr val="008000"/>
                </a:solidFill>
              </a:rPr>
              <a:t>‘increases index j</a:t>
            </a:r>
            <a:endParaRPr lang="en-US" dirty="0" smtClean="0">
              <a:solidFill>
                <a:srgbClr val="008000"/>
              </a:solidFill>
            </a:endParaRPr>
          </a:p>
          <a:p>
            <a:pPr marL="0" indent="0">
              <a:buNone/>
            </a:pPr>
            <a:r>
              <a:rPr lang="en-US" dirty="0" smtClean="0"/>
              <a:t>Loop</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5568241"/>
              </p:ext>
            </p:extLst>
          </p:nvPr>
        </p:nvGraphicFramePr>
        <p:xfrm>
          <a:off x="5029200" y="1463040"/>
          <a:ext cx="3581400" cy="441960"/>
        </p:xfrm>
        <a:graphic>
          <a:graphicData uri="http://schemas.openxmlformats.org/drawingml/2006/table">
            <a:tbl>
              <a:tblPr firstRow="1" bandRow="1">
                <a:tableStyleId>{5C22544A-7EE6-4342-B048-85BDC9FD1C3A}</a:tableStyleId>
              </a:tblPr>
              <a:tblGrid>
                <a:gridCol w="716280"/>
                <a:gridCol w="716280"/>
                <a:gridCol w="716280"/>
                <a:gridCol w="716280"/>
                <a:gridCol w="716280"/>
              </a:tblGrid>
              <a:tr h="441960">
                <a:tc>
                  <a:txBody>
                    <a:bodyPr/>
                    <a:lstStyle/>
                    <a:p>
                      <a:pPr algn="ctr"/>
                      <a:r>
                        <a:rPr lang="en-US" dirty="0" smtClean="0"/>
                        <a:t>2</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tc>
                  <a:txBody>
                    <a:bodyPr/>
                    <a:lstStyle/>
                    <a:p>
                      <a:pPr algn="ctr"/>
                      <a:r>
                        <a:rPr lang="en-US" dirty="0" smtClean="0"/>
                        <a:t>8</a:t>
                      </a:r>
                      <a:endParaRPr lang="en-US" dirty="0"/>
                    </a:p>
                  </a:txBody>
                  <a:tcPr/>
                </a:tc>
                <a:tc>
                  <a:txBody>
                    <a:bodyPr/>
                    <a:lstStyle/>
                    <a:p>
                      <a:pPr algn="ctr"/>
                      <a:r>
                        <a:rPr lang="en-US" dirty="0" smtClean="0"/>
                        <a:t>10</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84518791"/>
              </p:ext>
            </p:extLst>
          </p:nvPr>
        </p:nvGraphicFramePr>
        <p:xfrm>
          <a:off x="5410200" y="1981200"/>
          <a:ext cx="2743200" cy="4389120"/>
        </p:xfrm>
        <a:graphic>
          <a:graphicData uri="http://schemas.openxmlformats.org/drawingml/2006/table">
            <a:tbl>
              <a:tblPr firstRow="1" bandRow="1">
                <a:tableStyleId>{2D5ABB26-0587-4C30-8999-92F81FD0307C}</a:tableStyleId>
              </a:tblPr>
              <a:tblGrid>
                <a:gridCol w="533400"/>
                <a:gridCol w="457200"/>
                <a:gridCol w="1752600"/>
              </a:tblGrid>
              <a:tr h="346364">
                <a:tc>
                  <a:txBody>
                    <a:bodyPr/>
                    <a:lstStyle/>
                    <a:p>
                      <a:pPr algn="ctr"/>
                      <a:r>
                        <a:rPr lang="en-US" sz="1800" b="1" dirty="0" smtClean="0"/>
                        <a:t>i</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1800" b="1" dirty="0" smtClean="0"/>
                        <a:t>j</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lang="en-US" sz="1800" b="1" dirty="0" err="1" smtClean="0"/>
                        <a:t>intArray</a:t>
                      </a:r>
                      <a:r>
                        <a:rPr lang="en-US" sz="1800" b="1" dirty="0" smtClean="0"/>
                        <a:t>(j)</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46364">
                <a:tc>
                  <a:txBody>
                    <a:bodyPr/>
                    <a:lstStyle/>
                    <a:p>
                      <a:pPr algn="ctr"/>
                      <a:r>
                        <a:rPr lang="en-US" sz="1800" dirty="0" smtClean="0"/>
                        <a:t>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r>
                        <a:rPr lang="en-US" sz="1800" dirty="0" smtClean="0"/>
                        <a:t>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r>
                        <a:rPr lang="en-US" sz="1800" dirty="0" smtClean="0"/>
                        <a:t>6</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6</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r>
                        <a:rPr lang="en-US" sz="1800" dirty="0" smtClean="0"/>
                        <a:t>8</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3</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8</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r>
                        <a:rPr lang="en-US" sz="1800" dirty="0" smtClean="0"/>
                        <a:t>10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10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364">
                <a:tc>
                  <a:txBody>
                    <a:bodyPr/>
                    <a:lstStyle/>
                    <a:p>
                      <a:pPr algn="ctr"/>
                      <a:r>
                        <a:rPr lang="en-US" sz="1800" dirty="0" smtClean="0"/>
                        <a:t>12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smtClean="0"/>
                        <a:t>6</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29130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Pulling Data from An Array</a:t>
            </a:r>
            <a:endParaRPr lang="en-US" dirty="0"/>
          </a:p>
        </p:txBody>
      </p:sp>
      <p:sp>
        <p:nvSpPr>
          <p:cNvPr id="3" name="Content Placeholder 2"/>
          <p:cNvSpPr>
            <a:spLocks noGrp="1"/>
          </p:cNvSpPr>
          <p:nvPr>
            <p:ph sz="quarter" idx="1"/>
          </p:nvPr>
        </p:nvSpPr>
        <p:spPr>
          <a:xfrm>
            <a:off x="301752" y="1527048"/>
            <a:ext cx="8503920" cy="5178552"/>
          </a:xfrm>
        </p:spPr>
        <p:txBody>
          <a:bodyPr>
            <a:normAutofit/>
          </a:bodyPr>
          <a:lstStyle/>
          <a:p>
            <a:r>
              <a:rPr lang="en-US" dirty="0" smtClean="0"/>
              <a:t>Now your array has data in it! How do you display it to the user? Use a loop of course! </a:t>
            </a:r>
          </a:p>
          <a:p>
            <a:pPr lvl="8"/>
            <a:endParaRPr lang="en-US" dirty="0" smtClean="0"/>
          </a:p>
          <a:p>
            <a:r>
              <a:rPr lang="en-US" b="1" dirty="0">
                <a:solidFill>
                  <a:schemeClr val="accent1">
                    <a:lumMod val="75000"/>
                  </a:schemeClr>
                </a:solidFill>
              </a:rPr>
              <a:t>Length</a:t>
            </a:r>
            <a:r>
              <a:rPr lang="en-US" dirty="0"/>
              <a:t> is a </a:t>
            </a:r>
            <a:r>
              <a:rPr lang="en-US" dirty="0" smtClean="0"/>
              <a:t>property that </a:t>
            </a:r>
            <a:r>
              <a:rPr lang="en-US" dirty="0"/>
              <a:t>will give the length (number of elements) of any declared array.</a:t>
            </a:r>
          </a:p>
          <a:p>
            <a:pPr lvl="8"/>
            <a:endParaRPr lang="en-US" dirty="0"/>
          </a:p>
          <a:p>
            <a:r>
              <a:rPr lang="en-US" dirty="0">
                <a:solidFill>
                  <a:schemeClr val="tx1"/>
                </a:solidFill>
              </a:rPr>
              <a:t>Note the Length will be 1 more than the index number of the last element in the </a:t>
            </a:r>
            <a:r>
              <a:rPr lang="en-US" dirty="0" smtClean="0">
                <a:solidFill>
                  <a:schemeClr val="tx1"/>
                </a:solidFill>
              </a:rPr>
              <a:t>array.</a:t>
            </a:r>
            <a:br>
              <a:rPr lang="en-US" dirty="0" smtClean="0">
                <a:solidFill>
                  <a:schemeClr val="tx1"/>
                </a:solidFill>
              </a:rPr>
            </a:br>
            <a:r>
              <a:rPr lang="en-US" dirty="0" smtClean="0">
                <a:solidFill>
                  <a:schemeClr val="tx1"/>
                </a:solidFill>
              </a:rPr>
              <a:t>     </a:t>
            </a:r>
            <a:br>
              <a:rPr lang="en-US" dirty="0" smtClean="0">
                <a:solidFill>
                  <a:schemeClr val="tx1"/>
                </a:solidFill>
              </a:rPr>
            </a:br>
            <a:r>
              <a:rPr lang="en-US" dirty="0" smtClean="0">
                <a:solidFill>
                  <a:schemeClr val="tx1"/>
                </a:solidFill>
              </a:rPr>
              <a:t>        </a:t>
            </a:r>
            <a:r>
              <a:rPr lang="en-US" dirty="0" err="1" smtClean="0"/>
              <a:t>intArray</a:t>
            </a:r>
            <a:r>
              <a:rPr lang="en-US" dirty="0" smtClean="0"/>
              <a:t>(4</a:t>
            </a:r>
            <a:r>
              <a:rPr lang="en-US" dirty="0"/>
              <a:t>) has a Length of </a:t>
            </a:r>
            <a:r>
              <a:rPr lang="en-US" dirty="0" smtClean="0"/>
              <a:t>5</a:t>
            </a:r>
          </a:p>
          <a:p>
            <a:pPr lvl="8"/>
            <a:endParaRPr lang="en-US" dirty="0"/>
          </a:p>
          <a:p>
            <a:pPr marL="594360" lvl="2" indent="0">
              <a:buNone/>
            </a:pPr>
            <a:endParaRPr lang="en-US" dirty="0"/>
          </a:p>
        </p:txBody>
      </p:sp>
    </p:spTree>
    <p:extLst>
      <p:ext uri="{BB962C8B-B14F-4D97-AF65-F5344CB8AC3E}">
        <p14:creationId xmlns:p14="http://schemas.microsoft.com/office/powerpoint/2010/main" val="559796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Pulling Data from An Array</a:t>
            </a:r>
          </a:p>
        </p:txBody>
      </p:sp>
      <p:sp>
        <p:nvSpPr>
          <p:cNvPr id="3" name="Content Placeholder 2"/>
          <p:cNvSpPr>
            <a:spLocks noGrp="1"/>
          </p:cNvSpPr>
          <p:nvPr>
            <p:ph sz="quarter" idx="1"/>
          </p:nvPr>
        </p:nvSpPr>
        <p:spPr/>
        <p:txBody>
          <a:bodyPr/>
          <a:lstStyle/>
          <a:p>
            <a:r>
              <a:rPr lang="en-US" dirty="0"/>
              <a:t>Consider the following example:</a:t>
            </a:r>
          </a:p>
          <a:p>
            <a:pPr lvl="8"/>
            <a:endParaRPr lang="en-US" dirty="0"/>
          </a:p>
          <a:p>
            <a:pPr marL="0" indent="0">
              <a:buNone/>
            </a:pPr>
            <a:r>
              <a:rPr lang="en-US" dirty="0"/>
              <a:t>          Do While x </a:t>
            </a:r>
            <a:r>
              <a:rPr lang="en-US" b="1" dirty="0"/>
              <a:t>&lt;</a:t>
            </a:r>
            <a:r>
              <a:rPr lang="en-US" dirty="0"/>
              <a:t> </a:t>
            </a:r>
            <a:r>
              <a:rPr lang="en-US" b="1" dirty="0" err="1"/>
              <a:t>intArray.Length</a:t>
            </a:r>
            <a:r>
              <a:rPr lang="en-US" dirty="0"/>
              <a:t>  	 				</a:t>
            </a:r>
            <a:r>
              <a:rPr lang="en-US" dirty="0" err="1"/>
              <a:t>MessageBox.Show</a:t>
            </a:r>
            <a:r>
              <a:rPr lang="en-US" dirty="0"/>
              <a:t>(</a:t>
            </a:r>
            <a:r>
              <a:rPr lang="en-US" dirty="0" err="1"/>
              <a:t>intArray</a:t>
            </a:r>
            <a:r>
              <a:rPr lang="en-US" dirty="0"/>
              <a:t>(x))            </a:t>
            </a:r>
            <a:br>
              <a:rPr lang="en-US" dirty="0"/>
            </a:br>
            <a:r>
              <a:rPr lang="en-US" dirty="0"/>
              <a:t>	x += 1</a:t>
            </a:r>
          </a:p>
          <a:p>
            <a:pPr marL="0" indent="0">
              <a:buNone/>
            </a:pPr>
            <a:r>
              <a:rPr lang="en-US" dirty="0"/>
              <a:t>          Loop</a:t>
            </a:r>
          </a:p>
          <a:p>
            <a:pPr marL="0" indent="0">
              <a:buNone/>
            </a:pPr>
            <a:endParaRPr lang="en-US" dirty="0"/>
          </a:p>
          <a:p>
            <a:r>
              <a:rPr lang="en-US" dirty="0"/>
              <a:t>You can also use a For Loop</a:t>
            </a:r>
            <a:br>
              <a:rPr lang="en-US" dirty="0"/>
            </a:br>
            <a:r>
              <a:rPr lang="en-US" dirty="0"/>
              <a:t/>
            </a:r>
            <a:br>
              <a:rPr lang="en-US" dirty="0"/>
            </a:br>
            <a:r>
              <a:rPr lang="en-US" dirty="0"/>
              <a:t>       </a:t>
            </a:r>
            <a:r>
              <a:rPr lang="en-US" dirty="0" smtClean="0"/>
              <a:t>For </a:t>
            </a:r>
            <a:r>
              <a:rPr lang="en-US" dirty="0" err="1" smtClean="0"/>
              <a:t>i</a:t>
            </a:r>
            <a:r>
              <a:rPr lang="en-US" dirty="0" smtClean="0"/>
              <a:t> </a:t>
            </a:r>
            <a:r>
              <a:rPr lang="en-US" dirty="0"/>
              <a:t>As Integer = 0 </a:t>
            </a:r>
            <a:r>
              <a:rPr lang="en-US" dirty="0" smtClean="0"/>
              <a:t>To </a:t>
            </a:r>
            <a:r>
              <a:rPr lang="en-US" dirty="0" err="1"/>
              <a:t>ArrayName</a:t>
            </a:r>
            <a:r>
              <a:rPr lang="en-US" b="1" dirty="0" err="1"/>
              <a:t>.Length</a:t>
            </a:r>
            <a:r>
              <a:rPr lang="en-US" b="1" dirty="0"/>
              <a:t> -1</a:t>
            </a:r>
          </a:p>
        </p:txBody>
      </p:sp>
    </p:spTree>
    <p:extLst>
      <p:ext uri="{BB962C8B-B14F-4D97-AF65-F5344CB8AC3E}">
        <p14:creationId xmlns:p14="http://schemas.microsoft.com/office/powerpoint/2010/main" val="259450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Problem with Arrays</a:t>
            </a:r>
            <a:endParaRPr lang="en-US" dirty="0"/>
          </a:p>
        </p:txBody>
      </p:sp>
      <p:sp>
        <p:nvSpPr>
          <p:cNvPr id="3" name="Content Placeholder 2"/>
          <p:cNvSpPr>
            <a:spLocks noGrp="1"/>
          </p:cNvSpPr>
          <p:nvPr>
            <p:ph sz="quarter" idx="1"/>
          </p:nvPr>
        </p:nvSpPr>
        <p:spPr/>
        <p:txBody>
          <a:bodyPr/>
          <a:lstStyle/>
          <a:p>
            <a:pPr lvl="0"/>
            <a:r>
              <a:rPr lang="en-US" dirty="0"/>
              <a:t>You will get a </a:t>
            </a:r>
            <a:r>
              <a:rPr lang="en-US" b="1" dirty="0"/>
              <a:t>runtime error</a:t>
            </a:r>
            <a:r>
              <a:rPr lang="en-US" dirty="0"/>
              <a:t> if you try to assign a value or pull a value from an array using an incorrect runtime error</a:t>
            </a:r>
            <a:r>
              <a:rPr lang="en-US" dirty="0" smtClean="0"/>
              <a:t>.</a:t>
            </a:r>
          </a:p>
          <a:p>
            <a:pPr lvl="8"/>
            <a:endParaRPr lang="en-US" dirty="0"/>
          </a:p>
          <a:p>
            <a:pPr lvl="0"/>
            <a:r>
              <a:rPr lang="en-US" dirty="0"/>
              <a:t>Example</a:t>
            </a:r>
            <a:br>
              <a:rPr lang="en-US" dirty="0"/>
            </a:br>
            <a:r>
              <a:rPr lang="en-US" dirty="0"/>
              <a:t>    Dim </a:t>
            </a:r>
            <a:r>
              <a:rPr lang="en-US" dirty="0" err="1"/>
              <a:t>strName</a:t>
            </a:r>
            <a:r>
              <a:rPr lang="en-US" dirty="0"/>
              <a:t> (3) As String</a:t>
            </a:r>
            <a:br>
              <a:rPr lang="en-US" dirty="0"/>
            </a:br>
            <a:r>
              <a:rPr lang="en-US" dirty="0"/>
              <a:t>    </a:t>
            </a:r>
            <a:r>
              <a:rPr lang="en-US" dirty="0" err="1"/>
              <a:t>strName</a:t>
            </a:r>
            <a:r>
              <a:rPr lang="en-US" dirty="0"/>
              <a:t> (4) = “Jane”	</a:t>
            </a:r>
            <a:endParaRPr lang="en-US" dirty="0" smtClean="0"/>
          </a:p>
          <a:p>
            <a:pPr lvl="8"/>
            <a:endParaRPr lang="en-US" dirty="0"/>
          </a:p>
          <a:p>
            <a:pPr lvl="0"/>
            <a:r>
              <a:rPr lang="en-US" dirty="0" smtClean="0"/>
              <a:t>There </a:t>
            </a:r>
            <a:r>
              <a:rPr lang="en-US" dirty="0"/>
              <a:t>is not a </a:t>
            </a:r>
            <a:r>
              <a:rPr lang="en-US" dirty="0" smtClean="0"/>
              <a:t>4</a:t>
            </a:r>
            <a:r>
              <a:rPr lang="en-US" baseline="30000" dirty="0" smtClean="0"/>
              <a:t>th</a:t>
            </a:r>
            <a:r>
              <a:rPr lang="en-US" dirty="0" smtClean="0"/>
              <a:t> index </a:t>
            </a:r>
            <a:r>
              <a:rPr lang="en-US" dirty="0"/>
              <a:t>position.</a:t>
            </a:r>
          </a:p>
          <a:p>
            <a:endParaRPr lang="en-US" dirty="0"/>
          </a:p>
        </p:txBody>
      </p:sp>
    </p:spTree>
    <p:extLst>
      <p:ext uri="{BB962C8B-B14F-4D97-AF65-F5344CB8AC3E}">
        <p14:creationId xmlns:p14="http://schemas.microsoft.com/office/powerpoint/2010/main" val="192030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Wait… There is an Easier Way</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85000" lnSpcReduction="10000"/>
          </a:bodyPr>
          <a:lstStyle/>
          <a:p>
            <a:r>
              <a:rPr lang="en-US" dirty="0" smtClean="0"/>
              <a:t>There is a special type of loop just for arrays! Use </a:t>
            </a:r>
            <a:r>
              <a:rPr lang="en-US" b="1" dirty="0" smtClean="0">
                <a:solidFill>
                  <a:schemeClr val="accent1">
                    <a:lumMod val="75000"/>
                  </a:schemeClr>
                </a:solidFill>
              </a:rPr>
              <a:t>For Each</a:t>
            </a:r>
            <a:r>
              <a:rPr lang="en-US" dirty="0" smtClean="0"/>
              <a:t>.</a:t>
            </a:r>
          </a:p>
          <a:p>
            <a:pPr lvl="8"/>
            <a:endParaRPr lang="en-US" dirty="0"/>
          </a:p>
          <a:p>
            <a:r>
              <a:rPr lang="en-US" dirty="0" smtClean="0"/>
              <a:t>This special loop’s main use is pulling data from arrays.</a:t>
            </a:r>
          </a:p>
          <a:p>
            <a:pPr lvl="8"/>
            <a:endParaRPr lang="en-US" dirty="0" smtClean="0"/>
          </a:p>
          <a:p>
            <a:r>
              <a:rPr lang="en-US" dirty="0" smtClean="0"/>
              <a:t>Syntax</a:t>
            </a:r>
            <a:br>
              <a:rPr lang="en-US" dirty="0" smtClean="0"/>
            </a:br>
            <a:r>
              <a:rPr lang="en-US" dirty="0" smtClean="0"/>
              <a:t/>
            </a:r>
            <a:br>
              <a:rPr lang="en-US" dirty="0" smtClean="0"/>
            </a:br>
            <a:r>
              <a:rPr lang="en-US" dirty="0"/>
              <a:t>	</a:t>
            </a:r>
            <a:r>
              <a:rPr lang="en-US" dirty="0">
                <a:solidFill>
                  <a:schemeClr val="accent1">
                    <a:lumMod val="75000"/>
                  </a:schemeClr>
                </a:solidFill>
              </a:rPr>
              <a:t>For Each </a:t>
            </a:r>
            <a:r>
              <a:rPr lang="en-US" dirty="0" err="1" smtClean="0"/>
              <a:t>var</a:t>
            </a:r>
            <a:r>
              <a:rPr lang="en-US" dirty="0" smtClean="0"/>
              <a:t> </a:t>
            </a:r>
            <a:r>
              <a:rPr lang="en-US" dirty="0">
                <a:solidFill>
                  <a:schemeClr val="accent1">
                    <a:lumMod val="75000"/>
                  </a:schemeClr>
                </a:solidFill>
              </a:rPr>
              <a:t>As</a:t>
            </a:r>
            <a:r>
              <a:rPr lang="en-US" dirty="0"/>
              <a:t> </a:t>
            </a:r>
            <a:r>
              <a:rPr lang="en-US" dirty="0" err="1" smtClean="0"/>
              <a:t>DataType</a:t>
            </a:r>
            <a:r>
              <a:rPr lang="en-US" dirty="0" smtClean="0"/>
              <a:t> </a:t>
            </a:r>
            <a:r>
              <a:rPr lang="en-US" dirty="0" smtClean="0">
                <a:solidFill>
                  <a:schemeClr val="accent1">
                    <a:lumMod val="75000"/>
                  </a:schemeClr>
                </a:solidFill>
              </a:rPr>
              <a:t>In</a:t>
            </a:r>
            <a:r>
              <a:rPr lang="en-US" dirty="0" smtClean="0"/>
              <a:t> </a:t>
            </a:r>
            <a:r>
              <a:rPr lang="en-US" dirty="0" err="1" smtClean="0"/>
              <a:t>ArrayName</a:t>
            </a:r>
            <a:r>
              <a:rPr lang="en-US" dirty="0"/>
              <a:t>			    </a:t>
            </a:r>
            <a:r>
              <a:rPr lang="en-US" dirty="0" smtClean="0"/>
              <a:t>         </a:t>
            </a:r>
          </a:p>
          <a:p>
            <a:pPr marL="0" indent="0">
              <a:buNone/>
            </a:pPr>
            <a:r>
              <a:rPr lang="en-US" dirty="0"/>
              <a:t> </a:t>
            </a:r>
            <a:r>
              <a:rPr lang="en-US" dirty="0" smtClean="0"/>
              <a:t>                       </a:t>
            </a:r>
            <a:r>
              <a:rPr lang="en-US" dirty="0" smtClean="0"/>
              <a:t>‘</a:t>
            </a:r>
            <a:r>
              <a:rPr lang="en-US" i="1" dirty="0" smtClean="0"/>
              <a:t>Statements</a:t>
            </a:r>
            <a:r>
              <a:rPr lang="en-US" dirty="0"/>
              <a:t/>
            </a:r>
            <a:br>
              <a:rPr lang="en-US" dirty="0"/>
            </a:br>
            <a:r>
              <a:rPr lang="en-US" dirty="0"/>
              <a:t>	</a:t>
            </a:r>
            <a:r>
              <a:rPr lang="en-US" dirty="0">
                <a:solidFill>
                  <a:schemeClr val="accent1">
                    <a:lumMod val="75000"/>
                  </a:schemeClr>
                </a:solidFill>
              </a:rPr>
              <a:t>Next</a:t>
            </a:r>
            <a:r>
              <a:rPr lang="en-US" dirty="0"/>
              <a:t> </a:t>
            </a:r>
            <a:r>
              <a:rPr lang="en-US" dirty="0" err="1" smtClean="0"/>
              <a:t>var</a:t>
            </a:r>
            <a:endParaRPr lang="en-US" dirty="0" smtClean="0"/>
          </a:p>
          <a:p>
            <a:pPr lvl="8"/>
            <a:endParaRPr lang="en-US" dirty="0" smtClean="0"/>
          </a:p>
          <a:p>
            <a:r>
              <a:rPr lang="en-US" dirty="0" smtClean="0"/>
              <a:t>Example</a:t>
            </a:r>
            <a:endParaRPr lang="en-US" dirty="0"/>
          </a:p>
          <a:p>
            <a:pPr marL="0" indent="0">
              <a:buNone/>
            </a:pPr>
            <a:r>
              <a:rPr lang="en-US" dirty="0" smtClean="0">
                <a:solidFill>
                  <a:schemeClr val="accent1">
                    <a:lumMod val="75000"/>
                  </a:schemeClr>
                </a:solidFill>
              </a:rPr>
              <a:t>	For </a:t>
            </a:r>
            <a:r>
              <a:rPr lang="en-US" dirty="0">
                <a:solidFill>
                  <a:schemeClr val="accent1">
                    <a:lumMod val="75000"/>
                  </a:schemeClr>
                </a:solidFill>
              </a:rPr>
              <a:t>Each </a:t>
            </a:r>
            <a:r>
              <a:rPr lang="en-US" dirty="0" err="1" smtClean="0"/>
              <a:t>intNum</a:t>
            </a:r>
            <a:r>
              <a:rPr lang="en-US" dirty="0" smtClean="0"/>
              <a:t> </a:t>
            </a:r>
            <a:r>
              <a:rPr lang="en-US" dirty="0"/>
              <a:t>As Integer </a:t>
            </a:r>
            <a:r>
              <a:rPr lang="en-US" dirty="0">
                <a:solidFill>
                  <a:schemeClr val="accent1">
                    <a:lumMod val="75000"/>
                  </a:schemeClr>
                </a:solidFill>
              </a:rPr>
              <a:t>In</a:t>
            </a:r>
            <a:r>
              <a:rPr lang="en-US" dirty="0"/>
              <a:t> </a:t>
            </a:r>
            <a:r>
              <a:rPr lang="en-US" dirty="0" err="1" smtClean="0"/>
              <a:t>intArray</a:t>
            </a:r>
            <a:r>
              <a:rPr lang="en-US" dirty="0" smtClean="0"/>
              <a:t>          	   	 		</a:t>
            </a:r>
            <a:r>
              <a:rPr lang="en-US" dirty="0" err="1" smtClean="0"/>
              <a:t>MessageBox.Show</a:t>
            </a:r>
            <a:r>
              <a:rPr lang="en-US" dirty="0" smtClean="0"/>
              <a:t>(</a:t>
            </a:r>
            <a:r>
              <a:rPr lang="en-US" dirty="0" err="1" smtClean="0"/>
              <a:t>intNum</a:t>
            </a:r>
            <a:r>
              <a:rPr lang="en-US" dirty="0" smtClean="0"/>
              <a:t>)  </a:t>
            </a:r>
            <a:br>
              <a:rPr lang="en-US" dirty="0" smtClean="0"/>
            </a:br>
            <a:r>
              <a:rPr lang="en-US" dirty="0" smtClean="0"/>
              <a:t>		</a:t>
            </a:r>
            <a:r>
              <a:rPr lang="en-US" dirty="0" smtClean="0">
                <a:solidFill>
                  <a:srgbClr val="008000"/>
                </a:solidFill>
              </a:rPr>
              <a:t>‘shows the value of </a:t>
            </a:r>
            <a:r>
              <a:rPr lang="en-US" dirty="0" err="1" smtClean="0">
                <a:solidFill>
                  <a:srgbClr val="008000"/>
                </a:solidFill>
              </a:rPr>
              <a:t>intArray</a:t>
            </a:r>
            <a:r>
              <a:rPr lang="en-US" dirty="0" smtClean="0">
                <a:solidFill>
                  <a:srgbClr val="008000"/>
                </a:solidFill>
              </a:rPr>
              <a:t>(</a:t>
            </a:r>
            <a:r>
              <a:rPr lang="en-US" dirty="0" err="1" smtClean="0">
                <a:solidFill>
                  <a:srgbClr val="008000"/>
                </a:solidFill>
              </a:rPr>
              <a:t>intNum</a:t>
            </a:r>
            <a:r>
              <a:rPr lang="en-US" dirty="0" smtClean="0">
                <a:solidFill>
                  <a:srgbClr val="008000"/>
                </a:solidFill>
              </a:rPr>
              <a:t>)</a:t>
            </a:r>
            <a:br>
              <a:rPr lang="en-US" dirty="0" smtClean="0">
                <a:solidFill>
                  <a:srgbClr val="008000"/>
                </a:solidFill>
              </a:rPr>
            </a:br>
            <a:r>
              <a:rPr lang="en-US" dirty="0" smtClean="0"/>
              <a:t>	</a:t>
            </a:r>
            <a:r>
              <a:rPr lang="en-US" dirty="0" smtClean="0">
                <a:solidFill>
                  <a:schemeClr val="accent1">
                    <a:lumMod val="75000"/>
                  </a:schemeClr>
                </a:solidFill>
              </a:rPr>
              <a:t>Next</a:t>
            </a:r>
            <a:r>
              <a:rPr lang="en-US" dirty="0" smtClean="0"/>
              <a:t> i</a:t>
            </a:r>
            <a:endParaRPr lang="en-US" dirty="0"/>
          </a:p>
        </p:txBody>
      </p:sp>
    </p:spTree>
    <p:extLst>
      <p:ext uri="{BB962C8B-B14F-4D97-AF65-F5344CB8AC3E}">
        <p14:creationId xmlns:p14="http://schemas.microsoft.com/office/powerpoint/2010/main" val="2097374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An Array</a:t>
            </a:r>
            <a:endParaRPr lang="en-US" dirty="0"/>
          </a:p>
        </p:txBody>
      </p:sp>
      <p:sp>
        <p:nvSpPr>
          <p:cNvPr id="3" name="Content Placeholder 2"/>
          <p:cNvSpPr>
            <a:spLocks noGrp="1"/>
          </p:cNvSpPr>
          <p:nvPr>
            <p:ph sz="quarter" idx="1"/>
          </p:nvPr>
        </p:nvSpPr>
        <p:spPr/>
        <p:txBody>
          <a:bodyPr/>
          <a:lstStyle/>
          <a:p>
            <a:r>
              <a:rPr lang="en-US" dirty="0" smtClean="0"/>
              <a:t>Sorting data in an array is quite simple:</a:t>
            </a:r>
          </a:p>
          <a:p>
            <a:pPr lvl="8"/>
            <a:endParaRPr lang="en-US" dirty="0"/>
          </a:p>
          <a:p>
            <a:pPr marL="0" indent="0">
              <a:buNone/>
            </a:pPr>
            <a:r>
              <a:rPr lang="en-US" dirty="0" smtClean="0"/>
              <a:t>	</a:t>
            </a:r>
            <a:r>
              <a:rPr lang="en-US" b="1" dirty="0" err="1">
                <a:solidFill>
                  <a:schemeClr val="accent1">
                    <a:lumMod val="75000"/>
                  </a:schemeClr>
                </a:solidFill>
              </a:rPr>
              <a:t>Array.Sort</a:t>
            </a:r>
            <a:r>
              <a:rPr lang="en-US" b="1" dirty="0">
                <a:solidFill>
                  <a:schemeClr val="accent1">
                    <a:lumMod val="75000"/>
                  </a:schemeClr>
                </a:solidFill>
              </a:rPr>
              <a:t>(</a:t>
            </a:r>
            <a:r>
              <a:rPr lang="en-US" i="1" dirty="0" err="1" smtClean="0"/>
              <a:t>NameOfArray</a:t>
            </a:r>
            <a:r>
              <a:rPr lang="en-US" b="1" dirty="0">
                <a:solidFill>
                  <a:schemeClr val="accent1">
                    <a:lumMod val="75000"/>
                  </a:schemeClr>
                </a:solidFill>
              </a:rPr>
              <a:t>)</a:t>
            </a:r>
          </a:p>
          <a:p>
            <a:pPr marL="0" indent="0">
              <a:buNone/>
            </a:pPr>
            <a:endParaRPr lang="en-US" sz="1200" dirty="0" smtClean="0"/>
          </a:p>
          <a:p>
            <a:pPr marL="0" indent="0">
              <a:buNone/>
            </a:pPr>
            <a:r>
              <a:rPr lang="en-US" dirty="0" smtClean="0"/>
              <a:t>	</a:t>
            </a:r>
            <a:r>
              <a:rPr lang="en-US" dirty="0" err="1" smtClean="0"/>
              <a:t>Array</a:t>
            </a:r>
            <a:r>
              <a:rPr lang="en-US" b="1" dirty="0" err="1" smtClean="0"/>
              <a:t>.Sort</a:t>
            </a:r>
            <a:r>
              <a:rPr lang="en-US" dirty="0" smtClean="0"/>
              <a:t>(</a:t>
            </a:r>
            <a:r>
              <a:rPr lang="en-US" dirty="0" err="1" smtClean="0"/>
              <a:t>intArray</a:t>
            </a:r>
            <a:r>
              <a:rPr lang="en-US" dirty="0" smtClean="0"/>
              <a:t>)</a:t>
            </a:r>
          </a:p>
          <a:p>
            <a:pPr lvl="1"/>
            <a:endParaRPr lang="en-US" sz="1200" dirty="0"/>
          </a:p>
          <a:p>
            <a:r>
              <a:rPr lang="en-US" dirty="0" smtClean="0"/>
              <a:t>This will sort the array from smallest to largest. </a:t>
            </a:r>
          </a:p>
          <a:p>
            <a:pPr lvl="1"/>
            <a:r>
              <a:rPr lang="en-US" dirty="0" smtClean="0"/>
              <a:t>A string array would be sorted A-Z.</a:t>
            </a:r>
            <a:endParaRPr lang="en-US" dirty="0"/>
          </a:p>
        </p:txBody>
      </p:sp>
    </p:spTree>
    <p:extLst>
      <p:ext uri="{BB962C8B-B14F-4D97-AF65-F5344CB8AC3E}">
        <p14:creationId xmlns:p14="http://schemas.microsoft.com/office/powerpoint/2010/main" val="920820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a String Array</a:t>
            </a:r>
            <a:endParaRPr lang="en-US" dirty="0"/>
          </a:p>
        </p:txBody>
      </p:sp>
      <p:sp>
        <p:nvSpPr>
          <p:cNvPr id="3" name="Content Placeholder 2"/>
          <p:cNvSpPr>
            <a:spLocks noGrp="1"/>
          </p:cNvSpPr>
          <p:nvPr>
            <p:ph sz="quarter" idx="1"/>
          </p:nvPr>
        </p:nvSpPr>
        <p:spPr/>
        <p:txBody>
          <a:bodyPr/>
          <a:lstStyle/>
          <a:p>
            <a:pPr lvl="1"/>
            <a:endParaRPr lang="en-US" dirty="0" smtClean="0">
              <a:solidFill>
                <a:schemeClr val="tx1"/>
              </a:solidFill>
            </a:endParaRPr>
          </a:p>
          <a:p>
            <a:pPr marL="274320" lvl="1" indent="0">
              <a:buNone/>
            </a:pPr>
            <a:r>
              <a:rPr lang="en-US" dirty="0" smtClean="0">
                <a:solidFill>
                  <a:schemeClr val="tx1"/>
                </a:solidFill>
              </a:rPr>
              <a:t>Dim </a:t>
            </a:r>
            <a:r>
              <a:rPr lang="en-US" dirty="0" err="1" smtClean="0">
                <a:solidFill>
                  <a:schemeClr val="tx1"/>
                </a:solidFill>
              </a:rPr>
              <a:t>strArray</a:t>
            </a:r>
            <a:r>
              <a:rPr lang="en-US" dirty="0" smtClean="0">
                <a:solidFill>
                  <a:schemeClr val="tx1"/>
                </a:solidFill>
              </a:rPr>
              <a:t>() As  String</a:t>
            </a:r>
            <a:r>
              <a:rPr lang="en-US" dirty="0">
                <a:solidFill>
                  <a:schemeClr val="tx1"/>
                </a:solidFill>
              </a:rPr>
              <a:t> </a:t>
            </a:r>
            <a:r>
              <a:rPr lang="en-US" dirty="0" smtClean="0">
                <a:solidFill>
                  <a:schemeClr val="tx1"/>
                </a:solidFill>
              </a:rPr>
              <a:t>=</a:t>
            </a:r>
            <a:r>
              <a:rPr lang="en-US" dirty="0" smtClean="0">
                <a:solidFill>
                  <a:schemeClr val="tx1"/>
                </a:solidFill>
              </a:rPr>
              <a:t> {"</a:t>
            </a:r>
            <a:r>
              <a:rPr lang="en-US" dirty="0">
                <a:solidFill>
                  <a:schemeClr val="tx1"/>
                </a:solidFill>
              </a:rPr>
              <a:t>apple", "orange", "banana", "pineapple", "pear"}</a:t>
            </a:r>
          </a:p>
          <a:p>
            <a:pPr marL="274320" lvl="1" indent="0">
              <a:buNone/>
            </a:pPr>
            <a:endParaRPr lang="en-US" dirty="0">
              <a:solidFill>
                <a:schemeClr val="tx1"/>
              </a:solidFill>
            </a:endParaRPr>
          </a:p>
          <a:p>
            <a:pPr marL="274320" lvl="1" indent="0">
              <a:buNone/>
            </a:pPr>
            <a:r>
              <a:rPr lang="en-US" dirty="0">
                <a:solidFill>
                  <a:schemeClr val="tx1"/>
                </a:solidFill>
              </a:rPr>
              <a:t>        </a:t>
            </a:r>
            <a:r>
              <a:rPr lang="en-US" dirty="0" err="1">
                <a:solidFill>
                  <a:schemeClr val="tx1"/>
                </a:solidFill>
              </a:rPr>
              <a:t>Array.Sort</a:t>
            </a:r>
            <a:r>
              <a:rPr lang="en-US" dirty="0">
                <a:solidFill>
                  <a:schemeClr val="tx1"/>
                </a:solidFill>
              </a:rPr>
              <a:t>(</a:t>
            </a:r>
            <a:r>
              <a:rPr lang="en-US" dirty="0" err="1">
                <a:solidFill>
                  <a:schemeClr val="tx1"/>
                </a:solidFill>
              </a:rPr>
              <a:t>strArray</a:t>
            </a:r>
            <a:r>
              <a:rPr lang="en-US" dirty="0">
                <a:solidFill>
                  <a:schemeClr val="tx1"/>
                </a:solidFill>
              </a:rPr>
              <a:t>)</a:t>
            </a:r>
          </a:p>
          <a:p>
            <a:pPr marL="274320" lvl="1" indent="0">
              <a:buNone/>
            </a:pPr>
            <a:r>
              <a:rPr lang="en-US" dirty="0">
                <a:solidFill>
                  <a:schemeClr val="tx1"/>
                </a:solidFill>
              </a:rPr>
              <a:t>        For Each x In </a:t>
            </a:r>
            <a:r>
              <a:rPr lang="en-US" dirty="0" err="1">
                <a:solidFill>
                  <a:schemeClr val="tx1"/>
                </a:solidFill>
              </a:rPr>
              <a:t>strArray</a:t>
            </a:r>
            <a:endParaRPr lang="en-US" dirty="0">
              <a:solidFill>
                <a:schemeClr val="tx1"/>
              </a:solidFill>
            </a:endParaRPr>
          </a:p>
          <a:p>
            <a:pPr marL="274320" lvl="1" indent="0">
              <a:buNone/>
            </a:pPr>
            <a:r>
              <a:rPr lang="en-US" dirty="0">
                <a:solidFill>
                  <a:schemeClr val="tx1"/>
                </a:solidFill>
              </a:rPr>
              <a:t>            </a:t>
            </a:r>
            <a:r>
              <a:rPr lang="en-US" dirty="0" smtClean="0">
                <a:solidFill>
                  <a:schemeClr val="tx1"/>
                </a:solidFill>
              </a:rPr>
              <a:t>  </a:t>
            </a:r>
            <a:r>
              <a:rPr lang="en-US" dirty="0" err="1" smtClean="0">
                <a:solidFill>
                  <a:schemeClr val="tx1"/>
                </a:solidFill>
              </a:rPr>
              <a:t>lstFruit.Items.Add</a:t>
            </a:r>
            <a:r>
              <a:rPr lang="en-US" dirty="0" smtClean="0">
                <a:solidFill>
                  <a:schemeClr val="tx1"/>
                </a:solidFill>
              </a:rPr>
              <a:t>(x</a:t>
            </a:r>
            <a:r>
              <a:rPr lang="en-US" dirty="0">
                <a:solidFill>
                  <a:schemeClr val="tx1"/>
                </a:solidFill>
              </a:rPr>
              <a:t>)</a:t>
            </a:r>
          </a:p>
          <a:p>
            <a:pPr marL="274320" lvl="1" indent="0">
              <a:buNone/>
            </a:pPr>
            <a:r>
              <a:rPr lang="en-US" dirty="0" smtClean="0">
                <a:solidFill>
                  <a:schemeClr val="tx1"/>
                </a:solidFill>
              </a:rPr>
              <a:t>        </a:t>
            </a:r>
            <a:r>
              <a:rPr lang="en-US" dirty="0">
                <a:solidFill>
                  <a:schemeClr val="tx1"/>
                </a:solidFill>
              </a:rPr>
              <a:t>Next x</a:t>
            </a:r>
          </a:p>
          <a:p>
            <a:pPr lvl="1"/>
            <a:endParaRPr lang="en-US" dirty="0" smtClean="0"/>
          </a:p>
          <a:p>
            <a:r>
              <a:rPr lang="en-US" dirty="0" smtClean="0"/>
              <a:t>Sample output is shown above.</a:t>
            </a:r>
            <a:endParaRPr lang="en-US" dirty="0"/>
          </a:p>
        </p:txBody>
      </p:sp>
      <p:pic>
        <p:nvPicPr>
          <p:cNvPr id="4" name="Picture 3" descr="Form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2590800"/>
            <a:ext cx="2857899" cy="2857899"/>
          </a:xfrm>
          <a:prstGeom prst="rect">
            <a:avLst/>
          </a:prstGeom>
        </p:spPr>
      </p:pic>
    </p:spTree>
    <p:extLst>
      <p:ext uri="{BB962C8B-B14F-4D97-AF65-F5344CB8AC3E}">
        <p14:creationId xmlns:p14="http://schemas.microsoft.com/office/powerpoint/2010/main" val="2820551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Order of an Array</a:t>
            </a:r>
            <a:endParaRPr lang="en-US" dirty="0"/>
          </a:p>
        </p:txBody>
      </p:sp>
      <p:sp>
        <p:nvSpPr>
          <p:cNvPr id="3" name="Content Placeholder 2"/>
          <p:cNvSpPr>
            <a:spLocks noGrp="1"/>
          </p:cNvSpPr>
          <p:nvPr>
            <p:ph sz="quarter" idx="1"/>
          </p:nvPr>
        </p:nvSpPr>
        <p:spPr/>
        <p:txBody>
          <a:bodyPr/>
          <a:lstStyle/>
          <a:p>
            <a:r>
              <a:rPr lang="en-US" dirty="0" smtClean="0"/>
              <a:t>We can flip the array (last element becomes the first) using the Reverse method.</a:t>
            </a:r>
          </a:p>
          <a:p>
            <a:endParaRPr lang="en-US" dirty="0"/>
          </a:p>
          <a:p>
            <a:r>
              <a:rPr lang="en-US" b="1" dirty="0" err="1">
                <a:solidFill>
                  <a:schemeClr val="accent1">
                    <a:lumMod val="75000"/>
                  </a:schemeClr>
                </a:solidFill>
              </a:rPr>
              <a:t>Array.Reverse</a:t>
            </a:r>
            <a:r>
              <a:rPr lang="en-US" b="1" dirty="0">
                <a:solidFill>
                  <a:schemeClr val="accent1">
                    <a:lumMod val="75000"/>
                  </a:schemeClr>
                </a:solidFill>
              </a:rPr>
              <a:t>(</a:t>
            </a:r>
            <a:r>
              <a:rPr lang="en-US" dirty="0" err="1"/>
              <a:t>s</a:t>
            </a:r>
            <a:r>
              <a:rPr lang="en-US" dirty="0" err="1" smtClean="0"/>
              <a:t>trArray</a:t>
            </a:r>
            <a:r>
              <a:rPr lang="en-US" b="1" dirty="0">
                <a:solidFill>
                  <a:schemeClr val="accent1">
                    <a:lumMod val="75000"/>
                  </a:schemeClr>
                </a:solidFill>
              </a:rPr>
              <a:t>)</a:t>
            </a:r>
          </a:p>
          <a:p>
            <a:endParaRPr lang="en-US" dirty="0" smtClean="0"/>
          </a:p>
          <a:p>
            <a:r>
              <a:rPr lang="en-US" dirty="0" smtClean="0"/>
              <a:t>Using our string array- </a:t>
            </a:r>
            <a:br>
              <a:rPr lang="en-US" dirty="0" smtClean="0"/>
            </a:br>
            <a:r>
              <a:rPr lang="en-US" dirty="0" smtClean="0"/>
              <a:t>the new output is shown above.</a:t>
            </a:r>
            <a:endParaRPr lang="en-US" dirty="0"/>
          </a:p>
        </p:txBody>
      </p:sp>
      <p:pic>
        <p:nvPicPr>
          <p:cNvPr id="4" name="Picture 3" descr="Form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2438400"/>
            <a:ext cx="2857899" cy="2857899"/>
          </a:xfrm>
          <a:prstGeom prst="rect">
            <a:avLst/>
          </a:prstGeom>
        </p:spPr>
      </p:pic>
    </p:spTree>
    <p:extLst>
      <p:ext uri="{BB962C8B-B14F-4D97-AF65-F5344CB8AC3E}">
        <p14:creationId xmlns:p14="http://schemas.microsoft.com/office/powerpoint/2010/main" val="3192382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Searching an Array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You can search an array by using a loop with an if statement</a:t>
            </a:r>
            <a:r>
              <a:rPr lang="en-US" dirty="0" smtClean="0"/>
              <a:t>.</a:t>
            </a:r>
          </a:p>
          <a:p>
            <a:pPr lvl="8"/>
            <a:endParaRPr lang="en-US" dirty="0" smtClean="0"/>
          </a:p>
          <a:p>
            <a:r>
              <a:rPr lang="en-US" dirty="0" smtClean="0"/>
              <a:t>In many cases, it is more efficient to search an array if it is sorted first</a:t>
            </a:r>
            <a:r>
              <a:rPr lang="en-US" dirty="0" smtClean="0"/>
              <a:t>.</a:t>
            </a:r>
          </a:p>
          <a:p>
            <a:pPr lvl="8"/>
            <a:endParaRPr lang="en-US" dirty="0" smtClean="0"/>
          </a:p>
          <a:p>
            <a:r>
              <a:rPr lang="en-US" dirty="0" smtClean="0"/>
              <a:t>Syntax</a:t>
            </a:r>
          </a:p>
          <a:p>
            <a:pPr marL="0" indent="0">
              <a:buNone/>
            </a:pPr>
            <a:r>
              <a:rPr lang="en-US" dirty="0" smtClean="0"/>
              <a:t/>
            </a:r>
            <a:br>
              <a:rPr lang="en-US" dirty="0" smtClean="0"/>
            </a:br>
            <a:r>
              <a:rPr lang="en-US" dirty="0" smtClean="0"/>
              <a:t>   </a:t>
            </a:r>
            <a:r>
              <a:rPr lang="en-US" b="1" dirty="0" smtClean="0">
                <a:solidFill>
                  <a:schemeClr val="accent1">
                    <a:lumMod val="75000"/>
                  </a:schemeClr>
                </a:solidFill>
              </a:rPr>
              <a:t>For</a:t>
            </a:r>
            <a:r>
              <a:rPr lang="en-US" b="1" dirty="0" smtClean="0"/>
              <a:t> </a:t>
            </a:r>
            <a:r>
              <a:rPr lang="en-US" b="1" dirty="0" smtClean="0">
                <a:solidFill>
                  <a:schemeClr val="accent1">
                    <a:lumMod val="75000"/>
                  </a:schemeClr>
                </a:solidFill>
              </a:rPr>
              <a:t>Each</a:t>
            </a:r>
            <a:r>
              <a:rPr lang="en-US" b="1" dirty="0" smtClean="0"/>
              <a:t> </a:t>
            </a:r>
            <a:r>
              <a:rPr lang="en-US" i="1" dirty="0" smtClean="0"/>
              <a:t>variable</a:t>
            </a:r>
            <a:r>
              <a:rPr lang="en-US" dirty="0" smtClean="0"/>
              <a:t> </a:t>
            </a:r>
            <a:r>
              <a:rPr lang="en-US" b="1" dirty="0" smtClean="0">
                <a:solidFill>
                  <a:schemeClr val="accent1">
                    <a:lumMod val="75000"/>
                  </a:schemeClr>
                </a:solidFill>
              </a:rPr>
              <a:t>As</a:t>
            </a:r>
            <a:r>
              <a:rPr lang="en-US" dirty="0" smtClean="0"/>
              <a:t> </a:t>
            </a:r>
            <a:r>
              <a:rPr lang="en-US" i="1" dirty="0" err="1" smtClean="0"/>
              <a:t>DataType</a:t>
            </a:r>
            <a:r>
              <a:rPr lang="en-US" dirty="0" smtClean="0"/>
              <a:t> </a:t>
            </a:r>
            <a:r>
              <a:rPr lang="en-US" b="1" dirty="0" smtClean="0">
                <a:solidFill>
                  <a:schemeClr val="accent1">
                    <a:lumMod val="75000"/>
                  </a:schemeClr>
                </a:solidFill>
              </a:rPr>
              <a:t>In</a:t>
            </a:r>
            <a:r>
              <a:rPr lang="en-US" dirty="0" smtClean="0"/>
              <a:t> </a:t>
            </a:r>
            <a:r>
              <a:rPr lang="en-US" i="1" dirty="0" err="1" smtClean="0"/>
              <a:t>ArrayName</a:t>
            </a:r>
            <a:r>
              <a:rPr lang="en-US" dirty="0" smtClean="0"/>
              <a:t/>
            </a:r>
            <a:br>
              <a:rPr lang="en-US" dirty="0" smtClean="0"/>
            </a:br>
            <a:r>
              <a:rPr lang="en-US" dirty="0" smtClean="0"/>
              <a:t>        </a:t>
            </a:r>
            <a:r>
              <a:rPr lang="en-US" b="1" dirty="0" smtClean="0">
                <a:solidFill>
                  <a:schemeClr val="accent1">
                    <a:lumMod val="75000"/>
                  </a:schemeClr>
                </a:solidFill>
              </a:rPr>
              <a:t>If</a:t>
            </a:r>
            <a:r>
              <a:rPr lang="en-US" dirty="0" smtClean="0"/>
              <a:t> variable </a:t>
            </a:r>
            <a:r>
              <a:rPr lang="en-US" b="1" dirty="0" smtClean="0"/>
              <a:t>= </a:t>
            </a:r>
            <a:r>
              <a:rPr lang="en-US" dirty="0" err="1" smtClean="0"/>
              <a:t>searchForVar</a:t>
            </a:r>
            <a:r>
              <a:rPr lang="en-US" dirty="0" smtClean="0"/>
              <a:t> </a:t>
            </a:r>
            <a:r>
              <a:rPr lang="en-US" b="1" dirty="0" smtClean="0">
                <a:solidFill>
                  <a:schemeClr val="accent1">
                    <a:lumMod val="75000"/>
                  </a:schemeClr>
                </a:solidFill>
              </a:rPr>
              <a:t>Then</a:t>
            </a:r>
            <a:r>
              <a:rPr lang="en-US" dirty="0" smtClean="0"/>
              <a:t/>
            </a:r>
            <a:br>
              <a:rPr lang="en-US" dirty="0" smtClean="0"/>
            </a:br>
            <a:r>
              <a:rPr lang="en-US" dirty="0" smtClean="0"/>
              <a:t>             </a:t>
            </a:r>
            <a:r>
              <a:rPr lang="en-US" i="1" dirty="0" smtClean="0"/>
              <a:t>Statements (Whatever should happen)</a:t>
            </a:r>
            <a:br>
              <a:rPr lang="en-US" i="1" dirty="0" smtClean="0"/>
            </a:br>
            <a:r>
              <a:rPr lang="en-US" b="1" dirty="0" smtClean="0"/>
              <a:t>        </a:t>
            </a:r>
            <a:r>
              <a:rPr lang="en-US" b="1" dirty="0" smtClean="0">
                <a:solidFill>
                  <a:schemeClr val="accent1">
                    <a:lumMod val="75000"/>
                  </a:schemeClr>
                </a:solidFill>
              </a:rPr>
              <a:t>End</a:t>
            </a:r>
            <a:r>
              <a:rPr lang="en-US" b="1" dirty="0" smtClean="0"/>
              <a:t> </a:t>
            </a:r>
            <a:r>
              <a:rPr lang="en-US" b="1" dirty="0" smtClean="0">
                <a:solidFill>
                  <a:schemeClr val="accent1">
                    <a:lumMod val="75000"/>
                  </a:schemeClr>
                </a:solidFill>
              </a:rPr>
              <a:t>If</a:t>
            </a:r>
            <a:r>
              <a:rPr lang="en-US" dirty="0" smtClean="0"/>
              <a:t/>
            </a:r>
            <a:br>
              <a:rPr lang="en-US" dirty="0" smtClean="0"/>
            </a:br>
            <a:r>
              <a:rPr lang="en-US" dirty="0" smtClean="0"/>
              <a:t>   </a:t>
            </a:r>
            <a:r>
              <a:rPr lang="en-US" b="1" dirty="0" smtClean="0">
                <a:solidFill>
                  <a:schemeClr val="accent1">
                    <a:lumMod val="75000"/>
                  </a:schemeClr>
                </a:solidFill>
              </a:rPr>
              <a:t>Next</a:t>
            </a:r>
            <a:r>
              <a:rPr lang="en-US" dirty="0" smtClean="0"/>
              <a:t> </a:t>
            </a:r>
            <a:r>
              <a:rPr lang="en-US" i="1" dirty="0" smtClean="0"/>
              <a:t>variable</a:t>
            </a:r>
            <a:endParaRPr lang="en-US" dirty="0"/>
          </a:p>
        </p:txBody>
      </p:sp>
    </p:spTree>
    <p:extLst>
      <p:ext uri="{BB962C8B-B14F-4D97-AF65-F5344CB8AC3E}">
        <p14:creationId xmlns:p14="http://schemas.microsoft.com/office/powerpoint/2010/main" val="322368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Arrays</a:t>
            </a:r>
            <a:endParaRPr lang="en-US" dirty="0"/>
          </a:p>
        </p:txBody>
      </p:sp>
      <p:sp>
        <p:nvSpPr>
          <p:cNvPr id="3" name="Content Placeholder 2"/>
          <p:cNvSpPr>
            <a:spLocks noGrp="1"/>
          </p:cNvSpPr>
          <p:nvPr>
            <p:ph sz="quarter" idx="1"/>
          </p:nvPr>
        </p:nvSpPr>
        <p:spPr/>
        <p:txBody>
          <a:bodyPr/>
          <a:lstStyle/>
          <a:p>
            <a:r>
              <a:rPr lang="en-US" dirty="0" smtClean="0"/>
              <a:t>You can use multiple arrays where their elements are related by their position in the array.</a:t>
            </a:r>
          </a:p>
          <a:p>
            <a:pPr lvl="8"/>
            <a:endParaRPr lang="en-US" dirty="0" smtClean="0"/>
          </a:p>
          <a:p>
            <a:r>
              <a:rPr lang="en-US" dirty="0" smtClean="0"/>
              <a:t>Example: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59086256"/>
              </p:ext>
            </p:extLst>
          </p:nvPr>
        </p:nvGraphicFramePr>
        <p:xfrm>
          <a:off x="609600" y="3417570"/>
          <a:ext cx="3657600" cy="1840230"/>
        </p:xfrm>
        <a:graphic>
          <a:graphicData uri="http://schemas.openxmlformats.org/drawingml/2006/table">
            <a:tbl>
              <a:tblPr firstRow="1" bandRow="1">
                <a:tableStyleId>{5C22544A-7EE6-4342-B048-85BDC9FD1C3A}</a:tableStyleId>
              </a:tblPr>
              <a:tblGrid>
                <a:gridCol w="1828800"/>
                <a:gridCol w="1828800"/>
              </a:tblGrid>
              <a:tr h="400050">
                <a:tc>
                  <a:txBody>
                    <a:bodyPr/>
                    <a:lstStyle/>
                    <a:p>
                      <a:pPr algn="ctr"/>
                      <a:r>
                        <a:rPr lang="en-US" dirty="0" smtClean="0"/>
                        <a:t>Array</a:t>
                      </a:r>
                      <a:endParaRPr lang="en-US" dirty="0"/>
                    </a:p>
                  </a:txBody>
                  <a:tcPr/>
                </a:tc>
                <a:tc>
                  <a:txBody>
                    <a:bodyPr/>
                    <a:lstStyle/>
                    <a:p>
                      <a:pPr algn="ctr"/>
                      <a:r>
                        <a:rPr lang="en-US" dirty="0" smtClean="0"/>
                        <a:t>Student Name Array</a:t>
                      </a:r>
                      <a:endParaRPr lang="en-US" dirty="0"/>
                    </a:p>
                  </a:txBody>
                  <a:tcPr/>
                </a:tc>
              </a:tr>
              <a:tr h="400050">
                <a:tc>
                  <a:txBody>
                    <a:bodyPr/>
                    <a:lstStyle/>
                    <a:p>
                      <a:pPr algn="ctr"/>
                      <a:r>
                        <a:rPr lang="en-US" dirty="0" err="1" smtClean="0"/>
                        <a:t>StdNameArr</a:t>
                      </a:r>
                      <a:r>
                        <a:rPr lang="en-US" dirty="0" smtClean="0"/>
                        <a:t>(0)</a:t>
                      </a:r>
                      <a:endParaRPr lang="en-US" dirty="0"/>
                    </a:p>
                  </a:txBody>
                  <a:tcPr/>
                </a:tc>
                <a:tc>
                  <a:txBody>
                    <a:bodyPr/>
                    <a:lstStyle/>
                    <a:p>
                      <a:pPr algn="ctr"/>
                      <a:r>
                        <a:rPr lang="en-US" dirty="0" smtClean="0"/>
                        <a:t>John Doe</a:t>
                      </a:r>
                      <a:endParaRPr lang="en-US" dirty="0"/>
                    </a:p>
                  </a:txBody>
                  <a:tcPr/>
                </a:tc>
              </a:tr>
              <a:tr h="4000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StdNameArr</a:t>
                      </a:r>
                      <a:r>
                        <a:rPr lang="en-US" dirty="0" smtClean="0"/>
                        <a:t>(1)</a:t>
                      </a:r>
                    </a:p>
                  </a:txBody>
                  <a:tcPr/>
                </a:tc>
                <a:tc>
                  <a:txBody>
                    <a:bodyPr/>
                    <a:lstStyle/>
                    <a:p>
                      <a:pPr algn="ctr"/>
                      <a:r>
                        <a:rPr lang="en-US" dirty="0" smtClean="0"/>
                        <a:t>Jane</a:t>
                      </a:r>
                      <a:r>
                        <a:rPr lang="en-US" baseline="0" dirty="0" smtClean="0"/>
                        <a:t> Smith</a:t>
                      </a:r>
                      <a:endParaRPr lang="en-US" dirty="0"/>
                    </a:p>
                  </a:txBody>
                  <a:tcPr/>
                </a:tc>
              </a:tr>
              <a:tr h="4000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StdNameArr</a:t>
                      </a:r>
                      <a:r>
                        <a:rPr lang="en-US" dirty="0" smtClean="0"/>
                        <a:t>(2)</a:t>
                      </a:r>
                    </a:p>
                  </a:txBody>
                  <a:tcPr/>
                </a:tc>
                <a:tc>
                  <a:txBody>
                    <a:bodyPr/>
                    <a:lstStyle/>
                    <a:p>
                      <a:pPr algn="ctr"/>
                      <a:r>
                        <a:rPr lang="en-US" dirty="0" smtClean="0"/>
                        <a:t>Peter Thomas</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79515312"/>
              </p:ext>
            </p:extLst>
          </p:nvPr>
        </p:nvGraphicFramePr>
        <p:xfrm>
          <a:off x="4800600" y="3417570"/>
          <a:ext cx="3733800" cy="1840230"/>
        </p:xfrm>
        <a:graphic>
          <a:graphicData uri="http://schemas.openxmlformats.org/drawingml/2006/table">
            <a:tbl>
              <a:tblPr firstRow="1" bandRow="1">
                <a:tableStyleId>{5C22544A-7EE6-4342-B048-85BDC9FD1C3A}</a:tableStyleId>
              </a:tblPr>
              <a:tblGrid>
                <a:gridCol w="1905000"/>
                <a:gridCol w="1828800"/>
              </a:tblGrid>
              <a:tr h="400050">
                <a:tc>
                  <a:txBody>
                    <a:bodyPr/>
                    <a:lstStyle/>
                    <a:p>
                      <a:pPr algn="ctr"/>
                      <a:r>
                        <a:rPr lang="en-US" dirty="0" smtClean="0"/>
                        <a:t>Student </a:t>
                      </a:r>
                      <a:br>
                        <a:rPr lang="en-US" dirty="0" smtClean="0"/>
                      </a:br>
                      <a:r>
                        <a:rPr lang="en-US" dirty="0" smtClean="0"/>
                        <a:t>Grade Array</a:t>
                      </a:r>
                      <a:endParaRPr lang="en-US" dirty="0"/>
                    </a:p>
                  </a:txBody>
                  <a:tcPr/>
                </a:tc>
                <a:tc>
                  <a:txBody>
                    <a:bodyPr/>
                    <a:lstStyle/>
                    <a:p>
                      <a:pPr algn="ctr"/>
                      <a:r>
                        <a:rPr lang="en-US" dirty="0" smtClean="0"/>
                        <a:t>Array</a:t>
                      </a:r>
                      <a:endParaRPr lang="en-US" dirty="0"/>
                    </a:p>
                  </a:txBody>
                  <a:tcPr/>
                </a:tc>
              </a:tr>
              <a:tr h="400050">
                <a:tc>
                  <a:txBody>
                    <a:bodyPr/>
                    <a:lstStyle/>
                    <a:p>
                      <a:pPr algn="ctr"/>
                      <a:r>
                        <a:rPr lang="en-US" dirty="0" smtClean="0"/>
                        <a:t>10</a:t>
                      </a:r>
                      <a:endParaRPr lang="en-US" dirty="0"/>
                    </a:p>
                  </a:txBody>
                  <a:tcPr/>
                </a:tc>
                <a:tc>
                  <a:txBody>
                    <a:bodyPr/>
                    <a:lstStyle/>
                    <a:p>
                      <a:pPr algn="ctr"/>
                      <a:r>
                        <a:rPr lang="en-US" dirty="0" err="1" smtClean="0"/>
                        <a:t>StdGrdArr</a:t>
                      </a:r>
                      <a:r>
                        <a:rPr lang="en-US" dirty="0" smtClean="0"/>
                        <a:t>(0)</a:t>
                      </a:r>
                      <a:endParaRPr lang="en-US" dirty="0"/>
                    </a:p>
                  </a:txBody>
                  <a:tcPr/>
                </a:tc>
              </a:tr>
              <a:tr h="400050">
                <a:tc>
                  <a:txBody>
                    <a:bodyPr/>
                    <a:lstStyle/>
                    <a:p>
                      <a:pPr algn="ctr"/>
                      <a:r>
                        <a:rPr lang="en-US" dirty="0" smtClean="0"/>
                        <a:t>10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StdGrdArr</a:t>
                      </a:r>
                      <a:r>
                        <a:rPr lang="en-US" dirty="0" smtClean="0"/>
                        <a:t>(1)</a:t>
                      </a:r>
                    </a:p>
                  </a:txBody>
                  <a:tcPr/>
                </a:tc>
              </a:tr>
              <a:tr h="400050">
                <a:tc>
                  <a:txBody>
                    <a:bodyPr/>
                    <a:lstStyle/>
                    <a:p>
                      <a:pPr algn="ctr"/>
                      <a:r>
                        <a:rPr lang="en-US" dirty="0" smtClean="0"/>
                        <a:t>11</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StdGrdArr</a:t>
                      </a:r>
                      <a:r>
                        <a:rPr lang="en-US" dirty="0" smtClean="0"/>
                        <a:t>(2)</a:t>
                      </a:r>
                    </a:p>
                  </a:txBody>
                  <a:tcPr/>
                </a:tc>
              </a:tr>
            </a:tbl>
          </a:graphicData>
        </a:graphic>
      </p:graphicFrame>
      <p:cxnSp>
        <p:nvCxnSpPr>
          <p:cNvPr id="7" name="Straight Arrow Connector 6"/>
          <p:cNvCxnSpPr/>
          <p:nvPr/>
        </p:nvCxnSpPr>
        <p:spPr>
          <a:xfrm>
            <a:off x="4267200" y="4255770"/>
            <a:ext cx="533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267200" y="4636770"/>
            <a:ext cx="533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67200" y="5017770"/>
            <a:ext cx="533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672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Objective/Essential  </a:t>
            </a:r>
            <a:r>
              <a:rPr lang="en-US" dirty="0" smtClean="0"/>
              <a:t>Standard</a:t>
            </a:r>
            <a:endParaRPr lang="en-US" dirty="0"/>
          </a:p>
        </p:txBody>
      </p:sp>
      <p:sp>
        <p:nvSpPr>
          <p:cNvPr id="3" name="Content Placeholder 2"/>
          <p:cNvSpPr>
            <a:spLocks noGrp="1"/>
          </p:cNvSpPr>
          <p:nvPr>
            <p:ph sz="quarter" idx="1"/>
          </p:nvPr>
        </p:nvSpPr>
        <p:spPr>
          <a:xfrm>
            <a:off x="301752" y="1752600"/>
            <a:ext cx="8503920" cy="4346448"/>
          </a:xfrm>
        </p:spPr>
        <p:txBody>
          <a:bodyPr/>
          <a:lstStyle/>
          <a:p>
            <a:r>
              <a:rPr lang="en-US" dirty="0" smtClean="0"/>
              <a:t>Essential Standard: 7.00 Apply Advanced Logic</a:t>
            </a:r>
          </a:p>
          <a:p>
            <a:endParaRPr lang="en-US" dirty="0" smtClean="0"/>
          </a:p>
          <a:p>
            <a:r>
              <a:rPr lang="en-US" dirty="0" smtClean="0"/>
              <a:t>Indicator: 7.02  </a:t>
            </a:r>
            <a:r>
              <a:rPr lang="en-US" dirty="0"/>
              <a:t>Apply </a:t>
            </a:r>
            <a:r>
              <a:rPr lang="en-US" dirty="0" smtClean="0"/>
              <a:t>One-Dimensional Arrays (7%)</a:t>
            </a:r>
            <a:endParaRPr lang="en-US" dirty="0"/>
          </a:p>
        </p:txBody>
      </p:sp>
    </p:spTree>
    <p:extLst>
      <p:ext uri="{BB962C8B-B14F-4D97-AF65-F5344CB8AC3E}">
        <p14:creationId xmlns:p14="http://schemas.microsoft.com/office/powerpoint/2010/main" val="3511110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Re-Declaring an Array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If you find you need a larger array, you will need to re-declare the array as arrays are </a:t>
            </a:r>
            <a:r>
              <a:rPr lang="en-US" i="1" dirty="0" smtClean="0"/>
              <a:t>not</a:t>
            </a:r>
            <a:r>
              <a:rPr lang="en-US" dirty="0" smtClean="0"/>
              <a:t> dynamic.</a:t>
            </a:r>
          </a:p>
          <a:p>
            <a:pPr lvl="1"/>
            <a:r>
              <a:rPr lang="en-US" dirty="0" smtClean="0">
                <a:solidFill>
                  <a:schemeClr val="tx1"/>
                </a:solidFill>
              </a:rPr>
              <a:t>Once you set the size of an array, you cannot change it.</a:t>
            </a:r>
          </a:p>
          <a:p>
            <a:pPr lvl="8"/>
            <a:endParaRPr lang="en-US" dirty="0"/>
          </a:p>
          <a:p>
            <a:r>
              <a:rPr lang="en-US" dirty="0" smtClean="0"/>
              <a:t>Use the </a:t>
            </a:r>
            <a:r>
              <a:rPr lang="en-US" dirty="0" err="1" smtClean="0"/>
              <a:t>ReDim</a:t>
            </a:r>
            <a:r>
              <a:rPr lang="en-US" dirty="0" smtClean="0"/>
              <a:t> statement to re-declare the array.</a:t>
            </a:r>
          </a:p>
          <a:p>
            <a:pPr lvl="8"/>
            <a:endParaRPr lang="en-US" dirty="0" smtClean="0"/>
          </a:p>
          <a:p>
            <a:r>
              <a:rPr lang="en-US" dirty="0" smtClean="0"/>
              <a:t>Syntax:</a:t>
            </a:r>
            <a:br>
              <a:rPr lang="en-US" dirty="0" smtClean="0"/>
            </a:br>
            <a:r>
              <a:rPr lang="en-US" dirty="0" smtClean="0"/>
              <a:t>    </a:t>
            </a:r>
            <a:r>
              <a:rPr lang="en-US" b="1" dirty="0" err="1">
                <a:solidFill>
                  <a:schemeClr val="accent1">
                    <a:lumMod val="75000"/>
                  </a:schemeClr>
                </a:solidFill>
              </a:rPr>
              <a:t>ReDim</a:t>
            </a:r>
            <a:r>
              <a:rPr lang="en-US" dirty="0" smtClean="0"/>
              <a:t> </a:t>
            </a:r>
            <a:r>
              <a:rPr lang="en-US" i="1" dirty="0" err="1" smtClean="0"/>
              <a:t>arrayName</a:t>
            </a:r>
            <a:r>
              <a:rPr lang="en-US" dirty="0" smtClean="0"/>
              <a:t>(</a:t>
            </a:r>
            <a:r>
              <a:rPr lang="en-US" i="1" dirty="0" err="1" smtClean="0"/>
              <a:t>newSize</a:t>
            </a:r>
            <a:r>
              <a:rPr lang="en-US" dirty="0" smtClean="0"/>
              <a:t>)</a:t>
            </a:r>
          </a:p>
          <a:p>
            <a:endParaRPr lang="en-US" dirty="0" smtClean="0"/>
          </a:p>
          <a:p>
            <a:r>
              <a:rPr lang="en-US" dirty="0" smtClean="0"/>
              <a:t>Re-declaring an array this way will delete all existing values in the array.</a:t>
            </a:r>
            <a:endParaRPr lang="en-US" dirty="0"/>
          </a:p>
        </p:txBody>
      </p:sp>
    </p:spTree>
    <p:extLst>
      <p:ext uri="{BB962C8B-B14F-4D97-AF65-F5344CB8AC3E}">
        <p14:creationId xmlns:p14="http://schemas.microsoft.com/office/powerpoint/2010/main" val="1239046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Re-Declaring an Array</a:t>
            </a:r>
          </a:p>
        </p:txBody>
      </p:sp>
      <p:sp>
        <p:nvSpPr>
          <p:cNvPr id="3" name="Content Placeholder 2"/>
          <p:cNvSpPr>
            <a:spLocks noGrp="1"/>
          </p:cNvSpPr>
          <p:nvPr>
            <p:ph sz="quarter" idx="1"/>
          </p:nvPr>
        </p:nvSpPr>
        <p:spPr/>
        <p:txBody>
          <a:bodyPr/>
          <a:lstStyle/>
          <a:p>
            <a:r>
              <a:rPr lang="en-US" dirty="0" smtClean="0"/>
              <a:t>To re-declare the array AND hold the values, add the Preserve keyword.</a:t>
            </a:r>
          </a:p>
          <a:p>
            <a:endParaRPr lang="en-US" dirty="0" smtClean="0"/>
          </a:p>
          <a:p>
            <a:r>
              <a:rPr lang="en-US" dirty="0" smtClean="0"/>
              <a:t>Syntax</a:t>
            </a:r>
            <a:br>
              <a:rPr lang="en-US" dirty="0" smtClean="0"/>
            </a:br>
            <a:r>
              <a:rPr lang="en-US" dirty="0" smtClean="0"/>
              <a:t>   </a:t>
            </a:r>
            <a:r>
              <a:rPr lang="en-US" b="1" dirty="0" err="1">
                <a:solidFill>
                  <a:schemeClr val="accent1">
                    <a:lumMod val="75000"/>
                  </a:schemeClr>
                </a:solidFill>
              </a:rPr>
              <a:t>ReDim</a:t>
            </a:r>
            <a:r>
              <a:rPr lang="en-US" b="1" dirty="0"/>
              <a:t> </a:t>
            </a:r>
            <a:r>
              <a:rPr lang="en-US" b="1" dirty="0">
                <a:solidFill>
                  <a:schemeClr val="accent1">
                    <a:lumMod val="75000"/>
                  </a:schemeClr>
                </a:solidFill>
              </a:rPr>
              <a:t>Preserve</a:t>
            </a:r>
            <a:r>
              <a:rPr lang="en-US" b="1" dirty="0" smtClean="0"/>
              <a:t> </a:t>
            </a:r>
            <a:r>
              <a:rPr lang="en-US" i="1" dirty="0" err="1" smtClean="0"/>
              <a:t>arrayName</a:t>
            </a:r>
            <a:r>
              <a:rPr lang="en-US" dirty="0" smtClean="0"/>
              <a:t>(</a:t>
            </a:r>
            <a:r>
              <a:rPr lang="en-US" i="1" dirty="0" err="1" smtClean="0"/>
              <a:t>newSize</a:t>
            </a:r>
            <a:r>
              <a:rPr lang="en-US" dirty="0"/>
              <a:t>)</a:t>
            </a:r>
          </a:p>
          <a:p>
            <a:endParaRPr lang="en-US" dirty="0"/>
          </a:p>
        </p:txBody>
      </p:sp>
    </p:spTree>
    <p:extLst>
      <p:ext uri="{BB962C8B-B14F-4D97-AF65-F5344CB8AC3E}">
        <p14:creationId xmlns:p14="http://schemas.microsoft.com/office/powerpoint/2010/main" val="1132253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Program</a:t>
            </a:r>
            <a:endParaRPr lang="en-US" dirty="0"/>
          </a:p>
        </p:txBody>
      </p:sp>
      <p:sp>
        <p:nvSpPr>
          <p:cNvPr id="3" name="Content Placeholder 2"/>
          <p:cNvSpPr>
            <a:spLocks noGrp="1"/>
          </p:cNvSpPr>
          <p:nvPr>
            <p:ph sz="quarter" idx="1"/>
          </p:nvPr>
        </p:nvSpPr>
        <p:spPr/>
        <p:txBody>
          <a:bodyPr/>
          <a:lstStyle/>
          <a:p>
            <a:r>
              <a:rPr lang="en-US" dirty="0" smtClean="0"/>
              <a:t>Write a program that accepts three numbers and shows them to the user smallest to largest. </a:t>
            </a:r>
          </a:p>
          <a:p>
            <a:r>
              <a:rPr lang="en-US" dirty="0" smtClean="0"/>
              <a:t>Use textboxes for input and output.</a:t>
            </a:r>
            <a:endParaRPr lang="en-US" dirty="0"/>
          </a:p>
        </p:txBody>
      </p:sp>
    </p:spTree>
    <p:extLst>
      <p:ext uri="{BB962C8B-B14F-4D97-AF65-F5344CB8AC3E}">
        <p14:creationId xmlns:p14="http://schemas.microsoft.com/office/powerpoint/2010/main" val="4165544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VB Code</a:t>
            </a:r>
            <a:endParaRPr lang="en-US" dirty="0"/>
          </a:p>
        </p:txBody>
      </p:sp>
      <p:sp>
        <p:nvSpPr>
          <p:cNvPr id="3" name="Content Placeholder 2"/>
          <p:cNvSpPr>
            <a:spLocks noGrp="1"/>
          </p:cNvSpPr>
          <p:nvPr>
            <p:ph sz="quarter" idx="1"/>
          </p:nvPr>
        </p:nvSpPr>
        <p:spPr>
          <a:xfrm>
            <a:off x="301752" y="1447800"/>
            <a:ext cx="8503920" cy="5026152"/>
          </a:xfrm>
        </p:spPr>
        <p:txBody>
          <a:bodyPr>
            <a:normAutofit lnSpcReduction="10000"/>
          </a:bodyPr>
          <a:lstStyle/>
          <a:p>
            <a:pPr marL="0" indent="0">
              <a:buNone/>
            </a:pPr>
            <a:r>
              <a:rPr lang="en-US" sz="1600" dirty="0" smtClean="0"/>
              <a:t>Private </a:t>
            </a:r>
            <a:r>
              <a:rPr lang="en-US" sz="1600" dirty="0"/>
              <a:t>Sub </a:t>
            </a:r>
            <a:r>
              <a:rPr lang="en-US" sz="1600" dirty="0" err="1" smtClean="0"/>
              <a:t>btnSort_Click</a:t>
            </a:r>
            <a:r>
              <a:rPr lang="en-US" sz="1600" dirty="0" smtClean="0"/>
              <a:t>(</a:t>
            </a:r>
            <a:r>
              <a:rPr lang="en-US" sz="1600" dirty="0" err="1" smtClean="0"/>
              <a:t>ByVal</a:t>
            </a:r>
            <a:r>
              <a:rPr lang="en-US" sz="1600" dirty="0" smtClean="0"/>
              <a:t> </a:t>
            </a:r>
            <a:r>
              <a:rPr lang="en-US" sz="1600" dirty="0"/>
              <a:t>sender As </a:t>
            </a:r>
            <a:r>
              <a:rPr lang="en-US" sz="1600" dirty="0" err="1"/>
              <a:t>System.Object</a:t>
            </a:r>
            <a:r>
              <a:rPr lang="en-US" sz="1600" dirty="0"/>
              <a:t>, </a:t>
            </a:r>
            <a:r>
              <a:rPr lang="en-US" sz="1600" dirty="0" err="1"/>
              <a:t>ByVal</a:t>
            </a:r>
            <a:r>
              <a:rPr lang="en-US" sz="1600" dirty="0"/>
              <a:t> e As </a:t>
            </a:r>
            <a:r>
              <a:rPr lang="en-US" sz="1600" dirty="0" err="1"/>
              <a:t>System.EventArgs</a:t>
            </a:r>
            <a:r>
              <a:rPr lang="en-US" sz="1600" dirty="0"/>
              <a:t>) Handles </a:t>
            </a:r>
            <a:r>
              <a:rPr lang="en-US" sz="1600" dirty="0" smtClean="0"/>
              <a:t>Button1.Click</a:t>
            </a:r>
            <a:br>
              <a:rPr lang="en-US" sz="1600" dirty="0" smtClean="0"/>
            </a:br>
            <a:endParaRPr lang="en-US" sz="1600" dirty="0"/>
          </a:p>
          <a:p>
            <a:pPr marL="0" indent="0">
              <a:buNone/>
            </a:pPr>
            <a:r>
              <a:rPr lang="en-US" sz="1600" dirty="0"/>
              <a:t>     </a:t>
            </a:r>
            <a:r>
              <a:rPr lang="en-US" sz="1600" dirty="0" smtClean="0"/>
              <a:t>Dim </a:t>
            </a:r>
            <a:r>
              <a:rPr lang="en-US" sz="1600" dirty="0" err="1"/>
              <a:t>numarray</a:t>
            </a:r>
            <a:r>
              <a:rPr lang="en-US" sz="1600" dirty="0"/>
              <a:t>(2) As </a:t>
            </a:r>
            <a:r>
              <a:rPr lang="en-US" sz="1600" dirty="0" smtClean="0"/>
              <a:t>Integer</a:t>
            </a:r>
            <a:br>
              <a:rPr lang="en-US" sz="1600" dirty="0" smtClean="0"/>
            </a:br>
            <a:r>
              <a:rPr lang="en-US" sz="1600" dirty="0"/>
              <a:t> </a:t>
            </a:r>
            <a:r>
              <a:rPr lang="en-US" sz="1600" dirty="0" smtClean="0"/>
              <a:t>    Try</a:t>
            </a:r>
            <a:endParaRPr lang="en-US" sz="1600" dirty="0"/>
          </a:p>
          <a:p>
            <a:pPr marL="0" indent="0">
              <a:buNone/>
            </a:pPr>
            <a:r>
              <a:rPr lang="en-US" sz="1600" dirty="0"/>
              <a:t> </a:t>
            </a:r>
            <a:r>
              <a:rPr lang="en-US" sz="1600" dirty="0" smtClean="0"/>
              <a:t>           </a:t>
            </a:r>
            <a:r>
              <a:rPr lang="en-US" sz="1600" dirty="0" err="1" smtClean="0"/>
              <a:t>numarray</a:t>
            </a:r>
            <a:r>
              <a:rPr lang="en-US" sz="1600" dirty="0" smtClean="0"/>
              <a:t>(0</a:t>
            </a:r>
            <a:r>
              <a:rPr lang="en-US" sz="1600" dirty="0"/>
              <a:t>) = </a:t>
            </a:r>
            <a:r>
              <a:rPr lang="en-US" sz="1600" dirty="0" smtClean="0"/>
              <a:t>Convert.toInt16(txtNum1.Text)</a:t>
            </a:r>
          </a:p>
          <a:p>
            <a:pPr marL="0" indent="0">
              <a:buNone/>
            </a:pPr>
            <a:r>
              <a:rPr lang="en-US" sz="1600" dirty="0" smtClean="0"/>
              <a:t>            </a:t>
            </a:r>
            <a:r>
              <a:rPr lang="en-US" sz="1600" dirty="0" err="1"/>
              <a:t>numarray</a:t>
            </a:r>
            <a:r>
              <a:rPr lang="en-US" sz="1600" dirty="0"/>
              <a:t>(1) = </a:t>
            </a:r>
            <a:r>
              <a:rPr lang="en-US" sz="1600" dirty="0" smtClean="0"/>
              <a:t>Convert.toInt16(txtNum2.Text)</a:t>
            </a:r>
          </a:p>
          <a:p>
            <a:pPr marL="0" indent="0">
              <a:buNone/>
            </a:pPr>
            <a:r>
              <a:rPr lang="en-US" sz="1600" dirty="0" smtClean="0"/>
              <a:t>            </a:t>
            </a:r>
            <a:r>
              <a:rPr lang="en-US" sz="1600" dirty="0" err="1"/>
              <a:t>numarray</a:t>
            </a:r>
            <a:r>
              <a:rPr lang="en-US" sz="1600" dirty="0"/>
              <a:t>(2) = </a:t>
            </a:r>
            <a:r>
              <a:rPr lang="en-US" sz="1600" dirty="0" smtClean="0"/>
              <a:t>Convert.toInt16(txtNum3.Text)</a:t>
            </a:r>
          </a:p>
          <a:p>
            <a:pPr marL="0" indent="0">
              <a:buNone/>
            </a:pPr>
            <a:r>
              <a:rPr lang="en-US" sz="1600" dirty="0"/>
              <a:t> </a:t>
            </a:r>
            <a:r>
              <a:rPr lang="en-US" sz="1600" dirty="0" smtClean="0"/>
              <a:t>   Catch ex As Exception</a:t>
            </a:r>
          </a:p>
          <a:p>
            <a:pPr marL="0" indent="0">
              <a:buNone/>
            </a:pPr>
            <a:r>
              <a:rPr lang="en-US" sz="1600" dirty="0"/>
              <a:t> </a:t>
            </a:r>
            <a:r>
              <a:rPr lang="en-US" sz="1600" dirty="0" smtClean="0"/>
              <a:t>           </a:t>
            </a:r>
            <a:r>
              <a:rPr lang="en-US" sz="1600" dirty="0" err="1" smtClean="0"/>
              <a:t>MessageBox.Show</a:t>
            </a:r>
            <a:r>
              <a:rPr lang="en-US" sz="1600" dirty="0" smtClean="0"/>
              <a:t>(“Enter numeric values”)</a:t>
            </a:r>
            <a:endParaRPr lang="en-US" sz="1600" dirty="0"/>
          </a:p>
          <a:p>
            <a:pPr marL="0" indent="0">
              <a:buNone/>
            </a:pPr>
            <a:r>
              <a:rPr lang="en-US" sz="1600" dirty="0"/>
              <a:t> </a:t>
            </a:r>
            <a:r>
              <a:rPr lang="en-US" sz="1600" dirty="0" smtClean="0"/>
              <a:t>   End Try</a:t>
            </a:r>
          </a:p>
          <a:p>
            <a:pPr marL="0" indent="0">
              <a:buNone/>
            </a:pPr>
            <a:endParaRPr lang="en-US" sz="1600" dirty="0" smtClean="0"/>
          </a:p>
          <a:p>
            <a:pPr marL="0" indent="0">
              <a:buNone/>
            </a:pPr>
            <a:r>
              <a:rPr lang="en-US" sz="1600" dirty="0" smtClean="0"/>
              <a:t>        </a:t>
            </a:r>
            <a:r>
              <a:rPr lang="en-US" sz="1600" dirty="0" err="1" smtClean="0"/>
              <a:t>Array.Sort</a:t>
            </a:r>
            <a:r>
              <a:rPr lang="en-US" sz="1600" dirty="0" smtClean="0"/>
              <a:t>(</a:t>
            </a:r>
            <a:r>
              <a:rPr lang="en-US" sz="1600" dirty="0" err="1" smtClean="0"/>
              <a:t>numarray</a:t>
            </a:r>
            <a:r>
              <a:rPr lang="en-US" sz="1600" dirty="0"/>
              <a:t>)</a:t>
            </a:r>
          </a:p>
          <a:p>
            <a:pPr marL="0" indent="0">
              <a:buNone/>
            </a:pPr>
            <a:endParaRPr lang="en-US" sz="1600" dirty="0"/>
          </a:p>
          <a:p>
            <a:pPr marL="0" indent="0">
              <a:buNone/>
            </a:pPr>
            <a:r>
              <a:rPr lang="en-US" sz="1600" dirty="0"/>
              <a:t>        txtNum1.Text = </a:t>
            </a:r>
            <a:r>
              <a:rPr lang="en-US" sz="1600" dirty="0" err="1" smtClean="0"/>
              <a:t>numarray</a:t>
            </a:r>
            <a:r>
              <a:rPr lang="en-US" sz="1600" dirty="0" smtClean="0"/>
              <a:t>(0)</a:t>
            </a:r>
            <a:endParaRPr lang="en-US" sz="1600" dirty="0"/>
          </a:p>
          <a:p>
            <a:pPr marL="0" indent="0">
              <a:buNone/>
            </a:pPr>
            <a:r>
              <a:rPr lang="en-US" sz="1600" dirty="0"/>
              <a:t>        txtNum2.Text = </a:t>
            </a:r>
            <a:r>
              <a:rPr lang="en-US" sz="1600" dirty="0" err="1" smtClean="0"/>
              <a:t>numarray</a:t>
            </a:r>
            <a:r>
              <a:rPr lang="en-US" sz="1600" dirty="0" smtClean="0"/>
              <a:t>(1)</a:t>
            </a:r>
            <a:endParaRPr lang="en-US" sz="1600" dirty="0"/>
          </a:p>
          <a:p>
            <a:pPr marL="0" indent="0">
              <a:buNone/>
            </a:pPr>
            <a:r>
              <a:rPr lang="en-US" sz="1600" dirty="0"/>
              <a:t>        txtNum3.Text = </a:t>
            </a:r>
            <a:r>
              <a:rPr lang="en-US" sz="1600" dirty="0" err="1" smtClean="0"/>
              <a:t>numarray</a:t>
            </a:r>
            <a:r>
              <a:rPr lang="en-US" sz="1600" dirty="0" smtClean="0"/>
              <a:t>(2)</a:t>
            </a:r>
            <a:endParaRPr lang="en-US" sz="1600" dirty="0"/>
          </a:p>
          <a:p>
            <a:pPr marL="0" indent="0">
              <a:buNone/>
            </a:pPr>
            <a:endParaRPr lang="en-US" sz="1600" dirty="0"/>
          </a:p>
          <a:p>
            <a:pPr marL="0" indent="0">
              <a:buNone/>
            </a:pPr>
            <a:r>
              <a:rPr lang="en-US" sz="1600" dirty="0"/>
              <a:t>    End Sub</a:t>
            </a:r>
          </a:p>
          <a:p>
            <a:endParaRPr lang="en-US" dirty="0"/>
          </a:p>
        </p:txBody>
      </p:sp>
    </p:spTree>
    <p:extLst>
      <p:ext uri="{BB962C8B-B14F-4D97-AF65-F5344CB8AC3E}">
        <p14:creationId xmlns:p14="http://schemas.microsoft.com/office/powerpoint/2010/main" val="21859823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Program 2</a:t>
            </a:r>
            <a:endParaRPr lang="en-US" dirty="0"/>
          </a:p>
        </p:txBody>
      </p:sp>
      <p:sp>
        <p:nvSpPr>
          <p:cNvPr id="3" name="Content Placeholder 2"/>
          <p:cNvSpPr>
            <a:spLocks noGrp="1"/>
          </p:cNvSpPr>
          <p:nvPr>
            <p:ph sz="quarter" idx="1"/>
          </p:nvPr>
        </p:nvSpPr>
        <p:spPr/>
        <p:txBody>
          <a:bodyPr/>
          <a:lstStyle/>
          <a:p>
            <a:r>
              <a:rPr lang="en-US" dirty="0" smtClean="0"/>
              <a:t>Write a program that takes in grades from a user. </a:t>
            </a:r>
          </a:p>
          <a:p>
            <a:r>
              <a:rPr lang="en-US" dirty="0" smtClean="0"/>
              <a:t>The user will in a textbox tell the program how many grades to be entered. </a:t>
            </a:r>
          </a:p>
          <a:p>
            <a:r>
              <a:rPr lang="en-US" dirty="0" smtClean="0"/>
              <a:t>Display the grades in a </a:t>
            </a:r>
            <a:r>
              <a:rPr lang="en-US" dirty="0" err="1" smtClean="0"/>
              <a:t>listbox</a:t>
            </a:r>
            <a:r>
              <a:rPr lang="en-US" dirty="0" smtClean="0"/>
              <a:t> sorted smallest to largest. </a:t>
            </a:r>
          </a:p>
          <a:p>
            <a:r>
              <a:rPr lang="en-US" dirty="0" smtClean="0"/>
              <a:t>In a label provide the average of the grades.</a:t>
            </a:r>
            <a:endParaRPr lang="en-US" dirty="0"/>
          </a:p>
        </p:txBody>
      </p:sp>
    </p:spTree>
    <p:extLst>
      <p:ext uri="{BB962C8B-B14F-4D97-AF65-F5344CB8AC3E}">
        <p14:creationId xmlns:p14="http://schemas.microsoft.com/office/powerpoint/2010/main" val="219924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VB Code</a:t>
            </a:r>
            <a:endParaRPr lang="en-US" dirty="0"/>
          </a:p>
        </p:txBody>
      </p:sp>
      <p:sp>
        <p:nvSpPr>
          <p:cNvPr id="3" name="Content Placeholder 2"/>
          <p:cNvSpPr>
            <a:spLocks noGrp="1"/>
          </p:cNvSpPr>
          <p:nvPr>
            <p:ph sz="quarter" idx="1"/>
          </p:nvPr>
        </p:nvSpPr>
        <p:spPr>
          <a:xfrm>
            <a:off x="335280" y="1524000"/>
            <a:ext cx="8503920" cy="4572000"/>
          </a:xfrm>
        </p:spPr>
        <p:txBody>
          <a:bodyPr>
            <a:noAutofit/>
          </a:bodyPr>
          <a:lstStyle/>
          <a:p>
            <a:pPr marL="0" indent="0">
              <a:buNone/>
            </a:pPr>
            <a:r>
              <a:rPr lang="en-US" sz="1800" dirty="0">
                <a:solidFill>
                  <a:srgbClr val="008000"/>
                </a:solidFill>
              </a:rPr>
              <a:t>'while counter is less than number of grades entered run </a:t>
            </a:r>
            <a:r>
              <a:rPr lang="en-US" sz="1800" dirty="0" smtClean="0">
                <a:solidFill>
                  <a:srgbClr val="008000"/>
                </a:solidFill>
              </a:rPr>
              <a:t>loop</a:t>
            </a:r>
          </a:p>
          <a:p>
            <a:pPr marL="0" indent="0">
              <a:buNone/>
            </a:pPr>
            <a:r>
              <a:rPr lang="en-US" sz="1800" dirty="0" smtClean="0">
                <a:solidFill>
                  <a:srgbClr val="008000"/>
                </a:solidFill>
              </a:rPr>
              <a:t>‘Assume </a:t>
            </a:r>
            <a:r>
              <a:rPr lang="en-US" sz="1800" dirty="0" err="1" smtClean="0">
                <a:solidFill>
                  <a:srgbClr val="008000"/>
                </a:solidFill>
              </a:rPr>
              <a:t>i</a:t>
            </a:r>
            <a:r>
              <a:rPr lang="en-US" sz="1800" dirty="0" smtClean="0">
                <a:solidFill>
                  <a:srgbClr val="008000"/>
                </a:solidFill>
              </a:rPr>
              <a:t> = 0 and </a:t>
            </a:r>
            <a:r>
              <a:rPr lang="en-US" sz="1800" dirty="0" err="1" smtClean="0">
                <a:solidFill>
                  <a:srgbClr val="008000"/>
                </a:solidFill>
              </a:rPr>
              <a:t>intNumOfGrade</a:t>
            </a:r>
            <a:r>
              <a:rPr lang="en-US" sz="1800" dirty="0" smtClean="0">
                <a:solidFill>
                  <a:srgbClr val="008000"/>
                </a:solidFill>
              </a:rPr>
              <a:t> is &gt; 0 and has been entered to set the number of ‘Grades to be entered.</a:t>
            </a:r>
            <a:endParaRPr lang="en-US" sz="1800" dirty="0">
              <a:solidFill>
                <a:srgbClr val="008000"/>
              </a:solidFill>
            </a:endParaRPr>
          </a:p>
          <a:p>
            <a:pPr marL="0" indent="0">
              <a:buNone/>
            </a:pPr>
            <a:r>
              <a:rPr lang="en-US" sz="1800" dirty="0" smtClean="0"/>
              <a:t>Do </a:t>
            </a:r>
            <a:r>
              <a:rPr lang="en-US" sz="1800" dirty="0"/>
              <a:t>While i &lt; </a:t>
            </a:r>
            <a:r>
              <a:rPr lang="en-US" sz="1800" dirty="0" err="1" smtClean="0"/>
              <a:t>intNumOfGrade</a:t>
            </a:r>
            <a:endParaRPr lang="en-US" sz="1800" dirty="0" smtClean="0"/>
          </a:p>
          <a:p>
            <a:pPr marL="0" indent="0">
              <a:buNone/>
            </a:pPr>
            <a:r>
              <a:rPr lang="en-US" sz="1800" dirty="0" smtClean="0"/>
              <a:t>    </a:t>
            </a:r>
            <a:r>
              <a:rPr lang="en-US" sz="1800" dirty="0" err="1" smtClean="0"/>
              <a:t>strInputGrade</a:t>
            </a:r>
            <a:r>
              <a:rPr lang="en-US" sz="1800" dirty="0" smtClean="0"/>
              <a:t> </a:t>
            </a:r>
            <a:r>
              <a:rPr lang="en-US" sz="1800" dirty="0"/>
              <a:t>= </a:t>
            </a:r>
            <a:r>
              <a:rPr lang="en-US" sz="1800" dirty="0" err="1"/>
              <a:t>InputBox</a:t>
            </a:r>
            <a:r>
              <a:rPr lang="en-US" sz="1800" dirty="0"/>
              <a:t>("Please input a grade:", "Grade Input")</a:t>
            </a:r>
            <a:r>
              <a:rPr lang="en-US" sz="1800" dirty="0">
                <a:solidFill>
                  <a:srgbClr val="FF0000"/>
                </a:solidFill>
              </a:rPr>
              <a:t> </a:t>
            </a:r>
            <a:r>
              <a:rPr lang="en-US" sz="1800" dirty="0">
                <a:solidFill>
                  <a:srgbClr val="008000"/>
                </a:solidFill>
              </a:rPr>
              <a:t>'get </a:t>
            </a:r>
            <a:r>
              <a:rPr lang="en-US" sz="1800" dirty="0" smtClean="0">
                <a:solidFill>
                  <a:srgbClr val="008000"/>
                </a:solidFill>
              </a:rPr>
              <a:t>grade</a:t>
            </a:r>
          </a:p>
          <a:p>
            <a:pPr marL="0" indent="0">
              <a:buNone/>
            </a:pPr>
            <a:endParaRPr lang="en-US" sz="800" dirty="0">
              <a:solidFill>
                <a:srgbClr val="008000"/>
              </a:solidFill>
            </a:endParaRPr>
          </a:p>
          <a:p>
            <a:pPr marL="0" indent="0">
              <a:buNone/>
            </a:pPr>
            <a:r>
              <a:rPr lang="en-US" sz="1800" dirty="0"/>
              <a:t>            Try</a:t>
            </a:r>
          </a:p>
          <a:p>
            <a:pPr marL="0" indent="0">
              <a:buNone/>
            </a:pPr>
            <a:r>
              <a:rPr lang="en-US" sz="1800" b="1" dirty="0"/>
              <a:t>                </a:t>
            </a:r>
            <a:r>
              <a:rPr lang="en-US" sz="1800" b="1" dirty="0" err="1"/>
              <a:t>intArray</a:t>
            </a:r>
            <a:r>
              <a:rPr lang="en-US" sz="1800" b="1" dirty="0"/>
              <a:t>(i)</a:t>
            </a:r>
            <a:r>
              <a:rPr lang="en-US" sz="1800" dirty="0"/>
              <a:t> = Convert.ToInt32(</a:t>
            </a:r>
            <a:r>
              <a:rPr lang="en-US" sz="1800" dirty="0" err="1"/>
              <a:t>strInputGrade</a:t>
            </a:r>
            <a:r>
              <a:rPr lang="en-US" sz="1800" dirty="0"/>
              <a:t>) </a:t>
            </a:r>
            <a:r>
              <a:rPr lang="en-US" sz="1800" dirty="0" smtClean="0"/>
              <a:t/>
            </a:r>
            <a:br>
              <a:rPr lang="en-US" sz="1800" dirty="0" smtClean="0"/>
            </a:br>
            <a:r>
              <a:rPr lang="en-US" sz="1800" dirty="0" smtClean="0"/>
              <a:t>		</a:t>
            </a:r>
            <a:r>
              <a:rPr lang="en-US" sz="1800" dirty="0" smtClean="0">
                <a:solidFill>
                  <a:srgbClr val="008000"/>
                </a:solidFill>
              </a:rPr>
              <a:t>'make </a:t>
            </a:r>
            <a:r>
              <a:rPr lang="en-US" sz="1800" dirty="0">
                <a:solidFill>
                  <a:srgbClr val="008000"/>
                </a:solidFill>
              </a:rPr>
              <a:t>sure it’s a </a:t>
            </a:r>
            <a:r>
              <a:rPr lang="en-US" sz="1800" dirty="0" smtClean="0">
                <a:solidFill>
                  <a:srgbClr val="008000"/>
                </a:solidFill>
              </a:rPr>
              <a:t>number and adds it to the array</a:t>
            </a:r>
            <a:endParaRPr lang="en-US" sz="1800" dirty="0">
              <a:solidFill>
                <a:srgbClr val="008000"/>
              </a:solidFill>
            </a:endParaRPr>
          </a:p>
          <a:p>
            <a:pPr marL="0" indent="0">
              <a:buNone/>
            </a:pPr>
            <a:r>
              <a:rPr lang="en-US" sz="1800" dirty="0" smtClean="0"/>
              <a:t>            </a:t>
            </a:r>
            <a:r>
              <a:rPr lang="en-US" sz="1800" dirty="0"/>
              <a:t>Catch ex As Exception</a:t>
            </a:r>
          </a:p>
          <a:p>
            <a:pPr marL="0" indent="0">
              <a:buNone/>
            </a:pPr>
            <a:r>
              <a:rPr lang="en-US" sz="1800" dirty="0"/>
              <a:t>                </a:t>
            </a:r>
            <a:r>
              <a:rPr lang="en-US" sz="1800" dirty="0" err="1"/>
              <a:t>MessageBox.Show</a:t>
            </a:r>
            <a:r>
              <a:rPr lang="en-US" sz="1800" dirty="0"/>
              <a:t>("That grade is not a number please try again.") </a:t>
            </a:r>
            <a:r>
              <a:rPr lang="en-US" sz="1800" dirty="0">
                <a:solidFill>
                  <a:srgbClr val="008000"/>
                </a:solidFill>
              </a:rPr>
              <a:t>'error</a:t>
            </a:r>
          </a:p>
          <a:p>
            <a:pPr marL="0" indent="0">
              <a:buNone/>
            </a:pPr>
            <a:r>
              <a:rPr lang="en-US" sz="1800" dirty="0"/>
              <a:t>            End Try</a:t>
            </a:r>
          </a:p>
          <a:p>
            <a:pPr marL="0" indent="0">
              <a:buNone/>
            </a:pPr>
            <a:endParaRPr lang="en-US" sz="800" dirty="0"/>
          </a:p>
          <a:p>
            <a:pPr marL="0" indent="0">
              <a:buNone/>
            </a:pPr>
            <a:r>
              <a:rPr lang="en-US" sz="1800" dirty="0"/>
              <a:t>            </a:t>
            </a:r>
            <a:r>
              <a:rPr lang="en-US" sz="1800" dirty="0" err="1"/>
              <a:t>intGradeTotal</a:t>
            </a:r>
            <a:r>
              <a:rPr lang="en-US" sz="1800" dirty="0"/>
              <a:t> = </a:t>
            </a:r>
            <a:r>
              <a:rPr lang="en-US" sz="1800" dirty="0" err="1"/>
              <a:t>intGradeTotal</a:t>
            </a:r>
            <a:r>
              <a:rPr lang="en-US" sz="1800" dirty="0"/>
              <a:t> + </a:t>
            </a:r>
            <a:r>
              <a:rPr lang="en-US" sz="1800" dirty="0" err="1"/>
              <a:t>intArray</a:t>
            </a:r>
            <a:r>
              <a:rPr lang="en-US" sz="1800" dirty="0"/>
              <a:t>(i</a:t>
            </a:r>
            <a:r>
              <a:rPr lang="en-US" sz="1800" dirty="0" smtClean="0"/>
              <a:t>)	</a:t>
            </a:r>
            <a:r>
              <a:rPr lang="en-US" sz="1800" dirty="0" smtClean="0">
                <a:solidFill>
                  <a:srgbClr val="008000"/>
                </a:solidFill>
              </a:rPr>
              <a:t>'add </a:t>
            </a:r>
            <a:r>
              <a:rPr lang="en-US" sz="1800" dirty="0">
                <a:solidFill>
                  <a:srgbClr val="008000"/>
                </a:solidFill>
              </a:rPr>
              <a:t>to total for average</a:t>
            </a:r>
          </a:p>
          <a:p>
            <a:pPr marL="0" indent="0">
              <a:buNone/>
            </a:pPr>
            <a:r>
              <a:rPr lang="en-US" sz="1800" dirty="0"/>
              <a:t>            i += 1 </a:t>
            </a:r>
            <a:r>
              <a:rPr lang="en-US" sz="1800" dirty="0" smtClean="0"/>
              <a:t>	</a:t>
            </a:r>
            <a:r>
              <a:rPr lang="en-US" sz="1800" dirty="0" smtClean="0">
                <a:solidFill>
                  <a:srgbClr val="008000"/>
                </a:solidFill>
              </a:rPr>
              <a:t>'increment </a:t>
            </a:r>
            <a:r>
              <a:rPr lang="en-US" sz="1800" dirty="0">
                <a:solidFill>
                  <a:srgbClr val="008000"/>
                </a:solidFill>
              </a:rPr>
              <a:t>counter</a:t>
            </a:r>
          </a:p>
          <a:p>
            <a:pPr marL="0" indent="0">
              <a:buNone/>
            </a:pPr>
            <a:r>
              <a:rPr lang="en-US" sz="1800" dirty="0" smtClean="0"/>
              <a:t>Loop</a:t>
            </a:r>
            <a:endParaRPr lang="en-US" sz="1800" dirty="0"/>
          </a:p>
        </p:txBody>
      </p:sp>
    </p:spTree>
    <p:extLst>
      <p:ext uri="{BB962C8B-B14F-4D97-AF65-F5344CB8AC3E}">
        <p14:creationId xmlns:p14="http://schemas.microsoft.com/office/powerpoint/2010/main" val="3076996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VB Code</a:t>
            </a:r>
            <a:endParaRPr lang="en-US" dirty="0"/>
          </a:p>
        </p:txBody>
      </p:sp>
      <p:sp>
        <p:nvSpPr>
          <p:cNvPr id="3" name="Content Placeholder 2"/>
          <p:cNvSpPr>
            <a:spLocks noGrp="1"/>
          </p:cNvSpPr>
          <p:nvPr>
            <p:ph sz="quarter" idx="1"/>
          </p:nvPr>
        </p:nvSpPr>
        <p:spPr>
          <a:xfrm>
            <a:off x="0" y="1527048"/>
            <a:ext cx="8805672" cy="4797552"/>
          </a:xfrm>
        </p:spPr>
        <p:txBody>
          <a:bodyPr>
            <a:normAutofit lnSpcReduction="10000"/>
          </a:bodyPr>
          <a:lstStyle/>
          <a:p>
            <a:pPr marL="0" indent="0">
              <a:buNone/>
            </a:pPr>
            <a:r>
              <a:rPr lang="en-US" dirty="0"/>
              <a:t>  </a:t>
            </a:r>
            <a:r>
              <a:rPr lang="en-US" dirty="0" smtClean="0"/>
              <a:t>      </a:t>
            </a:r>
            <a:r>
              <a:rPr lang="en-US" dirty="0" err="1" smtClean="0"/>
              <a:t>Array.Sort</a:t>
            </a:r>
            <a:r>
              <a:rPr lang="en-US" dirty="0" smtClean="0"/>
              <a:t>(</a:t>
            </a:r>
            <a:r>
              <a:rPr lang="en-US" dirty="0" err="1" smtClean="0"/>
              <a:t>intArray</a:t>
            </a:r>
            <a:r>
              <a:rPr lang="en-US" dirty="0"/>
              <a:t>) </a:t>
            </a:r>
            <a:r>
              <a:rPr lang="en-US" dirty="0">
                <a:solidFill>
                  <a:srgbClr val="008000"/>
                </a:solidFill>
              </a:rPr>
              <a:t>'smallest to </a:t>
            </a:r>
            <a:r>
              <a:rPr lang="en-US" dirty="0" smtClean="0">
                <a:solidFill>
                  <a:srgbClr val="008000"/>
                </a:solidFill>
              </a:rPr>
              <a:t>largest</a:t>
            </a:r>
          </a:p>
          <a:p>
            <a:pPr marL="0" indent="0">
              <a:buNone/>
            </a:pPr>
            <a:r>
              <a:rPr lang="en-US" dirty="0" smtClean="0">
                <a:solidFill>
                  <a:srgbClr val="008000"/>
                </a:solidFill>
              </a:rPr>
              <a:t>				</a:t>
            </a:r>
            <a:endParaRPr lang="en-US" dirty="0">
              <a:solidFill>
                <a:srgbClr val="008000"/>
              </a:solidFill>
            </a:endParaRPr>
          </a:p>
          <a:p>
            <a:pPr marL="0" indent="0">
              <a:buNone/>
            </a:pPr>
            <a:r>
              <a:rPr lang="en-US" dirty="0"/>
              <a:t>        For Each </a:t>
            </a:r>
            <a:r>
              <a:rPr lang="en-US" dirty="0" smtClean="0"/>
              <a:t>grade </a:t>
            </a:r>
            <a:r>
              <a:rPr lang="en-US" dirty="0"/>
              <a:t>In </a:t>
            </a:r>
            <a:r>
              <a:rPr lang="en-US" dirty="0" err="1"/>
              <a:t>intArray</a:t>
            </a:r>
            <a:r>
              <a:rPr lang="en-US" dirty="0"/>
              <a:t> </a:t>
            </a:r>
            <a:r>
              <a:rPr lang="en-US" dirty="0">
                <a:solidFill>
                  <a:srgbClr val="008000"/>
                </a:solidFill>
              </a:rPr>
              <a:t>'pull data from array</a:t>
            </a:r>
          </a:p>
          <a:p>
            <a:pPr marL="0" indent="0">
              <a:buNone/>
            </a:pPr>
            <a:r>
              <a:rPr lang="en-US" dirty="0"/>
              <a:t>            </a:t>
            </a:r>
            <a:r>
              <a:rPr lang="en-US" dirty="0" err="1" smtClean="0"/>
              <a:t>lstGrades.Items.Add</a:t>
            </a:r>
            <a:r>
              <a:rPr lang="en-US" dirty="0" smtClean="0"/>
              <a:t>(grade)</a:t>
            </a:r>
            <a:endParaRPr lang="en-US" dirty="0"/>
          </a:p>
          <a:p>
            <a:pPr marL="0" indent="0">
              <a:buNone/>
            </a:pPr>
            <a:r>
              <a:rPr lang="en-US" dirty="0"/>
              <a:t>        Next grade </a:t>
            </a:r>
            <a:endParaRPr lang="en-US" dirty="0" smtClean="0"/>
          </a:p>
          <a:p>
            <a:pPr marL="0" indent="0">
              <a:buNone/>
            </a:pPr>
            <a:endParaRPr lang="en-US" dirty="0"/>
          </a:p>
          <a:p>
            <a:pPr marL="0" indent="0">
              <a:buNone/>
            </a:pPr>
            <a:r>
              <a:rPr lang="en-US" dirty="0"/>
              <a:t>        </a:t>
            </a:r>
            <a:r>
              <a:rPr lang="en-US" dirty="0" err="1"/>
              <a:t>decAverage</a:t>
            </a:r>
            <a:r>
              <a:rPr lang="en-US" dirty="0"/>
              <a:t> = </a:t>
            </a:r>
            <a:r>
              <a:rPr lang="en-US" dirty="0" err="1"/>
              <a:t>intGradeTotal</a:t>
            </a:r>
            <a:r>
              <a:rPr lang="en-US" dirty="0"/>
              <a:t> / </a:t>
            </a:r>
            <a:r>
              <a:rPr lang="en-US" dirty="0" err="1"/>
              <a:t>intGradeNum</a:t>
            </a:r>
            <a:r>
              <a:rPr lang="en-US" dirty="0"/>
              <a:t> </a:t>
            </a:r>
            <a:endParaRPr lang="en-US" dirty="0" smtClean="0"/>
          </a:p>
          <a:p>
            <a:pPr marL="0" indent="0">
              <a:buNone/>
            </a:pPr>
            <a:r>
              <a:rPr lang="en-US" dirty="0">
                <a:solidFill>
                  <a:srgbClr val="008000"/>
                </a:solidFill>
              </a:rPr>
              <a:t>	</a:t>
            </a:r>
            <a:r>
              <a:rPr lang="en-US" dirty="0" smtClean="0">
                <a:solidFill>
                  <a:srgbClr val="008000"/>
                </a:solidFill>
              </a:rPr>
              <a:t>'find </a:t>
            </a:r>
            <a:r>
              <a:rPr lang="en-US" dirty="0">
                <a:solidFill>
                  <a:srgbClr val="008000"/>
                </a:solidFill>
              </a:rPr>
              <a:t>average</a:t>
            </a:r>
          </a:p>
          <a:p>
            <a:pPr marL="0" indent="0">
              <a:buNone/>
            </a:pPr>
            <a:r>
              <a:rPr lang="en-US" dirty="0"/>
              <a:t>        </a:t>
            </a:r>
            <a:r>
              <a:rPr lang="en-US" dirty="0" err="1"/>
              <a:t>lblAverage.Text</a:t>
            </a:r>
            <a:r>
              <a:rPr lang="en-US" dirty="0"/>
              <a:t> = </a:t>
            </a:r>
            <a:r>
              <a:rPr lang="en-US" dirty="0" err="1" smtClean="0"/>
              <a:t>decAverage.ToString</a:t>
            </a:r>
            <a:r>
              <a:rPr lang="en-US" dirty="0" smtClean="0"/>
              <a:t>("##.</a:t>
            </a:r>
            <a:r>
              <a:rPr lang="en-US" dirty="0"/>
              <a:t>0</a:t>
            </a:r>
            <a:r>
              <a:rPr lang="en-US" dirty="0" smtClean="0"/>
              <a:t>") 	</a:t>
            </a:r>
            <a:r>
              <a:rPr lang="en-US" dirty="0" smtClean="0">
                <a:solidFill>
                  <a:srgbClr val="008000"/>
                </a:solidFill>
              </a:rPr>
              <a:t>'display </a:t>
            </a:r>
            <a:r>
              <a:rPr lang="en-US" dirty="0">
                <a:solidFill>
                  <a:srgbClr val="008000"/>
                </a:solidFill>
              </a:rPr>
              <a:t>with 1 decimal </a:t>
            </a:r>
            <a:r>
              <a:rPr lang="en-US" dirty="0" smtClean="0">
                <a:solidFill>
                  <a:srgbClr val="008000"/>
                </a:solidFill>
              </a:rPr>
              <a:t>place</a:t>
            </a:r>
            <a:endParaRPr lang="en-US" dirty="0">
              <a:solidFill>
                <a:srgbClr val="FF0000"/>
              </a:solidFill>
            </a:endParaRPr>
          </a:p>
        </p:txBody>
      </p:sp>
    </p:spTree>
    <p:extLst>
      <p:ext uri="{BB962C8B-B14F-4D97-AF65-F5344CB8AC3E}">
        <p14:creationId xmlns:p14="http://schemas.microsoft.com/office/powerpoint/2010/main" val="1052181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An Array to a Sub</a:t>
            </a:r>
            <a:endParaRPr lang="en-US" dirty="0"/>
          </a:p>
        </p:txBody>
      </p:sp>
      <p:sp>
        <p:nvSpPr>
          <p:cNvPr id="3" name="Content Placeholder 2"/>
          <p:cNvSpPr>
            <a:spLocks noGrp="1"/>
          </p:cNvSpPr>
          <p:nvPr>
            <p:ph sz="quarter" idx="1"/>
          </p:nvPr>
        </p:nvSpPr>
        <p:spPr/>
        <p:txBody>
          <a:bodyPr/>
          <a:lstStyle/>
          <a:p>
            <a:r>
              <a:rPr lang="en-US" dirty="0" smtClean="0"/>
              <a:t>You can pass an array to a sub either ByVal or ByRef.</a:t>
            </a:r>
          </a:p>
          <a:p>
            <a:pPr lvl="1"/>
            <a:endParaRPr lang="en-US" dirty="0" smtClean="0"/>
          </a:p>
          <a:p>
            <a:r>
              <a:rPr lang="en-US" dirty="0" smtClean="0"/>
              <a:t>Syntax for the Sub header</a:t>
            </a:r>
            <a:br>
              <a:rPr lang="en-US" dirty="0" smtClean="0"/>
            </a:br>
            <a:r>
              <a:rPr lang="en-US" dirty="0" smtClean="0"/>
              <a:t>   Private Sub </a:t>
            </a:r>
            <a:r>
              <a:rPr lang="en-US" dirty="0" err="1" smtClean="0"/>
              <a:t>addNums</a:t>
            </a:r>
            <a:r>
              <a:rPr lang="en-US" dirty="0" smtClean="0"/>
              <a:t> (ByVal </a:t>
            </a:r>
            <a:r>
              <a:rPr lang="en-US" dirty="0" err="1" smtClean="0"/>
              <a:t>NumArr</a:t>
            </a:r>
            <a:r>
              <a:rPr lang="en-US" dirty="0" smtClean="0"/>
              <a:t>() As Integer)</a:t>
            </a:r>
          </a:p>
          <a:p>
            <a:pPr lvl="2"/>
            <a:r>
              <a:rPr lang="en-US" dirty="0" smtClean="0"/>
              <a:t>Note: No number between the ()’s</a:t>
            </a:r>
          </a:p>
          <a:p>
            <a:pPr lvl="2"/>
            <a:endParaRPr lang="en-US" dirty="0" smtClean="0"/>
          </a:p>
          <a:p>
            <a:r>
              <a:rPr lang="en-US" dirty="0" smtClean="0"/>
              <a:t>Syntax for Call statement</a:t>
            </a:r>
            <a:br>
              <a:rPr lang="en-US" dirty="0" smtClean="0"/>
            </a:br>
            <a:r>
              <a:rPr lang="en-US" dirty="0" smtClean="0"/>
              <a:t>   </a:t>
            </a:r>
            <a:r>
              <a:rPr lang="en-US" dirty="0" err="1" smtClean="0"/>
              <a:t>addNums</a:t>
            </a:r>
            <a:r>
              <a:rPr lang="en-US" dirty="0" smtClean="0"/>
              <a:t>(</a:t>
            </a:r>
            <a:r>
              <a:rPr lang="en-US" dirty="0" err="1" smtClean="0"/>
              <a:t>NumArr</a:t>
            </a:r>
            <a:r>
              <a:rPr lang="en-US" dirty="0" smtClean="0"/>
              <a:t>)</a:t>
            </a:r>
          </a:p>
          <a:p>
            <a:pPr lvl="2"/>
            <a:r>
              <a:rPr lang="en-US" dirty="0" smtClean="0"/>
              <a:t>Note: NO ()’s</a:t>
            </a:r>
            <a:endParaRPr lang="en-US" dirty="0"/>
          </a:p>
        </p:txBody>
      </p:sp>
    </p:spTree>
    <p:extLst>
      <p:ext uri="{BB962C8B-B14F-4D97-AF65-F5344CB8AC3E}">
        <p14:creationId xmlns:p14="http://schemas.microsoft.com/office/powerpoint/2010/main" val="6202615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An Array to a Sub</a:t>
            </a:r>
            <a:endParaRPr lang="en-US" dirty="0"/>
          </a:p>
        </p:txBody>
      </p:sp>
      <p:sp>
        <p:nvSpPr>
          <p:cNvPr id="3" name="Content Placeholder 2"/>
          <p:cNvSpPr>
            <a:spLocks noGrp="1"/>
          </p:cNvSpPr>
          <p:nvPr>
            <p:ph sz="quarter" idx="1"/>
          </p:nvPr>
        </p:nvSpPr>
        <p:spPr/>
        <p:txBody>
          <a:bodyPr/>
          <a:lstStyle/>
          <a:p>
            <a:r>
              <a:rPr lang="en-US" dirty="0" smtClean="0"/>
              <a:t>You can also pass one element from an array.</a:t>
            </a:r>
          </a:p>
          <a:p>
            <a:pPr lvl="1"/>
            <a:endParaRPr lang="en-US" dirty="0" smtClean="0"/>
          </a:p>
          <a:p>
            <a:r>
              <a:rPr lang="en-US" dirty="0" smtClean="0"/>
              <a:t>Syntax for the Sub header</a:t>
            </a:r>
            <a:br>
              <a:rPr lang="en-US" dirty="0" smtClean="0"/>
            </a:br>
            <a:r>
              <a:rPr lang="en-US" dirty="0" smtClean="0"/>
              <a:t>   Private Sub </a:t>
            </a:r>
            <a:r>
              <a:rPr lang="en-US" dirty="0" err="1" smtClean="0"/>
              <a:t>addNums</a:t>
            </a:r>
            <a:r>
              <a:rPr lang="en-US" dirty="0" smtClean="0"/>
              <a:t> (ByVal </a:t>
            </a:r>
            <a:r>
              <a:rPr lang="en-US" dirty="0" err="1" smtClean="0"/>
              <a:t>intNum</a:t>
            </a:r>
            <a:r>
              <a:rPr lang="en-US" dirty="0" smtClean="0"/>
              <a:t> As Integer)</a:t>
            </a:r>
          </a:p>
          <a:p>
            <a:pPr lvl="2"/>
            <a:r>
              <a:rPr lang="en-US" dirty="0" smtClean="0"/>
              <a:t>Note: It is only pass a single data value</a:t>
            </a:r>
          </a:p>
          <a:p>
            <a:pPr lvl="2"/>
            <a:endParaRPr lang="en-US" dirty="0" smtClean="0"/>
          </a:p>
          <a:p>
            <a:r>
              <a:rPr lang="en-US" dirty="0" smtClean="0"/>
              <a:t>Syntax for Call statement</a:t>
            </a:r>
            <a:br>
              <a:rPr lang="en-US" dirty="0" smtClean="0"/>
            </a:br>
            <a:r>
              <a:rPr lang="en-US" dirty="0" smtClean="0"/>
              <a:t>   </a:t>
            </a:r>
            <a:r>
              <a:rPr lang="en-US" dirty="0" err="1" smtClean="0"/>
              <a:t>addNums</a:t>
            </a:r>
            <a:r>
              <a:rPr lang="en-US" dirty="0" smtClean="0"/>
              <a:t>(</a:t>
            </a:r>
            <a:r>
              <a:rPr lang="en-US" dirty="0" err="1" smtClean="0"/>
              <a:t>NumArr</a:t>
            </a:r>
            <a:r>
              <a:rPr lang="en-US" dirty="0" smtClean="0"/>
              <a:t>(</a:t>
            </a:r>
            <a:r>
              <a:rPr lang="en-US" dirty="0" err="1" smtClean="0"/>
              <a:t>i</a:t>
            </a:r>
            <a:r>
              <a:rPr lang="en-US" dirty="0" smtClean="0"/>
              <a:t>))</a:t>
            </a:r>
          </a:p>
          <a:p>
            <a:pPr lvl="2"/>
            <a:r>
              <a:rPr lang="en-US" dirty="0" smtClean="0"/>
              <a:t>Passes the single value</a:t>
            </a:r>
          </a:p>
        </p:txBody>
      </p:sp>
    </p:spTree>
    <p:extLst>
      <p:ext uri="{BB962C8B-B14F-4D97-AF65-F5344CB8AC3E}">
        <p14:creationId xmlns:p14="http://schemas.microsoft.com/office/powerpoint/2010/main" val="3833731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4" name="Content Placeholder 3"/>
          <p:cNvSpPr>
            <a:spLocks noGrp="1"/>
          </p:cNvSpPr>
          <p:nvPr>
            <p:ph sz="quarter" idx="1"/>
          </p:nvPr>
        </p:nvSpPr>
        <p:spPr/>
        <p:txBody>
          <a:bodyPr/>
          <a:lstStyle/>
          <a:p>
            <a:r>
              <a:rPr lang="en-US" dirty="0" smtClean="0"/>
              <a:t>Array</a:t>
            </a:r>
          </a:p>
          <a:p>
            <a:r>
              <a:rPr lang="en-US" dirty="0" smtClean="0"/>
              <a:t>Element</a:t>
            </a:r>
          </a:p>
          <a:p>
            <a:r>
              <a:rPr lang="en-US" dirty="0" smtClean="0"/>
              <a:t>Index Position</a:t>
            </a:r>
          </a:p>
          <a:p>
            <a:r>
              <a:rPr lang="en-US" dirty="0" smtClean="0"/>
              <a:t>Length</a:t>
            </a:r>
          </a:p>
          <a:p>
            <a:r>
              <a:rPr lang="en-US" dirty="0" err="1" smtClean="0"/>
              <a:t>ReDim</a:t>
            </a:r>
            <a:endParaRPr lang="en-US" dirty="0" smtClean="0"/>
          </a:p>
          <a:p>
            <a:r>
              <a:rPr lang="en-US" dirty="0" smtClean="0"/>
              <a:t>Preserve</a:t>
            </a:r>
          </a:p>
          <a:p>
            <a:r>
              <a:rPr lang="en-US" dirty="0" smtClean="0"/>
              <a:t>Dynamic Array</a:t>
            </a:r>
          </a:p>
          <a:p>
            <a:endParaRPr lang="en-US" dirty="0"/>
          </a:p>
        </p:txBody>
      </p:sp>
    </p:spTree>
    <p:extLst>
      <p:ext uri="{BB962C8B-B14F-4D97-AF65-F5344CB8AC3E}">
        <p14:creationId xmlns:p14="http://schemas.microsoft.com/office/powerpoint/2010/main" val="2961959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Content Placeholder 2"/>
          <p:cNvSpPr>
            <a:spLocks noGrp="1"/>
          </p:cNvSpPr>
          <p:nvPr>
            <p:ph sz="quarter" idx="1"/>
          </p:nvPr>
        </p:nvSpPr>
        <p:spPr/>
        <p:txBody>
          <a:bodyPr/>
          <a:lstStyle/>
          <a:p>
            <a:r>
              <a:rPr lang="en-US" dirty="0" smtClean="0"/>
              <a:t>What is an array?</a:t>
            </a:r>
          </a:p>
          <a:p>
            <a:pPr lvl="8"/>
            <a:endParaRPr lang="en-US" dirty="0"/>
          </a:p>
          <a:p>
            <a:r>
              <a:rPr lang="en-US" dirty="0" smtClean="0"/>
              <a:t>An </a:t>
            </a:r>
            <a:r>
              <a:rPr lang="en-US" b="1" dirty="0">
                <a:solidFill>
                  <a:schemeClr val="accent1">
                    <a:lumMod val="75000"/>
                  </a:schemeClr>
                </a:solidFill>
              </a:rPr>
              <a:t>array</a:t>
            </a:r>
            <a:r>
              <a:rPr lang="en-US" dirty="0" smtClean="0"/>
              <a:t> is a “container” that holds more than one value. </a:t>
            </a:r>
          </a:p>
          <a:p>
            <a:pPr lvl="8"/>
            <a:endParaRPr lang="en-US" dirty="0"/>
          </a:p>
          <a:p>
            <a:r>
              <a:rPr lang="en-US" dirty="0" smtClean="0"/>
              <a:t>Each value is called an </a:t>
            </a:r>
            <a:r>
              <a:rPr lang="en-US" b="1" dirty="0" smtClean="0">
                <a:solidFill>
                  <a:schemeClr val="accent1">
                    <a:lumMod val="75000"/>
                  </a:schemeClr>
                </a:solidFill>
              </a:rPr>
              <a:t>element</a:t>
            </a:r>
            <a:r>
              <a:rPr lang="en-US" dirty="0" smtClean="0"/>
              <a:t>. </a:t>
            </a:r>
          </a:p>
          <a:p>
            <a:pPr lvl="8"/>
            <a:endParaRPr lang="en-US" dirty="0"/>
          </a:p>
          <a:p>
            <a:r>
              <a:rPr lang="en-US" dirty="0" smtClean="0"/>
              <a:t>Each element of the array must be the </a:t>
            </a:r>
            <a:r>
              <a:rPr lang="en-US" b="1" u="sng" dirty="0" smtClean="0"/>
              <a:t>same data type</a:t>
            </a:r>
            <a:r>
              <a:rPr lang="en-US" dirty="0" smtClean="0"/>
              <a:t>.</a:t>
            </a:r>
            <a:endParaRPr lang="en-US" dirty="0"/>
          </a:p>
        </p:txBody>
      </p:sp>
    </p:spTree>
    <p:extLst>
      <p:ext uri="{BB962C8B-B14F-4D97-AF65-F5344CB8AC3E}">
        <p14:creationId xmlns:p14="http://schemas.microsoft.com/office/powerpoint/2010/main" val="39113000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3" name="Content Placeholder 2"/>
          <p:cNvSpPr>
            <a:spLocks noGrp="1"/>
          </p:cNvSpPr>
          <p:nvPr>
            <p:ph sz="quarter" idx="1"/>
          </p:nvPr>
        </p:nvSpPr>
        <p:spPr>
          <a:xfrm>
            <a:off x="152400" y="1447800"/>
            <a:ext cx="8537448" cy="5102352"/>
          </a:xfrm>
        </p:spPr>
        <p:txBody>
          <a:bodyPr>
            <a:normAutofit fontScale="62500" lnSpcReduction="20000"/>
          </a:bodyPr>
          <a:lstStyle/>
          <a:p>
            <a:r>
              <a:rPr lang="en-US" dirty="0"/>
              <a:t>Dim </a:t>
            </a:r>
            <a:r>
              <a:rPr lang="en-US" i="1" dirty="0" err="1" smtClean="0"/>
              <a:t>arrayName</a:t>
            </a:r>
            <a:r>
              <a:rPr lang="en-US" dirty="0" smtClean="0"/>
              <a:t>(</a:t>
            </a:r>
            <a:r>
              <a:rPr lang="en-US" i="1" dirty="0" err="1" smtClean="0"/>
              <a:t>intNum</a:t>
            </a:r>
            <a:r>
              <a:rPr lang="en-US" dirty="0" smtClean="0"/>
              <a:t>) </a:t>
            </a:r>
            <a:r>
              <a:rPr lang="en-US" dirty="0"/>
              <a:t>As </a:t>
            </a:r>
            <a:r>
              <a:rPr lang="en-US" i="1" dirty="0" err="1" smtClean="0"/>
              <a:t>DataType</a:t>
            </a:r>
            <a:endParaRPr lang="en-US" i="1" dirty="0" smtClean="0"/>
          </a:p>
          <a:p>
            <a:pPr marL="2194560" lvl="8" indent="0">
              <a:buNone/>
            </a:pPr>
            <a:endParaRPr lang="en-US" dirty="0" smtClean="0"/>
          </a:p>
          <a:p>
            <a:r>
              <a:rPr lang="en-US" i="1" dirty="0" err="1" smtClean="0"/>
              <a:t>ArrayName</a:t>
            </a:r>
            <a:r>
              <a:rPr lang="en-US" dirty="0" smtClean="0"/>
              <a:t>(</a:t>
            </a:r>
            <a:r>
              <a:rPr lang="en-US" i="1" dirty="0" smtClean="0"/>
              <a:t>position</a:t>
            </a:r>
            <a:r>
              <a:rPr lang="en-US" dirty="0" smtClean="0"/>
              <a:t>) = value</a:t>
            </a:r>
          </a:p>
          <a:p>
            <a:pPr lvl="8"/>
            <a:endParaRPr lang="en-US" dirty="0" smtClean="0"/>
          </a:p>
          <a:p>
            <a:r>
              <a:rPr lang="en-US" dirty="0" smtClean="0"/>
              <a:t>Dim </a:t>
            </a:r>
            <a:r>
              <a:rPr lang="en-US" i="1" dirty="0" err="1" smtClean="0"/>
              <a:t>ArrayName</a:t>
            </a:r>
            <a:r>
              <a:rPr lang="en-US" i="1" dirty="0" smtClean="0"/>
              <a:t> </a:t>
            </a:r>
            <a:r>
              <a:rPr lang="en-US" dirty="0" smtClean="0"/>
              <a:t>As </a:t>
            </a:r>
            <a:r>
              <a:rPr lang="en-US" i="1" dirty="0" err="1" smtClean="0"/>
              <a:t>DataType</a:t>
            </a:r>
            <a:r>
              <a:rPr lang="en-US" dirty="0" smtClean="0"/>
              <a:t>() = {value,..., value}</a:t>
            </a:r>
          </a:p>
          <a:p>
            <a:pPr lvl="8"/>
            <a:endParaRPr lang="en-US" b="1" dirty="0" smtClean="0"/>
          </a:p>
          <a:p>
            <a:r>
              <a:rPr lang="en-US" i="1" dirty="0" err="1" smtClean="0"/>
              <a:t>ArrayName.Length</a:t>
            </a:r>
            <a:endParaRPr lang="en-US" i="1" dirty="0" smtClean="0"/>
          </a:p>
          <a:p>
            <a:pPr lvl="1"/>
            <a:endParaRPr lang="en-US" dirty="0" smtClean="0"/>
          </a:p>
          <a:p>
            <a:r>
              <a:rPr lang="en-US" dirty="0" smtClean="0">
                <a:solidFill>
                  <a:schemeClr val="accent1">
                    <a:lumMod val="75000"/>
                  </a:schemeClr>
                </a:solidFill>
              </a:rPr>
              <a:t>For </a:t>
            </a:r>
            <a:r>
              <a:rPr lang="en-US" dirty="0">
                <a:solidFill>
                  <a:schemeClr val="accent1">
                    <a:lumMod val="75000"/>
                  </a:schemeClr>
                </a:solidFill>
              </a:rPr>
              <a:t>Each </a:t>
            </a:r>
            <a:r>
              <a:rPr lang="en-US" i="1" dirty="0" err="1"/>
              <a:t>var</a:t>
            </a:r>
            <a:r>
              <a:rPr lang="en-US" dirty="0"/>
              <a:t> </a:t>
            </a:r>
            <a:r>
              <a:rPr lang="en-US" dirty="0">
                <a:solidFill>
                  <a:schemeClr val="accent1">
                    <a:lumMod val="75000"/>
                  </a:schemeClr>
                </a:solidFill>
              </a:rPr>
              <a:t>As</a:t>
            </a:r>
            <a:r>
              <a:rPr lang="en-US" dirty="0"/>
              <a:t> </a:t>
            </a:r>
            <a:r>
              <a:rPr lang="en-US" i="1" dirty="0" err="1"/>
              <a:t>DataType</a:t>
            </a:r>
            <a:r>
              <a:rPr lang="en-US" dirty="0"/>
              <a:t> </a:t>
            </a:r>
            <a:r>
              <a:rPr lang="en-US" dirty="0">
                <a:solidFill>
                  <a:schemeClr val="accent1">
                    <a:lumMod val="75000"/>
                  </a:schemeClr>
                </a:solidFill>
              </a:rPr>
              <a:t>In</a:t>
            </a:r>
            <a:r>
              <a:rPr lang="en-US" dirty="0"/>
              <a:t> </a:t>
            </a:r>
            <a:r>
              <a:rPr lang="en-US" i="1" dirty="0" err="1"/>
              <a:t>ArrayName</a:t>
            </a:r>
            <a:r>
              <a:rPr lang="en-US" dirty="0"/>
              <a:t>	</a:t>
            </a:r>
            <a:r>
              <a:rPr lang="en-US" dirty="0" smtClean="0"/>
              <a:t>	</a:t>
            </a:r>
            <a:r>
              <a:rPr lang="en-US" dirty="0"/>
              <a:t/>
            </a:r>
            <a:br>
              <a:rPr lang="en-US" dirty="0"/>
            </a:br>
            <a:r>
              <a:rPr lang="en-US" dirty="0" smtClean="0">
                <a:solidFill>
                  <a:schemeClr val="accent1">
                    <a:lumMod val="75000"/>
                  </a:schemeClr>
                </a:solidFill>
              </a:rPr>
              <a:t>Next</a:t>
            </a:r>
            <a:r>
              <a:rPr lang="en-US" dirty="0" smtClean="0"/>
              <a:t> </a:t>
            </a:r>
            <a:r>
              <a:rPr lang="en-US" i="1" dirty="0" err="1" smtClean="0"/>
              <a:t>var</a:t>
            </a:r>
            <a:endParaRPr lang="en-US" i="1" dirty="0" smtClean="0"/>
          </a:p>
          <a:p>
            <a:pPr lvl="8"/>
            <a:endParaRPr lang="en-US" i="1" dirty="0" smtClean="0"/>
          </a:p>
          <a:p>
            <a:r>
              <a:rPr lang="en-US" dirty="0" err="1" smtClean="0"/>
              <a:t>Array.Sort</a:t>
            </a:r>
            <a:r>
              <a:rPr lang="en-US" dirty="0" smtClean="0"/>
              <a:t>(</a:t>
            </a:r>
            <a:r>
              <a:rPr lang="en-US" i="1" dirty="0" err="1" smtClean="0"/>
              <a:t>ArrayName</a:t>
            </a:r>
            <a:r>
              <a:rPr lang="en-US" dirty="0" smtClean="0"/>
              <a:t>)</a:t>
            </a:r>
          </a:p>
          <a:p>
            <a:pPr lvl="8"/>
            <a:endParaRPr lang="en-US" dirty="0" smtClean="0"/>
          </a:p>
          <a:p>
            <a:r>
              <a:rPr lang="en-US" dirty="0" err="1" smtClean="0"/>
              <a:t>Array.Reverse</a:t>
            </a:r>
            <a:r>
              <a:rPr lang="en-US" dirty="0" smtClean="0"/>
              <a:t>(</a:t>
            </a:r>
            <a:r>
              <a:rPr lang="en-US" i="1" dirty="0" err="1" smtClean="0"/>
              <a:t>ArrayName</a:t>
            </a:r>
            <a:r>
              <a:rPr lang="en-US" dirty="0" smtClean="0"/>
              <a:t>)</a:t>
            </a:r>
          </a:p>
          <a:p>
            <a:pPr lvl="8"/>
            <a:endParaRPr lang="en-US" dirty="0" smtClean="0"/>
          </a:p>
          <a:p>
            <a:r>
              <a:rPr lang="en-US" dirty="0" smtClean="0">
                <a:solidFill>
                  <a:schemeClr val="accent1">
                    <a:lumMod val="75000"/>
                  </a:schemeClr>
                </a:solidFill>
              </a:rPr>
              <a:t>For</a:t>
            </a:r>
            <a:r>
              <a:rPr lang="en-US" dirty="0" smtClean="0"/>
              <a:t> </a:t>
            </a:r>
            <a:r>
              <a:rPr lang="en-US" dirty="0">
                <a:solidFill>
                  <a:schemeClr val="accent1">
                    <a:lumMod val="75000"/>
                  </a:schemeClr>
                </a:solidFill>
              </a:rPr>
              <a:t>Each</a:t>
            </a:r>
            <a:r>
              <a:rPr lang="en-US" dirty="0"/>
              <a:t> </a:t>
            </a:r>
            <a:r>
              <a:rPr lang="en-US" i="1" dirty="0"/>
              <a:t>variable</a:t>
            </a:r>
            <a:r>
              <a:rPr lang="en-US" dirty="0"/>
              <a:t> </a:t>
            </a:r>
            <a:r>
              <a:rPr lang="en-US" dirty="0">
                <a:solidFill>
                  <a:schemeClr val="accent1">
                    <a:lumMod val="75000"/>
                  </a:schemeClr>
                </a:solidFill>
              </a:rPr>
              <a:t>As</a:t>
            </a:r>
            <a:r>
              <a:rPr lang="en-US" dirty="0"/>
              <a:t> </a:t>
            </a:r>
            <a:r>
              <a:rPr lang="en-US" i="1" dirty="0" err="1"/>
              <a:t>DataType</a:t>
            </a:r>
            <a:r>
              <a:rPr lang="en-US" dirty="0"/>
              <a:t> </a:t>
            </a:r>
            <a:r>
              <a:rPr lang="en-US" dirty="0">
                <a:solidFill>
                  <a:schemeClr val="accent1">
                    <a:lumMod val="75000"/>
                  </a:schemeClr>
                </a:solidFill>
              </a:rPr>
              <a:t>In</a:t>
            </a:r>
            <a:r>
              <a:rPr lang="en-US" dirty="0"/>
              <a:t> </a:t>
            </a:r>
            <a:r>
              <a:rPr lang="en-US" i="1" dirty="0" err="1"/>
              <a:t>ArrayName</a:t>
            </a:r>
            <a:r>
              <a:rPr lang="en-US" dirty="0"/>
              <a:t/>
            </a:r>
            <a:br>
              <a:rPr lang="en-US" dirty="0"/>
            </a:br>
            <a:r>
              <a:rPr lang="en-US" dirty="0"/>
              <a:t>        </a:t>
            </a:r>
            <a:r>
              <a:rPr lang="en-US" dirty="0">
                <a:solidFill>
                  <a:schemeClr val="accent1">
                    <a:lumMod val="75000"/>
                  </a:schemeClr>
                </a:solidFill>
              </a:rPr>
              <a:t>If</a:t>
            </a:r>
            <a:r>
              <a:rPr lang="en-US" dirty="0"/>
              <a:t> variable = </a:t>
            </a:r>
            <a:r>
              <a:rPr lang="en-US" dirty="0" err="1"/>
              <a:t>searchForVar</a:t>
            </a:r>
            <a:r>
              <a:rPr lang="en-US" dirty="0"/>
              <a:t> </a:t>
            </a:r>
            <a:r>
              <a:rPr lang="en-US" dirty="0">
                <a:solidFill>
                  <a:schemeClr val="accent1">
                    <a:lumMod val="75000"/>
                  </a:schemeClr>
                </a:solidFill>
              </a:rPr>
              <a:t>Then</a:t>
            </a:r>
            <a:r>
              <a:rPr lang="en-US" dirty="0"/>
              <a:t/>
            </a:r>
            <a:br>
              <a:rPr lang="en-US" dirty="0"/>
            </a:br>
            <a:r>
              <a:rPr lang="en-US" dirty="0"/>
              <a:t>             </a:t>
            </a:r>
            <a:r>
              <a:rPr lang="en-US" i="1" dirty="0"/>
              <a:t>Statements (Whatever should happen)</a:t>
            </a:r>
            <a:br>
              <a:rPr lang="en-US" i="1" dirty="0"/>
            </a:br>
            <a:r>
              <a:rPr lang="en-US" dirty="0"/>
              <a:t>        </a:t>
            </a:r>
            <a:r>
              <a:rPr lang="en-US" dirty="0">
                <a:solidFill>
                  <a:schemeClr val="accent1">
                    <a:lumMod val="75000"/>
                  </a:schemeClr>
                </a:solidFill>
              </a:rPr>
              <a:t>End</a:t>
            </a:r>
            <a:r>
              <a:rPr lang="en-US" dirty="0"/>
              <a:t> </a:t>
            </a:r>
            <a:r>
              <a:rPr lang="en-US" dirty="0">
                <a:solidFill>
                  <a:schemeClr val="accent1">
                    <a:lumMod val="75000"/>
                  </a:schemeClr>
                </a:solidFill>
              </a:rPr>
              <a:t>If</a:t>
            </a:r>
            <a:r>
              <a:rPr lang="en-US" dirty="0"/>
              <a:t/>
            </a:r>
            <a:br>
              <a:rPr lang="en-US" dirty="0"/>
            </a:br>
            <a:r>
              <a:rPr lang="en-US" dirty="0" smtClean="0">
                <a:solidFill>
                  <a:schemeClr val="accent1">
                    <a:lumMod val="75000"/>
                  </a:schemeClr>
                </a:solidFill>
              </a:rPr>
              <a:t>Next</a:t>
            </a:r>
            <a:r>
              <a:rPr lang="en-US" dirty="0" smtClean="0"/>
              <a:t> </a:t>
            </a:r>
            <a:r>
              <a:rPr lang="en-US" i="1" dirty="0" smtClean="0"/>
              <a:t>variable</a:t>
            </a:r>
          </a:p>
          <a:p>
            <a:pPr lvl="8"/>
            <a:endParaRPr lang="en-US" i="1" dirty="0" smtClean="0"/>
          </a:p>
          <a:p>
            <a:r>
              <a:rPr lang="en-US" dirty="0" err="1" smtClean="0">
                <a:solidFill>
                  <a:schemeClr val="accent1">
                    <a:lumMod val="75000"/>
                  </a:schemeClr>
                </a:solidFill>
              </a:rPr>
              <a:t>ReDim</a:t>
            </a:r>
            <a:r>
              <a:rPr lang="en-US" dirty="0" smtClean="0"/>
              <a:t> </a:t>
            </a:r>
            <a:r>
              <a:rPr lang="en-US" dirty="0">
                <a:solidFill>
                  <a:schemeClr val="accent1">
                    <a:lumMod val="75000"/>
                  </a:schemeClr>
                </a:solidFill>
              </a:rPr>
              <a:t>Preserve</a:t>
            </a:r>
            <a:r>
              <a:rPr lang="en-US" dirty="0"/>
              <a:t> </a:t>
            </a:r>
            <a:r>
              <a:rPr lang="en-US" i="1" dirty="0" err="1"/>
              <a:t>arrayName</a:t>
            </a:r>
            <a:r>
              <a:rPr lang="en-US" dirty="0"/>
              <a:t>(</a:t>
            </a:r>
            <a:r>
              <a:rPr lang="en-US" i="1" dirty="0" err="1"/>
              <a:t>newSize</a:t>
            </a:r>
            <a:r>
              <a:rPr lang="en-US" dirty="0" smtClean="0"/>
              <a:t>)</a:t>
            </a:r>
          </a:p>
          <a:p>
            <a:pPr lvl="8"/>
            <a:endParaRPr lang="en-US" dirty="0" smtClean="0"/>
          </a:p>
          <a:p>
            <a:r>
              <a:rPr lang="en-US" dirty="0" err="1" smtClean="0"/>
              <a:t>Listboxname.Items.Add</a:t>
            </a:r>
            <a:r>
              <a:rPr lang="en-US" dirty="0" smtClean="0"/>
              <a:t>(</a:t>
            </a:r>
            <a:r>
              <a:rPr lang="en-US" i="1" dirty="0" smtClean="0"/>
              <a:t>what </a:t>
            </a:r>
            <a:r>
              <a:rPr lang="en-US" i="1" dirty="0"/>
              <a:t>to add</a:t>
            </a:r>
            <a:r>
              <a:rPr lang="en-US" dirty="0"/>
              <a:t>)</a:t>
            </a:r>
          </a:p>
          <a:p>
            <a:endParaRPr lang="en-US" dirty="0" smtClean="0"/>
          </a:p>
          <a:p>
            <a:endParaRPr lang="en-US" dirty="0"/>
          </a:p>
          <a:p>
            <a:endParaRPr lang="en-US" dirty="0"/>
          </a:p>
          <a:p>
            <a:endParaRPr lang="en-US" dirty="0" smtClean="0"/>
          </a:p>
          <a:p>
            <a:pPr lvl="8"/>
            <a:endParaRPr lang="en-US" b="1" dirty="0" smtClean="0"/>
          </a:p>
          <a:p>
            <a:endParaRPr lang="en-US" b="1" dirty="0"/>
          </a:p>
          <a:p>
            <a:pPr lvl="1"/>
            <a:endParaRPr lang="en-US" b="1" dirty="0" smtClean="0"/>
          </a:p>
          <a:p>
            <a:pPr lvl="1"/>
            <a:endParaRPr lang="en-US" b="1" dirty="0"/>
          </a:p>
          <a:p>
            <a:endParaRPr lang="en-US" dirty="0"/>
          </a:p>
          <a:p>
            <a:endParaRPr lang="en-US" dirty="0"/>
          </a:p>
        </p:txBody>
      </p:sp>
    </p:spTree>
    <p:extLst>
      <p:ext uri="{BB962C8B-B14F-4D97-AF65-F5344CB8AC3E}">
        <p14:creationId xmlns:p14="http://schemas.microsoft.com/office/powerpoint/2010/main" val="3876636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It Up</a:t>
            </a:r>
            <a:endParaRPr lang="en-US" dirty="0"/>
          </a:p>
        </p:txBody>
      </p:sp>
      <p:sp>
        <p:nvSpPr>
          <p:cNvPr id="3" name="Content Placeholder 2"/>
          <p:cNvSpPr>
            <a:spLocks noGrp="1"/>
          </p:cNvSpPr>
          <p:nvPr>
            <p:ph sz="quarter" idx="1"/>
          </p:nvPr>
        </p:nvSpPr>
        <p:spPr/>
        <p:txBody>
          <a:bodyPr/>
          <a:lstStyle/>
          <a:p>
            <a:r>
              <a:rPr lang="en-US" dirty="0" smtClean="0"/>
              <a:t>In this presentation you learned about single-dimension arrays.</a:t>
            </a:r>
          </a:p>
          <a:p>
            <a:endParaRPr lang="en-US" dirty="0"/>
          </a:p>
          <a:p>
            <a:r>
              <a:rPr lang="en-US" dirty="0" smtClean="0"/>
              <a:t>Arrays are powerful tools that can be used to simplify programs.</a:t>
            </a:r>
          </a:p>
          <a:p>
            <a:endParaRPr lang="en-US" dirty="0"/>
          </a:p>
          <a:p>
            <a:r>
              <a:rPr lang="en-US" dirty="0" smtClean="0"/>
              <a:t>More sample programs are provided in the unpacked content.</a:t>
            </a:r>
            <a:endParaRPr lang="en-US" dirty="0"/>
          </a:p>
        </p:txBody>
      </p:sp>
    </p:spTree>
    <p:extLst>
      <p:ext uri="{BB962C8B-B14F-4D97-AF65-F5344CB8AC3E}">
        <p14:creationId xmlns:p14="http://schemas.microsoft.com/office/powerpoint/2010/main" val="3520060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a:t>
            </a:r>
            <a:endParaRPr lang="en-US" dirty="0"/>
          </a:p>
        </p:txBody>
      </p:sp>
      <p:sp>
        <p:nvSpPr>
          <p:cNvPr id="3" name="Content Placeholder 2"/>
          <p:cNvSpPr>
            <a:spLocks noGrp="1"/>
          </p:cNvSpPr>
          <p:nvPr>
            <p:ph sz="quarter" idx="1"/>
          </p:nvPr>
        </p:nvSpPr>
        <p:spPr/>
        <p:txBody>
          <a:bodyPr/>
          <a:lstStyle/>
          <a:p>
            <a:r>
              <a:rPr lang="en-US" dirty="0" smtClean="0"/>
              <a:t>Picture a carton of eggs. The “carton” is the container for the eggs. Each “egg” is an element in the container.</a:t>
            </a:r>
            <a:endParaRPr lang="en-US" dirty="0"/>
          </a:p>
        </p:txBody>
      </p:sp>
      <p:pic>
        <p:nvPicPr>
          <p:cNvPr id="1026" name="Picture 2" descr="C:\Documents and Settings\lkeller\Local Settings\Temporary Internet Files\Content.IE5\G1F6ZM4H\MP9004424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971800"/>
            <a:ext cx="43434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765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Declaring an Array</a:t>
            </a:r>
            <a:endParaRPr lang="en-US"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An array like all variables must be declared before it can be used.</a:t>
            </a:r>
          </a:p>
          <a:p>
            <a:pPr lvl="8"/>
            <a:endParaRPr lang="en-US" dirty="0"/>
          </a:p>
          <a:p>
            <a:r>
              <a:rPr lang="en-US" dirty="0" smtClean="0"/>
              <a:t>Dim </a:t>
            </a:r>
            <a:r>
              <a:rPr lang="en-US" dirty="0" err="1" smtClean="0"/>
              <a:t>arrayName</a:t>
            </a:r>
            <a:r>
              <a:rPr lang="en-US" dirty="0" smtClean="0"/>
              <a:t>(</a:t>
            </a:r>
            <a:r>
              <a:rPr lang="en-US" dirty="0" err="1" smtClean="0"/>
              <a:t>intLastIndex</a:t>
            </a:r>
            <a:r>
              <a:rPr lang="en-US" dirty="0" smtClean="0"/>
              <a:t>) </a:t>
            </a:r>
            <a:r>
              <a:rPr lang="en-US" dirty="0" smtClean="0"/>
              <a:t>As </a:t>
            </a:r>
            <a:r>
              <a:rPr lang="en-US" dirty="0" err="1" smtClean="0"/>
              <a:t>DataType</a:t>
            </a:r>
            <a:endParaRPr lang="en-US" dirty="0" smtClean="0"/>
          </a:p>
          <a:p>
            <a:pPr lvl="8"/>
            <a:endParaRPr lang="en-US" dirty="0"/>
          </a:p>
          <a:p>
            <a:r>
              <a:rPr lang="en-US" dirty="0" smtClean="0"/>
              <a:t>Dim </a:t>
            </a:r>
            <a:r>
              <a:rPr lang="en-US" dirty="0" err="1" smtClean="0"/>
              <a:t>intArray</a:t>
            </a:r>
            <a:r>
              <a:rPr lang="en-US" dirty="0" smtClean="0"/>
              <a:t>(5) as Integer</a:t>
            </a:r>
            <a:br>
              <a:rPr lang="en-US" dirty="0" smtClean="0"/>
            </a:br>
            <a:r>
              <a:rPr lang="en-US" dirty="0" smtClean="0"/>
              <a:t/>
            </a:r>
            <a:br>
              <a:rPr lang="en-US" dirty="0" smtClean="0"/>
            </a:br>
            <a:r>
              <a:rPr lang="en-US" dirty="0" smtClean="0"/>
              <a:t/>
            </a:r>
            <a:br>
              <a:rPr lang="en-US" dirty="0" smtClean="0"/>
            </a:br>
            <a:r>
              <a:rPr lang="en-US" dirty="0" smtClean="0"/>
              <a:t>	      0            1             2            3             4           5</a:t>
            </a:r>
          </a:p>
          <a:p>
            <a:pPr lvl="8"/>
            <a:endParaRPr lang="en-US" dirty="0"/>
          </a:p>
          <a:p>
            <a:r>
              <a:rPr lang="en-US" dirty="0" smtClean="0"/>
              <a:t>The first element is always be located at the index position of zero</a:t>
            </a:r>
          </a:p>
          <a:p>
            <a:pPr lvl="8"/>
            <a:endParaRPr lang="en-US" dirty="0" smtClean="0"/>
          </a:p>
          <a:p>
            <a:r>
              <a:rPr lang="en-US" dirty="0" smtClean="0"/>
              <a:t>The </a:t>
            </a:r>
            <a:r>
              <a:rPr lang="en-US" b="1" dirty="0">
                <a:solidFill>
                  <a:schemeClr val="accent1">
                    <a:lumMod val="75000"/>
                  </a:schemeClr>
                </a:solidFill>
              </a:rPr>
              <a:t>index position </a:t>
            </a:r>
            <a:r>
              <a:rPr lang="en-US" dirty="0" smtClean="0"/>
              <a:t>points to the location of a value in an array.</a:t>
            </a:r>
          </a:p>
          <a:p>
            <a:pPr lvl="8"/>
            <a:endParaRPr lang="en-US" dirty="0" smtClean="0"/>
          </a:p>
          <a:p>
            <a:r>
              <a:rPr lang="en-US" dirty="0" smtClean="0"/>
              <a:t>In VB this array will have six elements.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03884156"/>
              </p:ext>
            </p:extLst>
          </p:nvPr>
        </p:nvGraphicFramePr>
        <p:xfrm>
          <a:off x="1295400" y="3352800"/>
          <a:ext cx="6096000" cy="3657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286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r>
                        <a:rPr lang="en-US" dirty="0" smtClean="0"/>
                        <a:t>  </a:t>
                      </a:r>
                      <a:endParaRPr lang="en-US" dirty="0"/>
                    </a:p>
                  </a:txBody>
                  <a:tcPr/>
                </a:tc>
              </a:tr>
            </a:tbl>
          </a:graphicData>
        </a:graphic>
      </p:graphicFrame>
    </p:spTree>
    <p:extLst>
      <p:ext uri="{BB962C8B-B14F-4D97-AF65-F5344CB8AC3E}">
        <p14:creationId xmlns:p14="http://schemas.microsoft.com/office/powerpoint/2010/main" val="3100915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an Array</a:t>
            </a:r>
          </a:p>
        </p:txBody>
      </p:sp>
      <p:sp>
        <p:nvSpPr>
          <p:cNvPr id="3" name="Content Placeholder 2"/>
          <p:cNvSpPr>
            <a:spLocks noGrp="1"/>
          </p:cNvSpPr>
          <p:nvPr>
            <p:ph sz="quarter" idx="1"/>
          </p:nvPr>
        </p:nvSpPr>
        <p:spPr/>
        <p:txBody>
          <a:bodyPr/>
          <a:lstStyle/>
          <a:p>
            <a:r>
              <a:rPr lang="en-US" dirty="0" smtClean="0"/>
              <a:t>Using our egg/egg carton analogy, each position would be numbered, starting at 0.</a:t>
            </a:r>
            <a:endParaRPr lang="en-US" dirty="0"/>
          </a:p>
        </p:txBody>
      </p:sp>
      <p:pic>
        <p:nvPicPr>
          <p:cNvPr id="1026" name="Picture 2" descr="C:\Documents and Settings\lkeller\Local Settings\Temporary Internet Files\Content.IE5\G1F6ZM4H\MP9004424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743200"/>
            <a:ext cx="4343400" cy="3257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18774" y="3048000"/>
            <a:ext cx="338554" cy="523220"/>
          </a:xfrm>
          <a:prstGeom prst="rect">
            <a:avLst/>
          </a:prstGeom>
          <a:noFill/>
        </p:spPr>
        <p:txBody>
          <a:bodyPr wrap="none" rtlCol="0">
            <a:spAutoFit/>
          </a:bodyPr>
          <a:lstStyle/>
          <a:p>
            <a:r>
              <a:rPr lang="en-US" sz="2800" dirty="0" smtClean="0"/>
              <a:t>1</a:t>
            </a:r>
            <a:endParaRPr lang="en-US" sz="2800" dirty="0"/>
          </a:p>
        </p:txBody>
      </p:sp>
      <p:sp>
        <p:nvSpPr>
          <p:cNvPr id="6" name="TextBox 5"/>
          <p:cNvSpPr txBox="1"/>
          <p:nvPr/>
        </p:nvSpPr>
        <p:spPr>
          <a:xfrm>
            <a:off x="2590800" y="3048000"/>
            <a:ext cx="404278" cy="523220"/>
          </a:xfrm>
          <a:prstGeom prst="rect">
            <a:avLst/>
          </a:prstGeom>
          <a:noFill/>
        </p:spPr>
        <p:txBody>
          <a:bodyPr wrap="none" rtlCol="0">
            <a:spAutoFit/>
          </a:bodyPr>
          <a:lstStyle/>
          <a:p>
            <a:r>
              <a:rPr lang="en-US" sz="2800" dirty="0"/>
              <a:t>0</a:t>
            </a:r>
          </a:p>
        </p:txBody>
      </p:sp>
      <p:sp>
        <p:nvSpPr>
          <p:cNvPr id="7" name="TextBox 6"/>
          <p:cNvSpPr txBox="1"/>
          <p:nvPr/>
        </p:nvSpPr>
        <p:spPr>
          <a:xfrm>
            <a:off x="4800600" y="2981980"/>
            <a:ext cx="385042" cy="523220"/>
          </a:xfrm>
          <a:prstGeom prst="rect">
            <a:avLst/>
          </a:prstGeom>
          <a:noFill/>
        </p:spPr>
        <p:txBody>
          <a:bodyPr wrap="none" rtlCol="0">
            <a:spAutoFit/>
          </a:bodyPr>
          <a:lstStyle/>
          <a:p>
            <a:r>
              <a:rPr lang="en-US" sz="2800" dirty="0"/>
              <a:t>2</a:t>
            </a:r>
          </a:p>
        </p:txBody>
      </p:sp>
      <p:sp>
        <p:nvSpPr>
          <p:cNvPr id="8" name="TextBox 7"/>
          <p:cNvSpPr txBox="1"/>
          <p:nvPr/>
        </p:nvSpPr>
        <p:spPr>
          <a:xfrm>
            <a:off x="6019800" y="2819400"/>
            <a:ext cx="383438" cy="523220"/>
          </a:xfrm>
          <a:prstGeom prst="rect">
            <a:avLst/>
          </a:prstGeom>
          <a:noFill/>
        </p:spPr>
        <p:txBody>
          <a:bodyPr wrap="none" rtlCol="0">
            <a:spAutoFit/>
          </a:bodyPr>
          <a:lstStyle/>
          <a:p>
            <a:r>
              <a:rPr lang="en-US" sz="2800" dirty="0"/>
              <a:t>3</a:t>
            </a:r>
          </a:p>
        </p:txBody>
      </p:sp>
      <p:sp>
        <p:nvSpPr>
          <p:cNvPr id="9" name="TextBox 8"/>
          <p:cNvSpPr txBox="1"/>
          <p:nvPr/>
        </p:nvSpPr>
        <p:spPr>
          <a:xfrm>
            <a:off x="2656524" y="4110365"/>
            <a:ext cx="388248" cy="523220"/>
          </a:xfrm>
          <a:prstGeom prst="rect">
            <a:avLst/>
          </a:prstGeom>
          <a:noFill/>
        </p:spPr>
        <p:txBody>
          <a:bodyPr wrap="none" rtlCol="0">
            <a:spAutoFit/>
          </a:bodyPr>
          <a:lstStyle/>
          <a:p>
            <a:r>
              <a:rPr lang="en-US" sz="2800" dirty="0"/>
              <a:t>4</a:t>
            </a:r>
          </a:p>
        </p:txBody>
      </p:sp>
      <p:sp>
        <p:nvSpPr>
          <p:cNvPr id="10" name="TextBox 9"/>
          <p:cNvSpPr txBox="1"/>
          <p:nvPr/>
        </p:nvSpPr>
        <p:spPr>
          <a:xfrm>
            <a:off x="3775602" y="4112885"/>
            <a:ext cx="373820" cy="523220"/>
          </a:xfrm>
          <a:prstGeom prst="rect">
            <a:avLst/>
          </a:prstGeom>
          <a:noFill/>
        </p:spPr>
        <p:txBody>
          <a:bodyPr wrap="none" rtlCol="0">
            <a:spAutoFit/>
          </a:bodyPr>
          <a:lstStyle/>
          <a:p>
            <a:r>
              <a:rPr lang="en-US" sz="2800" dirty="0"/>
              <a:t>5</a:t>
            </a:r>
          </a:p>
        </p:txBody>
      </p:sp>
      <p:sp>
        <p:nvSpPr>
          <p:cNvPr id="11" name="TextBox 10"/>
          <p:cNvSpPr txBox="1"/>
          <p:nvPr/>
        </p:nvSpPr>
        <p:spPr>
          <a:xfrm>
            <a:off x="4953000" y="4074785"/>
            <a:ext cx="388248" cy="523220"/>
          </a:xfrm>
          <a:prstGeom prst="rect">
            <a:avLst/>
          </a:prstGeom>
          <a:noFill/>
        </p:spPr>
        <p:txBody>
          <a:bodyPr wrap="none" rtlCol="0">
            <a:spAutoFit/>
          </a:bodyPr>
          <a:lstStyle/>
          <a:p>
            <a:r>
              <a:rPr lang="en-US" sz="2800" dirty="0"/>
              <a:t>6</a:t>
            </a:r>
          </a:p>
        </p:txBody>
      </p:sp>
      <p:sp>
        <p:nvSpPr>
          <p:cNvPr id="12" name="TextBox 11"/>
          <p:cNvSpPr txBox="1"/>
          <p:nvPr/>
        </p:nvSpPr>
        <p:spPr>
          <a:xfrm>
            <a:off x="6070712" y="3851275"/>
            <a:ext cx="365806" cy="523220"/>
          </a:xfrm>
          <a:prstGeom prst="rect">
            <a:avLst/>
          </a:prstGeom>
          <a:noFill/>
        </p:spPr>
        <p:txBody>
          <a:bodyPr wrap="none" rtlCol="0">
            <a:spAutoFit/>
          </a:bodyPr>
          <a:lstStyle/>
          <a:p>
            <a:r>
              <a:rPr lang="en-US" sz="2800" dirty="0"/>
              <a:t>7</a:t>
            </a:r>
          </a:p>
        </p:txBody>
      </p:sp>
      <p:sp>
        <p:nvSpPr>
          <p:cNvPr id="13" name="TextBox 12"/>
          <p:cNvSpPr txBox="1"/>
          <p:nvPr/>
        </p:nvSpPr>
        <p:spPr>
          <a:xfrm>
            <a:off x="2764061" y="5334000"/>
            <a:ext cx="399468" cy="523220"/>
          </a:xfrm>
          <a:prstGeom prst="rect">
            <a:avLst/>
          </a:prstGeom>
          <a:noFill/>
        </p:spPr>
        <p:txBody>
          <a:bodyPr wrap="none" rtlCol="0">
            <a:spAutoFit/>
          </a:bodyPr>
          <a:lstStyle/>
          <a:p>
            <a:r>
              <a:rPr lang="en-US" sz="2800" dirty="0"/>
              <a:t>8</a:t>
            </a:r>
          </a:p>
        </p:txBody>
      </p:sp>
      <p:sp>
        <p:nvSpPr>
          <p:cNvPr id="14" name="TextBox 13"/>
          <p:cNvSpPr txBox="1"/>
          <p:nvPr/>
        </p:nvSpPr>
        <p:spPr>
          <a:xfrm>
            <a:off x="3871174" y="5105400"/>
            <a:ext cx="388248" cy="523220"/>
          </a:xfrm>
          <a:prstGeom prst="rect">
            <a:avLst/>
          </a:prstGeom>
          <a:noFill/>
        </p:spPr>
        <p:txBody>
          <a:bodyPr wrap="none" rtlCol="0">
            <a:spAutoFit/>
          </a:bodyPr>
          <a:lstStyle/>
          <a:p>
            <a:r>
              <a:rPr lang="en-US" sz="2800" dirty="0"/>
              <a:t>9</a:t>
            </a:r>
          </a:p>
        </p:txBody>
      </p:sp>
      <p:sp>
        <p:nvSpPr>
          <p:cNvPr id="15" name="TextBox 14"/>
          <p:cNvSpPr txBox="1"/>
          <p:nvPr/>
        </p:nvSpPr>
        <p:spPr>
          <a:xfrm>
            <a:off x="4876800" y="5074910"/>
            <a:ext cx="558166" cy="523220"/>
          </a:xfrm>
          <a:prstGeom prst="rect">
            <a:avLst/>
          </a:prstGeom>
          <a:noFill/>
        </p:spPr>
        <p:txBody>
          <a:bodyPr wrap="none" rtlCol="0">
            <a:spAutoFit/>
          </a:bodyPr>
          <a:lstStyle/>
          <a:p>
            <a:r>
              <a:rPr lang="en-US" sz="2800" dirty="0" smtClean="0"/>
              <a:t>10</a:t>
            </a:r>
            <a:endParaRPr lang="en-US" sz="2800" dirty="0"/>
          </a:p>
        </p:txBody>
      </p:sp>
      <p:sp>
        <p:nvSpPr>
          <p:cNvPr id="16" name="TextBox 15"/>
          <p:cNvSpPr txBox="1"/>
          <p:nvPr/>
        </p:nvSpPr>
        <p:spPr>
          <a:xfrm>
            <a:off x="6019800" y="4953000"/>
            <a:ext cx="492443" cy="523220"/>
          </a:xfrm>
          <a:prstGeom prst="rect">
            <a:avLst/>
          </a:prstGeom>
          <a:noFill/>
        </p:spPr>
        <p:txBody>
          <a:bodyPr wrap="none" rtlCol="0">
            <a:spAutoFit/>
          </a:bodyPr>
          <a:lstStyle/>
          <a:p>
            <a:r>
              <a:rPr lang="en-US" sz="2800" dirty="0" smtClean="0"/>
              <a:t>11</a:t>
            </a:r>
            <a:endParaRPr lang="en-US" sz="2800" dirty="0"/>
          </a:p>
        </p:txBody>
      </p:sp>
    </p:spTree>
    <p:extLst>
      <p:ext uri="{BB962C8B-B14F-4D97-AF65-F5344CB8AC3E}">
        <p14:creationId xmlns:p14="http://schemas.microsoft.com/office/powerpoint/2010/main" val="2649175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Populating an Array</a:t>
            </a:r>
          </a:p>
        </p:txBody>
      </p:sp>
      <p:sp>
        <p:nvSpPr>
          <p:cNvPr id="3" name="Content Placeholder 2"/>
          <p:cNvSpPr>
            <a:spLocks noGrp="1"/>
          </p:cNvSpPr>
          <p:nvPr>
            <p:ph sz="quarter" idx="1"/>
          </p:nvPr>
        </p:nvSpPr>
        <p:spPr/>
        <p:txBody>
          <a:bodyPr>
            <a:normAutofit/>
          </a:bodyPr>
          <a:lstStyle/>
          <a:p>
            <a:r>
              <a:rPr lang="en-US" dirty="0" smtClean="0"/>
              <a:t>In the previous slide we declared an array but did not give the elements any values. </a:t>
            </a:r>
          </a:p>
          <a:p>
            <a:pPr lvl="8"/>
            <a:endParaRPr lang="en-US" dirty="0" smtClean="0"/>
          </a:p>
          <a:p>
            <a:r>
              <a:rPr lang="en-US" dirty="0" smtClean="0"/>
              <a:t>Since the data type was </a:t>
            </a:r>
            <a:r>
              <a:rPr lang="en-US" b="1" dirty="0" smtClean="0"/>
              <a:t>integer</a:t>
            </a:r>
            <a:r>
              <a:rPr lang="en-US" dirty="0" smtClean="0"/>
              <a:t> all elements have a value of </a:t>
            </a:r>
            <a:r>
              <a:rPr lang="en-US" b="1" dirty="0" smtClean="0"/>
              <a:t>zero</a:t>
            </a:r>
            <a:r>
              <a:rPr lang="en-US" dirty="0" smtClean="0"/>
              <a:t>. </a:t>
            </a:r>
            <a:br>
              <a:rPr lang="en-US" dirty="0" smtClean="0"/>
            </a:br>
            <a:endParaRPr lang="en-US" dirty="0" smtClean="0"/>
          </a:p>
          <a:p>
            <a:r>
              <a:rPr lang="en-US" dirty="0" smtClean="0"/>
              <a:t>Unless given values, the array will be initialized as follows</a:t>
            </a:r>
          </a:p>
          <a:p>
            <a:pPr lvl="1"/>
            <a:r>
              <a:rPr lang="en-US" dirty="0" smtClean="0">
                <a:solidFill>
                  <a:schemeClr val="tx1"/>
                </a:solidFill>
              </a:rPr>
              <a:t>Numeric Values </a:t>
            </a:r>
            <a:r>
              <a:rPr lang="en-US" dirty="0" smtClean="0">
                <a:solidFill>
                  <a:schemeClr val="tx1"/>
                </a:solidFill>
                <a:sym typeface="Wingdings" pitchFamily="2" charset="2"/>
              </a:rPr>
              <a:t> 0</a:t>
            </a:r>
          </a:p>
          <a:p>
            <a:pPr lvl="1"/>
            <a:r>
              <a:rPr lang="en-US" dirty="0" smtClean="0">
                <a:solidFill>
                  <a:schemeClr val="tx1"/>
                </a:solidFill>
                <a:sym typeface="Wingdings" pitchFamily="2" charset="2"/>
              </a:rPr>
              <a:t>String Value  Nothing</a:t>
            </a:r>
            <a:endParaRPr lang="en-US" dirty="0" smtClean="0">
              <a:solidFill>
                <a:schemeClr val="tx1"/>
              </a:solidFill>
            </a:endParaRPr>
          </a:p>
        </p:txBody>
      </p:sp>
    </p:spTree>
    <p:extLst>
      <p:ext uri="{BB962C8B-B14F-4D97-AF65-F5344CB8AC3E}">
        <p14:creationId xmlns:p14="http://schemas.microsoft.com/office/powerpoint/2010/main" val="1057224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Populating an Array</a:t>
            </a:r>
          </a:p>
        </p:txBody>
      </p:sp>
      <p:sp>
        <p:nvSpPr>
          <p:cNvPr id="3" name="Content Placeholder 2"/>
          <p:cNvSpPr>
            <a:spLocks noGrp="1"/>
          </p:cNvSpPr>
          <p:nvPr>
            <p:ph sz="quarter" idx="1"/>
          </p:nvPr>
        </p:nvSpPr>
        <p:spPr/>
        <p:txBody>
          <a:bodyPr>
            <a:normAutofit lnSpcReduction="10000"/>
          </a:bodyPr>
          <a:lstStyle/>
          <a:p>
            <a:r>
              <a:rPr lang="en-US" dirty="0" smtClean="0"/>
              <a:t>However, we can modify our statement:</a:t>
            </a:r>
          </a:p>
          <a:p>
            <a:pPr lvl="8"/>
            <a:endParaRPr lang="en-US" dirty="0"/>
          </a:p>
          <a:p>
            <a:r>
              <a:rPr lang="en-US" dirty="0"/>
              <a:t>Dim </a:t>
            </a:r>
            <a:r>
              <a:rPr lang="en-US" dirty="0" err="1" smtClean="0"/>
              <a:t>intArray</a:t>
            </a:r>
            <a:r>
              <a:rPr lang="en-US" b="1" dirty="0"/>
              <a:t>()</a:t>
            </a:r>
            <a:r>
              <a:rPr lang="en-US" dirty="0" smtClean="0"/>
              <a:t> </a:t>
            </a:r>
            <a:r>
              <a:rPr lang="en-US" dirty="0" smtClean="0"/>
              <a:t>As </a:t>
            </a:r>
            <a:r>
              <a:rPr lang="en-US" dirty="0" smtClean="0"/>
              <a:t>Integer  </a:t>
            </a:r>
            <a:r>
              <a:rPr lang="en-US" dirty="0" smtClean="0"/>
              <a:t>= </a:t>
            </a:r>
            <a:r>
              <a:rPr lang="en-US" b="1" dirty="0" smtClean="0"/>
              <a:t>{</a:t>
            </a:r>
            <a:r>
              <a:rPr lang="en-US" b="1" dirty="0"/>
              <a:t>1, 2, 3, 4, 5</a:t>
            </a:r>
            <a:r>
              <a:rPr lang="en-US" b="1" dirty="0" smtClean="0"/>
              <a:t>}</a:t>
            </a:r>
          </a:p>
          <a:p>
            <a:endParaRPr lang="en-US" b="1" dirty="0"/>
          </a:p>
          <a:p>
            <a:endParaRPr lang="en-US" b="1" dirty="0" smtClean="0"/>
          </a:p>
          <a:p>
            <a:endParaRPr lang="en-US" b="1" dirty="0"/>
          </a:p>
          <a:p>
            <a:endParaRPr lang="en-US" b="1" dirty="0" smtClean="0"/>
          </a:p>
          <a:p>
            <a:r>
              <a:rPr lang="en-US" dirty="0" smtClean="0"/>
              <a:t>This declaration has an initializer list that will set all of the values of the array</a:t>
            </a:r>
            <a:r>
              <a:rPr lang="en-US" dirty="0" smtClean="0"/>
              <a:t>.</a:t>
            </a:r>
          </a:p>
          <a:p>
            <a:pPr lvl="8"/>
            <a:endParaRPr lang="en-US" dirty="0" smtClean="0"/>
          </a:p>
          <a:p>
            <a:r>
              <a:rPr lang="en-US" dirty="0" smtClean="0"/>
              <a:t>No integer is within the ()’s.</a:t>
            </a:r>
            <a:endParaRPr lang="en-US" dirty="0"/>
          </a:p>
        </p:txBody>
      </p:sp>
      <p:sp>
        <p:nvSpPr>
          <p:cNvPr id="4" name="Oval 3"/>
          <p:cNvSpPr/>
          <p:nvPr/>
        </p:nvSpPr>
        <p:spPr>
          <a:xfrm>
            <a:off x="5005542" y="2209800"/>
            <a:ext cx="304800" cy="533400"/>
          </a:xfrm>
          <a:prstGeom prst="ellipse">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062942" y="2209800"/>
            <a:ext cx="304800" cy="533400"/>
          </a:xfrm>
          <a:prstGeom prst="ellipse">
            <a:avLst/>
          </a:prstGeom>
          <a:noFill/>
          <a:ln w="28575">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56792816"/>
              </p:ext>
            </p:extLst>
          </p:nvPr>
        </p:nvGraphicFramePr>
        <p:xfrm>
          <a:off x="3640292" y="3200400"/>
          <a:ext cx="4794250" cy="441960"/>
        </p:xfrm>
        <a:graphic>
          <a:graphicData uri="http://schemas.openxmlformats.org/drawingml/2006/table">
            <a:tbl>
              <a:tblPr firstRow="1" bandRow="1">
                <a:tableStyleId>{5C22544A-7EE6-4342-B048-85BDC9FD1C3A}</a:tableStyleId>
              </a:tblPr>
              <a:tblGrid>
                <a:gridCol w="958850"/>
                <a:gridCol w="958850"/>
                <a:gridCol w="958850"/>
                <a:gridCol w="958850"/>
                <a:gridCol w="958850"/>
              </a:tblGrid>
              <a:tr h="441960">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r>
            </a:tbl>
          </a:graphicData>
        </a:graphic>
      </p:graphicFrame>
      <p:sp>
        <p:nvSpPr>
          <p:cNvPr id="7" name="TextBox 6"/>
          <p:cNvSpPr txBox="1"/>
          <p:nvPr/>
        </p:nvSpPr>
        <p:spPr>
          <a:xfrm>
            <a:off x="3971553" y="3581400"/>
            <a:ext cx="341760" cy="400110"/>
          </a:xfrm>
          <a:prstGeom prst="rect">
            <a:avLst/>
          </a:prstGeom>
          <a:noFill/>
        </p:spPr>
        <p:txBody>
          <a:bodyPr wrap="none" rtlCol="0">
            <a:spAutoFit/>
          </a:bodyPr>
          <a:lstStyle/>
          <a:p>
            <a:r>
              <a:rPr lang="en-US" sz="2000" dirty="0"/>
              <a:t>0</a:t>
            </a:r>
          </a:p>
        </p:txBody>
      </p:sp>
      <p:sp>
        <p:nvSpPr>
          <p:cNvPr id="9" name="TextBox 8"/>
          <p:cNvSpPr txBox="1"/>
          <p:nvPr/>
        </p:nvSpPr>
        <p:spPr>
          <a:xfrm>
            <a:off x="4935692" y="3581400"/>
            <a:ext cx="295274" cy="400110"/>
          </a:xfrm>
          <a:prstGeom prst="rect">
            <a:avLst/>
          </a:prstGeom>
          <a:noFill/>
        </p:spPr>
        <p:txBody>
          <a:bodyPr wrap="none" rtlCol="0">
            <a:spAutoFit/>
          </a:bodyPr>
          <a:lstStyle/>
          <a:p>
            <a:r>
              <a:rPr lang="en-US" sz="2000" dirty="0" smtClean="0"/>
              <a:t>1</a:t>
            </a:r>
            <a:endParaRPr lang="en-US" sz="2000" dirty="0"/>
          </a:p>
        </p:txBody>
      </p:sp>
      <p:sp>
        <p:nvSpPr>
          <p:cNvPr id="10" name="TextBox 9"/>
          <p:cNvSpPr txBox="1"/>
          <p:nvPr/>
        </p:nvSpPr>
        <p:spPr>
          <a:xfrm>
            <a:off x="5850092" y="3606800"/>
            <a:ext cx="327334" cy="400110"/>
          </a:xfrm>
          <a:prstGeom prst="rect">
            <a:avLst/>
          </a:prstGeom>
          <a:noFill/>
        </p:spPr>
        <p:txBody>
          <a:bodyPr wrap="none" rtlCol="0">
            <a:spAutoFit/>
          </a:bodyPr>
          <a:lstStyle/>
          <a:p>
            <a:r>
              <a:rPr lang="en-US" sz="2000" dirty="0" smtClean="0"/>
              <a:t>2</a:t>
            </a:r>
            <a:endParaRPr lang="en-US" sz="2000" dirty="0"/>
          </a:p>
        </p:txBody>
      </p:sp>
      <p:sp>
        <p:nvSpPr>
          <p:cNvPr id="11" name="TextBox 10"/>
          <p:cNvSpPr txBox="1"/>
          <p:nvPr/>
        </p:nvSpPr>
        <p:spPr>
          <a:xfrm>
            <a:off x="6777113" y="3578255"/>
            <a:ext cx="325730" cy="400110"/>
          </a:xfrm>
          <a:prstGeom prst="rect">
            <a:avLst/>
          </a:prstGeom>
          <a:noFill/>
        </p:spPr>
        <p:txBody>
          <a:bodyPr wrap="none" rtlCol="0">
            <a:spAutoFit/>
          </a:bodyPr>
          <a:lstStyle/>
          <a:p>
            <a:r>
              <a:rPr lang="en-US" sz="2000" dirty="0" smtClean="0"/>
              <a:t>3</a:t>
            </a:r>
            <a:endParaRPr lang="en-US" sz="2000" dirty="0"/>
          </a:p>
        </p:txBody>
      </p:sp>
      <p:sp>
        <p:nvSpPr>
          <p:cNvPr id="12" name="TextBox 11"/>
          <p:cNvSpPr txBox="1"/>
          <p:nvPr/>
        </p:nvSpPr>
        <p:spPr>
          <a:xfrm>
            <a:off x="7831292" y="3606800"/>
            <a:ext cx="328936" cy="400110"/>
          </a:xfrm>
          <a:prstGeom prst="rect">
            <a:avLst/>
          </a:prstGeom>
          <a:noFill/>
        </p:spPr>
        <p:txBody>
          <a:bodyPr wrap="none" rtlCol="0">
            <a:spAutoFit/>
          </a:bodyPr>
          <a:lstStyle/>
          <a:p>
            <a:r>
              <a:rPr lang="en-US" sz="2000" dirty="0" smtClean="0"/>
              <a:t>4</a:t>
            </a:r>
            <a:endParaRPr lang="en-US" sz="2000" dirty="0"/>
          </a:p>
        </p:txBody>
      </p:sp>
      <p:sp>
        <p:nvSpPr>
          <p:cNvPr id="13" name="TextBox 12"/>
          <p:cNvSpPr txBox="1"/>
          <p:nvPr/>
        </p:nvSpPr>
        <p:spPr>
          <a:xfrm>
            <a:off x="662142" y="3203545"/>
            <a:ext cx="2523448" cy="400110"/>
          </a:xfrm>
          <a:prstGeom prst="rect">
            <a:avLst/>
          </a:prstGeom>
          <a:noFill/>
        </p:spPr>
        <p:txBody>
          <a:bodyPr wrap="none" rtlCol="0">
            <a:spAutoFit/>
          </a:bodyPr>
          <a:lstStyle/>
          <a:p>
            <a:r>
              <a:rPr lang="en-US" sz="2000" dirty="0" err="1" smtClean="0"/>
              <a:t>intArray</a:t>
            </a:r>
            <a:r>
              <a:rPr lang="en-US" sz="2000" dirty="0" smtClean="0"/>
              <a:t> with Values</a:t>
            </a:r>
            <a:endParaRPr lang="en-US" sz="2000" dirty="0"/>
          </a:p>
        </p:txBody>
      </p:sp>
      <p:sp>
        <p:nvSpPr>
          <p:cNvPr id="14" name="TextBox 13"/>
          <p:cNvSpPr txBox="1"/>
          <p:nvPr/>
        </p:nvSpPr>
        <p:spPr>
          <a:xfrm>
            <a:off x="662142" y="3565555"/>
            <a:ext cx="1944763" cy="400110"/>
          </a:xfrm>
          <a:prstGeom prst="rect">
            <a:avLst/>
          </a:prstGeom>
          <a:noFill/>
        </p:spPr>
        <p:txBody>
          <a:bodyPr wrap="none" rtlCol="0">
            <a:spAutoFit/>
          </a:bodyPr>
          <a:lstStyle/>
          <a:p>
            <a:r>
              <a:rPr lang="en-US" sz="2000" dirty="0" smtClean="0"/>
              <a:t>Index Positions</a:t>
            </a:r>
            <a:endParaRPr lang="en-US" sz="2000" dirty="0"/>
          </a:p>
        </p:txBody>
      </p:sp>
      <p:cxnSp>
        <p:nvCxnSpPr>
          <p:cNvPr id="19" name="Straight Arrow Connector 18"/>
          <p:cNvCxnSpPr/>
          <p:nvPr/>
        </p:nvCxnSpPr>
        <p:spPr>
          <a:xfrm flipV="1">
            <a:off x="3100542" y="3383280"/>
            <a:ext cx="454702" cy="20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576404" y="3745290"/>
            <a:ext cx="1395149" cy="20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8099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Populating an Array</a:t>
            </a:r>
          </a:p>
        </p:txBody>
      </p:sp>
      <p:sp>
        <p:nvSpPr>
          <p:cNvPr id="3" name="Content Placeholder 2"/>
          <p:cNvSpPr>
            <a:spLocks noGrp="1"/>
          </p:cNvSpPr>
          <p:nvPr>
            <p:ph sz="quarter" idx="1"/>
          </p:nvPr>
        </p:nvSpPr>
        <p:spPr/>
        <p:txBody>
          <a:bodyPr>
            <a:normAutofit/>
          </a:bodyPr>
          <a:lstStyle/>
          <a:p>
            <a:r>
              <a:rPr lang="en-US" dirty="0" smtClean="0"/>
              <a:t>We can also add values individually like this:</a:t>
            </a:r>
            <a:br>
              <a:rPr lang="en-US" dirty="0" smtClean="0"/>
            </a:br>
            <a:r>
              <a:rPr lang="en-US" sz="1000" dirty="0" smtClean="0"/>
              <a:t/>
            </a:r>
            <a:br>
              <a:rPr lang="en-US" sz="1000" dirty="0" smtClean="0"/>
            </a:br>
            <a:r>
              <a:rPr lang="en-US" dirty="0" smtClean="0"/>
              <a:t>	</a:t>
            </a:r>
            <a:r>
              <a:rPr lang="en-US" dirty="0" err="1" smtClean="0"/>
              <a:t>intArray</a:t>
            </a:r>
            <a:r>
              <a:rPr lang="en-US" dirty="0" smtClean="0"/>
              <a:t>(0</a:t>
            </a:r>
            <a:r>
              <a:rPr lang="en-US" dirty="0"/>
              <a:t>)</a:t>
            </a:r>
            <a:r>
              <a:rPr lang="en-US" dirty="0" smtClean="0"/>
              <a:t> = 1</a:t>
            </a:r>
            <a:br>
              <a:rPr lang="en-US" dirty="0" smtClean="0"/>
            </a:br>
            <a:r>
              <a:rPr lang="en-US" dirty="0" smtClean="0"/>
              <a:t>	</a:t>
            </a:r>
            <a:r>
              <a:rPr lang="en-US" dirty="0" err="1" smtClean="0"/>
              <a:t>intArray</a:t>
            </a:r>
            <a:r>
              <a:rPr lang="en-US" dirty="0" smtClean="0"/>
              <a:t>(1</a:t>
            </a:r>
            <a:r>
              <a:rPr lang="en-US" dirty="0"/>
              <a:t>)</a:t>
            </a:r>
            <a:r>
              <a:rPr lang="en-US" dirty="0" smtClean="0"/>
              <a:t> = 2 </a:t>
            </a:r>
          </a:p>
          <a:p>
            <a:pPr lvl="8"/>
            <a:endParaRPr lang="en-US" dirty="0"/>
          </a:p>
          <a:p>
            <a:r>
              <a:rPr lang="en-US" dirty="0" smtClean="0"/>
              <a:t>We can also use a loop if we are putting successive values in the array.</a:t>
            </a:r>
            <a:br>
              <a:rPr lang="en-US" dirty="0" smtClean="0"/>
            </a:br>
            <a:r>
              <a:rPr lang="en-US" sz="1100" dirty="0" smtClean="0"/>
              <a:t/>
            </a:r>
            <a:br>
              <a:rPr lang="en-US" sz="1100" dirty="0" smtClean="0"/>
            </a:br>
            <a:r>
              <a:rPr lang="en-US" sz="1100" dirty="0" smtClean="0"/>
              <a:t/>
            </a:r>
            <a:br>
              <a:rPr lang="en-US" sz="1100" dirty="0" smtClean="0"/>
            </a:br>
            <a:r>
              <a:rPr lang="en-US" dirty="0" smtClean="0"/>
              <a:t>For i as Integer = 0 to 5</a:t>
            </a:r>
            <a:br>
              <a:rPr lang="en-US" dirty="0" smtClean="0"/>
            </a:br>
            <a:r>
              <a:rPr lang="en-US" sz="2600" dirty="0"/>
              <a:t> </a:t>
            </a:r>
            <a:r>
              <a:rPr lang="en-US" sz="2600" dirty="0" smtClean="0"/>
              <a:t> </a:t>
            </a:r>
            <a:r>
              <a:rPr lang="en-US" sz="2600" dirty="0" smtClean="0"/>
              <a:t>  </a:t>
            </a:r>
            <a:r>
              <a:rPr lang="en-US" sz="2600" dirty="0" err="1" smtClean="0"/>
              <a:t>intArray</a:t>
            </a:r>
            <a:r>
              <a:rPr lang="en-US" sz="2600" dirty="0" smtClean="0"/>
              <a:t>(i) = </a:t>
            </a:r>
            <a:r>
              <a:rPr lang="en-US" sz="2600" dirty="0" err="1" smtClean="0"/>
              <a:t>InputBox</a:t>
            </a:r>
            <a:r>
              <a:rPr lang="en-US" sz="2600" dirty="0" smtClean="0"/>
              <a:t> (“Enter a Value”, “</a:t>
            </a:r>
            <a:r>
              <a:rPr lang="en-US" sz="2600" dirty="0" smtClean="0"/>
              <a:t>Fill </a:t>
            </a:r>
            <a:r>
              <a:rPr lang="en-US" sz="2600" dirty="0" smtClean="0"/>
              <a:t>Array”)</a:t>
            </a:r>
            <a:br>
              <a:rPr lang="en-US" sz="2600" dirty="0" smtClean="0"/>
            </a:br>
            <a:r>
              <a:rPr lang="en-US" dirty="0" smtClean="0"/>
              <a:t>Next i</a:t>
            </a:r>
          </a:p>
          <a:p>
            <a:endParaRPr lang="en-US" dirty="0" smtClean="0"/>
          </a:p>
        </p:txBody>
      </p:sp>
    </p:spTree>
    <p:extLst>
      <p:ext uri="{BB962C8B-B14F-4D97-AF65-F5344CB8AC3E}">
        <p14:creationId xmlns:p14="http://schemas.microsoft.com/office/powerpoint/2010/main" val="36911128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e0705b627b44364e33fb5e040229934c321c649"/>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957</TotalTime>
  <Words>1566</Words>
  <Application>Microsoft Office PowerPoint</Application>
  <PresentationFormat>On-screen Show (4:3)</PresentationFormat>
  <Paragraphs>377</Paragraphs>
  <Slides>31</Slides>
  <Notes>13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Single Dimensional Arrays</vt:lpstr>
      <vt:lpstr>Objective/Essential  Standard</vt:lpstr>
      <vt:lpstr>Arrays</vt:lpstr>
      <vt:lpstr>Arrays</vt:lpstr>
      <vt:lpstr>Declaring an Array</vt:lpstr>
      <vt:lpstr>Declaring an Array</vt:lpstr>
      <vt:lpstr>Populating an Array</vt:lpstr>
      <vt:lpstr>Populating an Array</vt:lpstr>
      <vt:lpstr>Populating an Array</vt:lpstr>
      <vt:lpstr>Populating an Array Using a Loop</vt:lpstr>
      <vt:lpstr>Pulling Data from An Array</vt:lpstr>
      <vt:lpstr>Pulling Data from An Array</vt:lpstr>
      <vt:lpstr>Potential Problem with Arrays</vt:lpstr>
      <vt:lpstr>Wait… There is an Easier Way</vt:lpstr>
      <vt:lpstr>Sorting An Array</vt:lpstr>
      <vt:lpstr>Sorting a String Array</vt:lpstr>
      <vt:lpstr>Changing the Order of an Array</vt:lpstr>
      <vt:lpstr>Searching an Array</vt:lpstr>
      <vt:lpstr>Parallel Arrays</vt:lpstr>
      <vt:lpstr>Re-Declaring an Array</vt:lpstr>
      <vt:lpstr>Re-Declaring an Array</vt:lpstr>
      <vt:lpstr>Sample Program</vt:lpstr>
      <vt:lpstr>Sample VB Code</vt:lpstr>
      <vt:lpstr>Sample Program 2</vt:lpstr>
      <vt:lpstr>Sample VB Code</vt:lpstr>
      <vt:lpstr>Sample VB Code</vt:lpstr>
      <vt:lpstr>Passing An Array to a Sub</vt:lpstr>
      <vt:lpstr>Passing An Array to a Sub</vt:lpstr>
      <vt:lpstr>Vocabulary</vt:lpstr>
      <vt:lpstr>Code</vt:lpstr>
      <vt:lpstr>Wrap It Up</vt:lpstr>
    </vt:vector>
  </TitlesOfParts>
  <Company>GCS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Sub Procedures</dc:title>
  <dc:creator>Justin Crompton</dc:creator>
  <cp:lastModifiedBy>lkeller</cp:lastModifiedBy>
  <cp:revision>90</cp:revision>
  <dcterms:created xsi:type="dcterms:W3CDTF">2011-07-08T18:30:02Z</dcterms:created>
  <dcterms:modified xsi:type="dcterms:W3CDTF">2012-04-16T11:23:38Z</dcterms:modified>
</cp:coreProperties>
</file>