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8" r:id="rId2"/>
    <p:sldId id="259" r:id="rId3"/>
    <p:sldId id="295" r:id="rId4"/>
    <p:sldId id="296" r:id="rId5"/>
    <p:sldId id="260" r:id="rId6"/>
    <p:sldId id="283" r:id="rId7"/>
    <p:sldId id="284" r:id="rId8"/>
    <p:sldId id="261" r:id="rId9"/>
    <p:sldId id="262" r:id="rId10"/>
    <p:sldId id="264" r:id="rId11"/>
    <p:sldId id="263" r:id="rId12"/>
    <p:sldId id="265" r:id="rId13"/>
    <p:sldId id="266" r:id="rId14"/>
    <p:sldId id="267" r:id="rId15"/>
    <p:sldId id="281" r:id="rId16"/>
    <p:sldId id="285" r:id="rId17"/>
    <p:sldId id="271" r:id="rId18"/>
    <p:sldId id="279" r:id="rId19"/>
    <p:sldId id="290" r:id="rId20"/>
    <p:sldId id="268" r:id="rId21"/>
    <p:sldId id="286" r:id="rId22"/>
    <p:sldId id="294" r:id="rId23"/>
    <p:sldId id="292" r:id="rId24"/>
    <p:sldId id="287" r:id="rId25"/>
    <p:sldId id="270" r:id="rId26"/>
    <p:sldId id="272" r:id="rId27"/>
    <p:sldId id="273" r:id="rId28"/>
    <p:sldId id="288" r:id="rId29"/>
    <p:sldId id="274" r:id="rId30"/>
    <p:sldId id="282" r:id="rId31"/>
    <p:sldId id="275" r:id="rId32"/>
    <p:sldId id="276" r:id="rId33"/>
    <p:sldId id="277" r:id="rId34"/>
    <p:sldId id="278" r:id="rId35"/>
    <p:sldId id="293" r:id="rId36"/>
    <p:sldId id="289" r:id="rId37"/>
    <p:sldId id="291" r:id="rId38"/>
    <p:sldId id="280" r:id="rId39"/>
  </p:sldIdLst>
  <p:sldSz cx="9144000" cy="6858000" type="screen4x3"/>
  <p:notesSz cx="6858000" cy="91440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1294" autoAdjust="0"/>
  </p:normalViewPr>
  <p:slideViewPr>
    <p:cSldViewPr>
      <p:cViewPr varScale="1">
        <p:scale>
          <a:sx n="75" d="100"/>
          <a:sy n="75" d="100"/>
        </p:scale>
        <p:origin x="-846" y="-102"/>
      </p:cViewPr>
      <p:guideLst>
        <p:guide orient="horz" pos="2160"/>
        <p:guide pos="2880"/>
      </p:guideLst>
    </p:cSldViewPr>
  </p:slideViewPr>
  <p:notesTextViewPr>
    <p:cViewPr>
      <p:scale>
        <a:sx n="1" d="1"/>
        <a:sy n="1" d="1"/>
      </p:scale>
      <p:origin x="0" y="0"/>
    </p:cViewPr>
  </p:notesTextViewPr>
  <p:notesViewPr>
    <p:cSldViewPr>
      <p:cViewPr varScale="1">
        <p:scale>
          <a:sx n="76" d="100"/>
          <a:sy n="76" d="100"/>
        </p:scale>
        <p:origin x="-2412"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0A45E6-19BF-43D0-91FA-5243D30007CC}" type="datetimeFigureOut">
              <a:rPr lang="en-US" smtClean="0"/>
              <a:pPr/>
              <a:t>3/19/2012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321CD-81D8-42D8-80C7-91A8E9ED1F1E}" type="slidenum">
              <a:rPr lang="en-US" smtClean="0"/>
              <a:pPr/>
              <a:t>‹#›</a:t>
            </a:fld>
            <a:endParaRPr lang="en-US"/>
          </a:p>
        </p:txBody>
      </p:sp>
    </p:spTree>
    <p:extLst>
      <p:ext uri="{BB962C8B-B14F-4D97-AF65-F5344CB8AC3E}">
        <p14:creationId xmlns:p14="http://schemas.microsoft.com/office/powerpoint/2010/main" val="1734178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PowerPoint</a:t>
            </a:r>
            <a:r>
              <a:rPr lang="en-US" baseline="0" dirty="0" smtClean="0"/>
              <a:t> is for Visual Basic only. C# handles this completely differently- if teaching C# please see the Applying Methods PowerPoint instead.</a:t>
            </a:r>
          </a:p>
        </p:txBody>
      </p:sp>
      <p:sp>
        <p:nvSpPr>
          <p:cNvPr id="4" name="Slide Number Placeholder 3"/>
          <p:cNvSpPr>
            <a:spLocks noGrp="1"/>
          </p:cNvSpPr>
          <p:nvPr>
            <p:ph type="sldNum" sz="quarter" idx="10"/>
          </p:nvPr>
        </p:nvSpPr>
        <p:spPr/>
        <p:txBody>
          <a:bodyPr/>
          <a:lstStyle/>
          <a:p>
            <a:fld id="{4869D6C4-FE00-4C26-94B8-BC2A8FED8A65}" type="slidenum">
              <a:rPr lang="en-US" smtClean="0"/>
              <a:pPr/>
              <a:t>1</a:t>
            </a:fld>
            <a:endParaRPr lang="en-US"/>
          </a:p>
        </p:txBody>
      </p:sp>
    </p:spTree>
    <p:extLst>
      <p:ext uri="{BB962C8B-B14F-4D97-AF65-F5344CB8AC3E}">
        <p14:creationId xmlns:p14="http://schemas.microsoft.com/office/powerpoint/2010/main" val="2077380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32</a:t>
            </a:fld>
            <a:endParaRPr lang="en-US"/>
          </a:p>
        </p:txBody>
      </p:sp>
    </p:spTree>
    <p:extLst>
      <p:ext uri="{BB962C8B-B14F-4D97-AF65-F5344CB8AC3E}">
        <p14:creationId xmlns:p14="http://schemas.microsoft.com/office/powerpoint/2010/main" val="13890410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33</a:t>
            </a:fld>
            <a:endParaRPr lang="en-US"/>
          </a:p>
        </p:txBody>
      </p:sp>
    </p:spTree>
    <p:extLst>
      <p:ext uri="{BB962C8B-B14F-4D97-AF65-F5344CB8AC3E}">
        <p14:creationId xmlns:p14="http://schemas.microsoft.com/office/powerpoint/2010/main" val="4170870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sz="1200" kern="1200" dirty="0" smtClean="0">
                <a:solidFill>
                  <a:schemeClr val="tx1"/>
                </a:solidFill>
                <a:latin typeface="+mn-lt"/>
                <a:ea typeface="+mn-ea"/>
                <a:cs typeface="+mn-cs"/>
              </a:rPr>
              <a:t> Function Calcuate(ByVal dblNum1 As Double, ByVal dblNum2 As Double) As Double</a:t>
            </a:r>
          </a:p>
          <a:p>
            <a:r>
              <a:rPr lang="en-US" sz="1200" kern="1200" dirty="0" smtClean="0">
                <a:solidFill>
                  <a:schemeClr val="tx1"/>
                </a:solidFill>
                <a:latin typeface="+mn-lt"/>
                <a:ea typeface="+mn-ea"/>
                <a:cs typeface="+mn-cs"/>
              </a:rPr>
              <a:t>        Dim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As Double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Select Case True</a:t>
            </a:r>
          </a:p>
          <a:p>
            <a:r>
              <a:rPr lang="en-US" sz="1200" kern="1200" dirty="0" smtClean="0">
                <a:solidFill>
                  <a:schemeClr val="tx1"/>
                </a:solidFill>
                <a:latin typeface="+mn-lt"/>
                <a:ea typeface="+mn-ea"/>
                <a:cs typeface="+mn-cs"/>
              </a:rPr>
              <a:t>            Case </a:t>
            </a:r>
            <a:r>
              <a:rPr lang="en-US" sz="1200" kern="1200" dirty="0" err="1" smtClean="0">
                <a:solidFill>
                  <a:schemeClr val="tx1"/>
                </a:solidFill>
                <a:latin typeface="+mn-lt"/>
                <a:ea typeface="+mn-ea"/>
                <a:cs typeface="+mn-cs"/>
              </a:rPr>
              <a:t>rdoAdd.Checked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 dblNum1 + dblNum2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Case </a:t>
            </a:r>
            <a:r>
              <a:rPr lang="en-US" sz="1200" kern="1200" dirty="0" err="1" smtClean="0">
                <a:solidFill>
                  <a:schemeClr val="tx1"/>
                </a:solidFill>
                <a:latin typeface="+mn-lt"/>
                <a:ea typeface="+mn-ea"/>
                <a:cs typeface="+mn-cs"/>
              </a:rPr>
              <a:t>rdoSub.Checked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 dblNum1 - dblNum2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Case </a:t>
            </a:r>
            <a:r>
              <a:rPr lang="en-US" sz="1200" kern="1200" dirty="0" err="1" smtClean="0">
                <a:solidFill>
                  <a:schemeClr val="tx1"/>
                </a:solidFill>
                <a:latin typeface="+mn-lt"/>
                <a:ea typeface="+mn-ea"/>
                <a:cs typeface="+mn-cs"/>
              </a:rPr>
              <a:t>rdoMultiply.Checked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 dblNum1 * dblNum2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Case </a:t>
            </a:r>
            <a:r>
              <a:rPr lang="en-US" sz="1200" kern="1200" dirty="0" err="1" smtClean="0">
                <a:solidFill>
                  <a:schemeClr val="tx1"/>
                </a:solidFill>
                <a:latin typeface="+mn-lt"/>
                <a:ea typeface="+mn-ea"/>
                <a:cs typeface="+mn-cs"/>
              </a:rPr>
              <a:t>rdoDivide.Checked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 dblNum1 / dblNum2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Case </a:t>
            </a:r>
            <a:r>
              <a:rPr lang="en-US" sz="1200" kern="1200" dirty="0" err="1" smtClean="0">
                <a:solidFill>
                  <a:schemeClr val="tx1"/>
                </a:solidFill>
                <a:latin typeface="+mn-lt"/>
                <a:ea typeface="+mn-ea"/>
                <a:cs typeface="+mn-cs"/>
              </a:rPr>
              <a:t>rdoMod.Checked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 dblNum1 Mod dblNum2</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Case Else</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MessageBox.Show</a:t>
            </a:r>
            <a:r>
              <a:rPr lang="en-US" sz="1200" kern="1200" dirty="0" smtClean="0">
                <a:solidFill>
                  <a:schemeClr val="tx1"/>
                </a:solidFill>
                <a:latin typeface="+mn-lt"/>
                <a:ea typeface="+mn-ea"/>
                <a:cs typeface="+mn-cs"/>
              </a:rPr>
              <a:t>("Pick a operation!")</a:t>
            </a:r>
          </a:p>
          <a:p>
            <a:r>
              <a:rPr lang="en-US" sz="1200" kern="1200" dirty="0" smtClean="0">
                <a:solidFill>
                  <a:schemeClr val="tx1"/>
                </a:solidFill>
                <a:latin typeface="+mn-lt"/>
                <a:ea typeface="+mn-ea"/>
                <a:cs typeface="+mn-cs"/>
              </a:rPr>
              <a:t>        End Select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Return </a:t>
            </a:r>
            <a:r>
              <a:rPr lang="en-US" sz="1200" kern="1200" dirty="0" err="1" smtClean="0">
                <a:solidFill>
                  <a:schemeClr val="tx1"/>
                </a:solidFill>
                <a:latin typeface="+mn-lt"/>
                <a:ea typeface="+mn-ea"/>
                <a:cs typeface="+mn-cs"/>
              </a:rPr>
              <a:t>dblResult</a:t>
            </a:r>
            <a:r>
              <a:rPr lang="en-US" sz="1200" kern="1200" dirty="0" smtClean="0">
                <a:solidFill>
                  <a:schemeClr val="tx1"/>
                </a:solidFill>
                <a:latin typeface="+mn-lt"/>
                <a:ea typeface="+mn-ea"/>
                <a:cs typeface="+mn-cs"/>
              </a:rPr>
              <a:t> </a:t>
            </a:r>
            <a:r>
              <a:rPr lang="en-US" sz="1200" kern="1200" dirty="0" smtClean="0">
                <a:solidFill>
                  <a:srgbClr val="FF0000"/>
                </a:solidFill>
                <a:latin typeface="+mn-lt"/>
                <a:ea typeface="+mn-ea"/>
                <a:cs typeface="+mn-cs"/>
              </a:rPr>
              <a:t>'Return </a:t>
            </a:r>
            <a:r>
              <a:rPr lang="en-US" sz="1200" kern="1200" dirty="0" err="1" smtClean="0">
                <a:solidFill>
                  <a:srgbClr val="FF0000"/>
                </a:solidFill>
                <a:latin typeface="+mn-lt"/>
                <a:ea typeface="+mn-ea"/>
                <a:cs typeface="+mn-cs"/>
              </a:rPr>
              <a:t>dblResult</a:t>
            </a:r>
            <a:r>
              <a:rPr lang="en-US" sz="1200" kern="1200" dirty="0" smtClean="0">
                <a:solidFill>
                  <a:srgbClr val="FF0000"/>
                </a:solidFill>
                <a:latin typeface="+mn-lt"/>
                <a:ea typeface="+mn-ea"/>
                <a:cs typeface="+mn-cs"/>
              </a:rPr>
              <a:t> to the main program</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End Function</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34</a:t>
            </a:fld>
            <a:endParaRPr lang="en-US"/>
          </a:p>
        </p:txBody>
      </p:sp>
    </p:spTree>
    <p:extLst>
      <p:ext uri="{BB962C8B-B14F-4D97-AF65-F5344CB8AC3E}">
        <p14:creationId xmlns:p14="http://schemas.microsoft.com/office/powerpoint/2010/main" val="151169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9</a:t>
            </a:fld>
            <a:endParaRPr lang="en-US"/>
          </a:p>
        </p:txBody>
      </p:sp>
    </p:spTree>
    <p:extLst>
      <p:ext uri="{BB962C8B-B14F-4D97-AF65-F5344CB8AC3E}">
        <p14:creationId xmlns:p14="http://schemas.microsoft.com/office/powerpoint/2010/main" val="3135997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Private Sub Calculate()</a:t>
            </a:r>
          </a:p>
          <a:p>
            <a:r>
              <a:rPr lang="pt-BR" sz="1200" kern="1200" dirty="0" smtClean="0">
                <a:solidFill>
                  <a:schemeClr val="tx1"/>
                </a:solidFill>
                <a:effectLst/>
                <a:latin typeface="+mn-lt"/>
                <a:ea typeface="+mn-ea"/>
                <a:cs typeface="+mn-cs"/>
              </a:rPr>
              <a:t>        Dim dblNum1, dblNum2, dblResult As Double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Try</a:t>
            </a:r>
          </a:p>
          <a:p>
            <a:r>
              <a:rPr lang="en-US" sz="1200" kern="1200" dirty="0" smtClean="0">
                <a:solidFill>
                  <a:schemeClr val="tx1"/>
                </a:solidFill>
                <a:effectLst/>
                <a:latin typeface="+mn-lt"/>
                <a:ea typeface="+mn-ea"/>
                <a:cs typeface="+mn-cs"/>
              </a:rPr>
              <a:t>            dblNum1 = </a:t>
            </a:r>
            <a:r>
              <a:rPr lang="en-US" sz="1200" kern="1200" dirty="0" err="1" smtClean="0">
                <a:solidFill>
                  <a:schemeClr val="tx1"/>
                </a:solidFill>
                <a:effectLst/>
                <a:latin typeface="+mn-lt"/>
                <a:ea typeface="+mn-ea"/>
                <a:cs typeface="+mn-cs"/>
              </a:rPr>
              <a:t>Convert.Todblimal</a:t>
            </a:r>
            <a:r>
              <a:rPr lang="en-US" sz="1200" kern="1200" dirty="0" smtClean="0">
                <a:solidFill>
                  <a:schemeClr val="tx1"/>
                </a:solidFill>
                <a:effectLst/>
                <a:latin typeface="+mn-lt"/>
                <a:ea typeface="+mn-ea"/>
                <a:cs typeface="+mn-cs"/>
              </a:rPr>
              <a:t>(txtNum1.Text)</a:t>
            </a:r>
          </a:p>
          <a:p>
            <a:r>
              <a:rPr lang="en-US" sz="1200" kern="1200" dirty="0" smtClean="0">
                <a:solidFill>
                  <a:schemeClr val="tx1"/>
                </a:solidFill>
                <a:effectLst/>
                <a:latin typeface="+mn-lt"/>
                <a:ea typeface="+mn-ea"/>
                <a:cs typeface="+mn-cs"/>
              </a:rPr>
              <a:t>            dblNum2 = </a:t>
            </a:r>
            <a:r>
              <a:rPr lang="en-US" sz="1200" kern="1200" dirty="0" err="1" smtClean="0">
                <a:solidFill>
                  <a:schemeClr val="tx1"/>
                </a:solidFill>
                <a:effectLst/>
                <a:latin typeface="+mn-lt"/>
                <a:ea typeface="+mn-ea"/>
                <a:cs typeface="+mn-cs"/>
              </a:rPr>
              <a:t>Convert.Todblimal</a:t>
            </a:r>
            <a:r>
              <a:rPr lang="en-US" sz="1200" kern="1200" dirty="0" smtClean="0">
                <a:solidFill>
                  <a:schemeClr val="tx1"/>
                </a:solidFill>
                <a:effectLst/>
                <a:latin typeface="+mn-lt"/>
                <a:ea typeface="+mn-ea"/>
                <a:cs typeface="+mn-cs"/>
              </a:rPr>
              <a:t>(txtNum2.Text)</a:t>
            </a:r>
          </a:p>
          <a:p>
            <a:r>
              <a:rPr lang="en-US" sz="1200" kern="1200" dirty="0" smtClean="0">
                <a:solidFill>
                  <a:schemeClr val="tx1"/>
                </a:solidFill>
                <a:effectLst/>
                <a:latin typeface="+mn-lt"/>
                <a:ea typeface="+mn-ea"/>
                <a:cs typeface="+mn-cs"/>
              </a:rPr>
              <a:t>        Catch ex As Exception</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MessageBox.Show</a:t>
            </a:r>
            <a:r>
              <a:rPr lang="en-US" sz="1200" kern="1200" dirty="0" smtClean="0">
                <a:solidFill>
                  <a:schemeClr val="tx1"/>
                </a:solidFill>
                <a:effectLst/>
                <a:latin typeface="+mn-lt"/>
                <a:ea typeface="+mn-ea"/>
                <a:cs typeface="+mn-cs"/>
              </a:rPr>
              <a:t>("Please enter numbers only!")</a:t>
            </a:r>
          </a:p>
          <a:p>
            <a:r>
              <a:rPr lang="en-US" sz="1200" kern="1200" dirty="0" smtClean="0">
                <a:solidFill>
                  <a:schemeClr val="tx1"/>
                </a:solidFill>
                <a:effectLst/>
                <a:latin typeface="+mn-lt"/>
                <a:ea typeface="+mn-ea"/>
                <a:cs typeface="+mn-cs"/>
              </a:rPr>
              <a:t> 	Exit Sub</a:t>
            </a:r>
          </a:p>
          <a:p>
            <a:r>
              <a:rPr lang="en-US" sz="1200" kern="1200" dirty="0" smtClean="0">
                <a:solidFill>
                  <a:schemeClr val="tx1"/>
                </a:solidFill>
                <a:effectLst/>
                <a:latin typeface="+mn-lt"/>
                <a:ea typeface="+mn-ea"/>
                <a:cs typeface="+mn-cs"/>
              </a:rPr>
              <a:t>End Try</a:t>
            </a:r>
          </a:p>
          <a:p>
            <a:r>
              <a:rPr lang="en-US" sz="1200" kern="1200" dirty="0" smtClean="0">
                <a:solidFill>
                  <a:schemeClr val="tx1"/>
                </a:solidFill>
                <a:effectLst/>
                <a:latin typeface="+mn-lt"/>
                <a:ea typeface="+mn-ea"/>
                <a:cs typeface="+mn-cs"/>
              </a:rPr>
              <a:t>            Select Case True</a:t>
            </a:r>
          </a:p>
          <a:p>
            <a:r>
              <a:rPr lang="en-US" sz="1200" kern="1200" dirty="0" smtClean="0">
                <a:solidFill>
                  <a:schemeClr val="tx1"/>
                </a:solidFill>
                <a:effectLst/>
                <a:latin typeface="+mn-lt"/>
                <a:ea typeface="+mn-ea"/>
                <a:cs typeface="+mn-cs"/>
              </a:rPr>
              <a:t>                Case </a:t>
            </a:r>
            <a:r>
              <a:rPr lang="en-US" sz="1200" kern="1200" dirty="0" err="1" smtClean="0">
                <a:solidFill>
                  <a:schemeClr val="tx1"/>
                </a:solidFill>
                <a:effectLst/>
                <a:latin typeface="+mn-lt"/>
                <a:ea typeface="+mn-ea"/>
                <a:cs typeface="+mn-cs"/>
              </a:rPr>
              <a:t>rdoAdd.Checked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dblResult</a:t>
            </a:r>
            <a:r>
              <a:rPr lang="en-US" sz="1200" kern="1200" dirty="0" smtClean="0">
                <a:solidFill>
                  <a:schemeClr val="tx1"/>
                </a:solidFill>
                <a:effectLst/>
                <a:latin typeface="+mn-lt"/>
                <a:ea typeface="+mn-ea"/>
                <a:cs typeface="+mn-cs"/>
              </a:rPr>
              <a:t> = dblNum1 + dblNum2</a:t>
            </a:r>
          </a:p>
          <a:p>
            <a:r>
              <a:rPr lang="en-US" sz="1200" kern="1200" dirty="0" smtClean="0">
                <a:solidFill>
                  <a:schemeClr val="tx1"/>
                </a:solidFill>
                <a:effectLst/>
                <a:latin typeface="+mn-lt"/>
                <a:ea typeface="+mn-ea"/>
                <a:cs typeface="+mn-cs"/>
              </a:rPr>
              <a:t>                Case </a:t>
            </a:r>
            <a:r>
              <a:rPr lang="en-US" sz="1200" kern="1200" dirty="0" err="1" smtClean="0">
                <a:solidFill>
                  <a:schemeClr val="tx1"/>
                </a:solidFill>
                <a:effectLst/>
                <a:latin typeface="+mn-lt"/>
                <a:ea typeface="+mn-ea"/>
                <a:cs typeface="+mn-cs"/>
              </a:rPr>
              <a:t>rdoSub.Checked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dblResult</a:t>
            </a:r>
            <a:r>
              <a:rPr lang="en-US" sz="1200" kern="1200" dirty="0" smtClean="0">
                <a:solidFill>
                  <a:schemeClr val="tx1"/>
                </a:solidFill>
                <a:effectLst/>
                <a:latin typeface="+mn-lt"/>
                <a:ea typeface="+mn-ea"/>
                <a:cs typeface="+mn-cs"/>
              </a:rPr>
              <a:t> = dblNum1 - dblNum2</a:t>
            </a:r>
          </a:p>
          <a:p>
            <a:r>
              <a:rPr lang="en-US" sz="1200" kern="1200" dirty="0" smtClean="0">
                <a:solidFill>
                  <a:schemeClr val="tx1"/>
                </a:solidFill>
                <a:effectLst/>
                <a:latin typeface="+mn-lt"/>
                <a:ea typeface="+mn-ea"/>
                <a:cs typeface="+mn-cs"/>
              </a:rPr>
              <a:t>                Case </a:t>
            </a:r>
            <a:r>
              <a:rPr lang="en-US" sz="1200" kern="1200" dirty="0" err="1" smtClean="0">
                <a:solidFill>
                  <a:schemeClr val="tx1"/>
                </a:solidFill>
                <a:effectLst/>
                <a:latin typeface="+mn-lt"/>
                <a:ea typeface="+mn-ea"/>
                <a:cs typeface="+mn-cs"/>
              </a:rPr>
              <a:t>rdoMultiply.Checked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dblResult</a:t>
            </a:r>
            <a:r>
              <a:rPr lang="en-US" sz="1200" kern="1200" dirty="0" smtClean="0">
                <a:solidFill>
                  <a:schemeClr val="tx1"/>
                </a:solidFill>
                <a:effectLst/>
                <a:latin typeface="+mn-lt"/>
                <a:ea typeface="+mn-ea"/>
                <a:cs typeface="+mn-cs"/>
              </a:rPr>
              <a:t> = dblNum1 * dblNum2</a:t>
            </a:r>
          </a:p>
          <a:p>
            <a:r>
              <a:rPr lang="en-US" sz="1200" kern="1200" dirty="0" smtClean="0">
                <a:solidFill>
                  <a:schemeClr val="tx1"/>
                </a:solidFill>
                <a:effectLst/>
                <a:latin typeface="+mn-lt"/>
                <a:ea typeface="+mn-ea"/>
                <a:cs typeface="+mn-cs"/>
              </a:rPr>
              <a:t>                Case </a:t>
            </a:r>
            <a:r>
              <a:rPr lang="en-US" sz="1200" kern="1200" dirty="0" err="1" smtClean="0">
                <a:solidFill>
                  <a:schemeClr val="tx1"/>
                </a:solidFill>
                <a:effectLst/>
                <a:latin typeface="+mn-lt"/>
                <a:ea typeface="+mn-ea"/>
                <a:cs typeface="+mn-cs"/>
              </a:rPr>
              <a:t>rdoDivide.Checked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dblResult</a:t>
            </a:r>
            <a:r>
              <a:rPr lang="en-US" sz="1200" kern="1200" dirty="0" smtClean="0">
                <a:solidFill>
                  <a:schemeClr val="tx1"/>
                </a:solidFill>
                <a:effectLst/>
                <a:latin typeface="+mn-lt"/>
                <a:ea typeface="+mn-ea"/>
                <a:cs typeface="+mn-cs"/>
              </a:rPr>
              <a:t> = dblNum1 / dblNum2</a:t>
            </a:r>
          </a:p>
          <a:p>
            <a:r>
              <a:rPr lang="en-US" sz="1200" kern="1200" dirty="0" smtClean="0">
                <a:solidFill>
                  <a:schemeClr val="tx1"/>
                </a:solidFill>
                <a:effectLst/>
                <a:latin typeface="+mn-lt"/>
                <a:ea typeface="+mn-ea"/>
                <a:cs typeface="+mn-cs"/>
              </a:rPr>
              <a:t>                Case </a:t>
            </a:r>
            <a:r>
              <a:rPr lang="en-US" sz="1200" kern="1200" dirty="0" err="1" smtClean="0">
                <a:solidFill>
                  <a:schemeClr val="tx1"/>
                </a:solidFill>
                <a:effectLst/>
                <a:latin typeface="+mn-lt"/>
                <a:ea typeface="+mn-ea"/>
                <a:cs typeface="+mn-cs"/>
              </a:rPr>
              <a:t>rdoMod.Checked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dblResult</a:t>
            </a:r>
            <a:r>
              <a:rPr lang="en-US" sz="1200" kern="1200" dirty="0" smtClean="0">
                <a:solidFill>
                  <a:schemeClr val="tx1"/>
                </a:solidFill>
                <a:effectLst/>
                <a:latin typeface="+mn-lt"/>
                <a:ea typeface="+mn-ea"/>
                <a:cs typeface="+mn-cs"/>
              </a:rPr>
              <a:t> = dblNum1 Mod dblNum2</a:t>
            </a:r>
          </a:p>
          <a:p>
            <a:r>
              <a:rPr lang="en-US" sz="1200" kern="1200" dirty="0" smtClean="0">
                <a:solidFill>
                  <a:schemeClr val="tx1"/>
                </a:solidFill>
                <a:effectLst/>
                <a:latin typeface="+mn-lt"/>
                <a:ea typeface="+mn-ea"/>
                <a:cs typeface="+mn-cs"/>
              </a:rPr>
              <a:t>                Case Else</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MessageBox.Show</a:t>
            </a:r>
            <a:r>
              <a:rPr lang="en-US" sz="1200" kern="1200" dirty="0" smtClean="0">
                <a:solidFill>
                  <a:schemeClr val="tx1"/>
                </a:solidFill>
                <a:effectLst/>
                <a:latin typeface="+mn-lt"/>
                <a:ea typeface="+mn-ea"/>
                <a:cs typeface="+mn-cs"/>
              </a:rPr>
              <a:t>("Pick a operation!")</a:t>
            </a:r>
          </a:p>
          <a:p>
            <a:r>
              <a:rPr lang="en-US" sz="1200" kern="1200" dirty="0" smtClean="0">
                <a:solidFill>
                  <a:schemeClr val="tx1"/>
                </a:solidFill>
                <a:effectLst/>
                <a:latin typeface="+mn-lt"/>
                <a:ea typeface="+mn-ea"/>
                <a:cs typeface="+mn-cs"/>
              </a:rPr>
              <a:t>            End Select</a:t>
            </a:r>
          </a:p>
          <a:p>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lblResult.Text</a:t>
            </a:r>
            <a:r>
              <a:rPr lang="en-US" sz="1200" kern="1200" dirty="0" smtClean="0">
                <a:solidFill>
                  <a:schemeClr val="tx1"/>
                </a:solidFill>
                <a:effectLst/>
                <a:latin typeface="+mn-lt"/>
                <a:ea typeface="+mn-ea"/>
                <a:cs typeface="+mn-cs"/>
              </a:rPr>
              <a:t> = </a:t>
            </a:r>
            <a:r>
              <a:rPr lang="en-US" sz="1200" kern="1200" dirty="0" err="1" smtClean="0">
                <a:solidFill>
                  <a:schemeClr val="tx1"/>
                </a:solidFill>
                <a:effectLst/>
                <a:latin typeface="+mn-lt"/>
                <a:ea typeface="+mn-ea"/>
                <a:cs typeface="+mn-cs"/>
              </a:rPr>
              <a:t>dblResult.ToString</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End Sub</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70321CD-81D8-42D8-80C7-91A8E9ED1F1E}" type="slidenum">
              <a:rPr lang="en-US" smtClean="0"/>
              <a:pPr/>
              <a:t>10</a:t>
            </a:fld>
            <a:endParaRPr lang="en-US"/>
          </a:p>
        </p:txBody>
      </p:sp>
    </p:spTree>
    <p:extLst>
      <p:ext uri="{BB962C8B-B14F-4D97-AF65-F5344CB8AC3E}">
        <p14:creationId xmlns:p14="http://schemas.microsoft.com/office/powerpoint/2010/main" val="2465456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11</a:t>
            </a:fld>
            <a:endParaRPr lang="en-US"/>
          </a:p>
        </p:txBody>
      </p:sp>
    </p:spTree>
    <p:extLst>
      <p:ext uri="{BB962C8B-B14F-4D97-AF65-F5344CB8AC3E}">
        <p14:creationId xmlns:p14="http://schemas.microsoft.com/office/powerpoint/2010/main" val="3884063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“Call” keyword is no longer required, but is still supported. If a method of passing arguments is not specified in the statement </a:t>
            </a:r>
            <a:r>
              <a:rPr lang="en-US" baseline="0" dirty="0" err="1" smtClean="0"/>
              <a:t>ByVal</a:t>
            </a:r>
            <a:r>
              <a:rPr lang="en-US" baseline="0" dirty="0" smtClean="0"/>
              <a:t> is assumed. However, it is good programming practice to always list the method used.</a:t>
            </a:r>
          </a:p>
          <a:p>
            <a:r>
              <a:rPr lang="en-US" baseline="0" dirty="0" smtClean="0"/>
              <a:t>If Option Strict is off (default) data types are not required in the procedure statement. However, it is again good programming practice to always specify the data type, especially since the compiler assigns all unknown variables  as data type “Object” which inhibits performance.</a:t>
            </a:r>
          </a:p>
        </p:txBody>
      </p:sp>
      <p:sp>
        <p:nvSpPr>
          <p:cNvPr id="4" name="Slide Number Placeholder 3"/>
          <p:cNvSpPr>
            <a:spLocks noGrp="1"/>
          </p:cNvSpPr>
          <p:nvPr>
            <p:ph type="sldNum" sz="quarter" idx="10"/>
          </p:nvPr>
        </p:nvSpPr>
        <p:spPr/>
        <p:txBody>
          <a:bodyPr/>
          <a:lstStyle/>
          <a:p>
            <a:fld id="{470321CD-81D8-42D8-80C7-91A8E9ED1F1E}" type="slidenum">
              <a:rPr lang="en-US" smtClean="0"/>
              <a:pPr/>
              <a:t>17</a:t>
            </a:fld>
            <a:endParaRPr lang="en-US"/>
          </a:p>
        </p:txBody>
      </p:sp>
    </p:spTree>
    <p:extLst>
      <p:ext uri="{BB962C8B-B14F-4D97-AF65-F5344CB8AC3E}">
        <p14:creationId xmlns:p14="http://schemas.microsoft.com/office/powerpoint/2010/main" val="10371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“Call” keyword is no longer required, but is still supported. If a method of passing arguments is not specified in the statement </a:t>
            </a:r>
            <a:r>
              <a:rPr lang="en-US" baseline="0" dirty="0" err="1" smtClean="0"/>
              <a:t>ByVal</a:t>
            </a:r>
            <a:r>
              <a:rPr lang="en-US" baseline="0" dirty="0" smtClean="0"/>
              <a:t> is assumed. However, it is good programming practice to always list the method used.</a:t>
            </a:r>
          </a:p>
          <a:p>
            <a:r>
              <a:rPr lang="en-US" baseline="0" dirty="0" smtClean="0"/>
              <a:t>If Option Strict is off (default) data types are not required in the procedure statement. However, it is again good programming practice to always specify the data type, especially since the compiler assigns all unknown variables  as data type “Object” which inhibits performance.</a:t>
            </a:r>
          </a:p>
        </p:txBody>
      </p:sp>
      <p:sp>
        <p:nvSpPr>
          <p:cNvPr id="4" name="Slide Number Placeholder 3"/>
          <p:cNvSpPr>
            <a:spLocks noGrp="1"/>
          </p:cNvSpPr>
          <p:nvPr>
            <p:ph type="sldNum" sz="quarter" idx="10"/>
          </p:nvPr>
        </p:nvSpPr>
        <p:spPr/>
        <p:txBody>
          <a:bodyPr/>
          <a:lstStyle/>
          <a:p>
            <a:fld id="{470321CD-81D8-42D8-80C7-91A8E9ED1F1E}" type="slidenum">
              <a:rPr lang="en-US" smtClean="0"/>
              <a:pPr/>
              <a:t>18</a:t>
            </a:fld>
            <a:endParaRPr lang="en-US"/>
          </a:p>
        </p:txBody>
      </p:sp>
    </p:spTree>
    <p:extLst>
      <p:ext uri="{BB962C8B-B14F-4D97-AF65-F5344CB8AC3E}">
        <p14:creationId xmlns:p14="http://schemas.microsoft.com/office/powerpoint/2010/main" val="10371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27</a:t>
            </a:fld>
            <a:endParaRPr lang="en-US"/>
          </a:p>
        </p:txBody>
      </p:sp>
    </p:spTree>
    <p:extLst>
      <p:ext uri="{BB962C8B-B14F-4D97-AF65-F5344CB8AC3E}">
        <p14:creationId xmlns:p14="http://schemas.microsoft.com/office/powerpoint/2010/main" val="3091256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data type specified</a:t>
            </a:r>
            <a:r>
              <a:rPr lang="en-US" baseline="0" dirty="0" smtClean="0"/>
              <a:t> in the </a:t>
            </a:r>
            <a:r>
              <a:rPr lang="en-US" baseline="0" dirty="0" err="1" smtClean="0"/>
              <a:t>dbllaration</a:t>
            </a:r>
            <a:r>
              <a:rPr lang="en-US" baseline="0" dirty="0" smtClean="0"/>
              <a:t> is the data type of the value returned back to the program.</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29</a:t>
            </a:fld>
            <a:endParaRPr lang="en-US"/>
          </a:p>
        </p:txBody>
      </p:sp>
    </p:spTree>
    <p:extLst>
      <p:ext uri="{BB962C8B-B14F-4D97-AF65-F5344CB8AC3E}">
        <p14:creationId xmlns:p14="http://schemas.microsoft.com/office/powerpoint/2010/main" val="910139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a:t>
            </a:r>
            <a:r>
              <a:rPr lang="en-US" baseline="0" dirty="0" smtClean="0"/>
              <a:t> program- now using a function. </a:t>
            </a:r>
            <a:endParaRPr lang="en-US" dirty="0"/>
          </a:p>
        </p:txBody>
      </p:sp>
      <p:sp>
        <p:nvSpPr>
          <p:cNvPr id="4" name="Slide Number Placeholder 3"/>
          <p:cNvSpPr>
            <a:spLocks noGrp="1"/>
          </p:cNvSpPr>
          <p:nvPr>
            <p:ph type="sldNum" sz="quarter" idx="10"/>
          </p:nvPr>
        </p:nvSpPr>
        <p:spPr/>
        <p:txBody>
          <a:bodyPr/>
          <a:lstStyle/>
          <a:p>
            <a:fld id="{470321CD-81D8-42D8-80C7-91A8E9ED1F1E}" type="slidenum">
              <a:rPr lang="en-US" smtClean="0"/>
              <a:pPr/>
              <a:t>31</a:t>
            </a:fld>
            <a:endParaRPr lang="en-US"/>
          </a:p>
        </p:txBody>
      </p:sp>
    </p:spTree>
    <p:extLst>
      <p:ext uri="{BB962C8B-B14F-4D97-AF65-F5344CB8AC3E}">
        <p14:creationId xmlns:p14="http://schemas.microsoft.com/office/powerpoint/2010/main" val="327271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38385C6-60F1-4CCE-97C1-BBE39F1348C4}" type="datetimeFigureOut">
              <a:rPr lang="en-US" smtClean="0"/>
              <a:pPr/>
              <a:t>3/19/2012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E5F163B-FB6C-4169-9F9E-5002076B730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385C6-60F1-4CCE-97C1-BBE39F1348C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F163B-FB6C-4169-9F9E-5002076B730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E5F163B-FB6C-4169-9F9E-5002076B730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8385C6-60F1-4CCE-97C1-BBE39F1348C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38385C6-60F1-4CCE-97C1-BBE39F1348C4}" type="datetimeFigureOut">
              <a:rPr lang="en-US" smtClean="0"/>
              <a:pPr/>
              <a:t>3/19/2012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E5F163B-FB6C-4169-9F9E-5002076B730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38385C6-60F1-4CCE-97C1-BBE39F1348C4}" type="datetimeFigureOut">
              <a:rPr lang="en-US" smtClean="0"/>
              <a:pPr/>
              <a:t>3/19/2012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E5F163B-FB6C-4169-9F9E-5002076B730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38385C6-60F1-4CCE-97C1-BBE39F1348C4}" type="datetimeFigureOut">
              <a:rPr lang="en-US" smtClean="0"/>
              <a:pPr/>
              <a:t>3/19/2012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F163B-FB6C-4169-9F9E-5002076B730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38385C6-60F1-4CCE-97C1-BBE39F1348C4}" type="datetimeFigureOut">
              <a:rPr lang="en-US" smtClean="0"/>
              <a:pPr/>
              <a:t>3/19/2012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E5F163B-FB6C-4169-9F9E-5002076B730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8385C6-60F1-4CCE-97C1-BBE39F1348C4}" type="datetimeFigureOut">
              <a:rPr lang="en-US" smtClean="0"/>
              <a:pPr/>
              <a:t>3/19/2012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E5F163B-FB6C-4169-9F9E-5002076B73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38385C6-60F1-4CCE-97C1-BBE39F1348C4}" type="datetimeFigureOut">
              <a:rPr lang="en-US" smtClean="0"/>
              <a:pPr/>
              <a:t>3/19/2012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E5F163B-FB6C-4169-9F9E-5002076B73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E5F163B-FB6C-4169-9F9E-5002076B730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38385C6-60F1-4CCE-97C1-BBE39F1348C4}" type="datetimeFigureOut">
              <a:rPr lang="en-US" smtClean="0"/>
              <a:pPr/>
              <a:t>3/19/2012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E5F163B-FB6C-4169-9F9E-5002076B730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38385C6-60F1-4CCE-97C1-BBE39F1348C4}" type="datetimeFigureOut">
              <a:rPr lang="en-US" smtClean="0"/>
              <a:pPr/>
              <a:t>3/19/2012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38385C6-60F1-4CCE-97C1-BBE39F1348C4}" type="datetimeFigureOut">
              <a:rPr lang="en-US" smtClean="0"/>
              <a:pPr/>
              <a:t>3/19/2012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E5F163B-FB6C-4169-9F9E-5002076B730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Computer Programming I</a:t>
            </a:r>
          </a:p>
        </p:txBody>
      </p:sp>
      <p:sp>
        <p:nvSpPr>
          <p:cNvPr id="2" name="Title 1"/>
          <p:cNvSpPr>
            <a:spLocks noGrp="1"/>
          </p:cNvSpPr>
          <p:nvPr>
            <p:ph type="ctrTitle"/>
          </p:nvPr>
        </p:nvSpPr>
        <p:spPr/>
        <p:txBody>
          <a:bodyPr>
            <a:normAutofit/>
          </a:bodyPr>
          <a:lstStyle/>
          <a:p>
            <a:r>
              <a:rPr lang="en-US" dirty="0"/>
              <a:t>Apply </a:t>
            </a:r>
            <a:r>
              <a:rPr lang="en-US" dirty="0" smtClean="0"/>
              <a:t>Sub Procedures/Methods </a:t>
            </a:r>
            <a:r>
              <a:rPr lang="en-US" dirty="0"/>
              <a:t>and </a:t>
            </a:r>
            <a:r>
              <a:rPr lang="en-US" dirty="0" smtClean="0"/>
              <a:t>User Defined Functions</a:t>
            </a:r>
            <a:endParaRPr lang="en-US" dirty="0"/>
          </a:p>
        </p:txBody>
      </p:sp>
    </p:spTree>
    <p:extLst>
      <p:ext uri="{BB962C8B-B14F-4D97-AF65-F5344CB8AC3E}">
        <p14:creationId xmlns:p14="http://schemas.microsoft.com/office/powerpoint/2010/main" val="702504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Sub Procedure</a:t>
            </a:r>
            <a:endParaRPr lang="en-US" dirty="0"/>
          </a:p>
        </p:txBody>
      </p:sp>
      <p:sp>
        <p:nvSpPr>
          <p:cNvPr id="3" name="Content Placeholder 2"/>
          <p:cNvSpPr>
            <a:spLocks noGrp="1"/>
          </p:cNvSpPr>
          <p:nvPr>
            <p:ph sz="quarter" idx="1"/>
          </p:nvPr>
        </p:nvSpPr>
        <p:spPr/>
        <p:txBody>
          <a:bodyPr>
            <a:noAutofit/>
          </a:bodyPr>
          <a:lstStyle/>
          <a:p>
            <a:pPr marL="0" indent="0">
              <a:buNone/>
            </a:pPr>
            <a:r>
              <a:rPr lang="en-US" sz="2000" dirty="0">
                <a:latin typeface="Courier New" pitchFamily="49" charset="0"/>
                <a:cs typeface="Courier New" pitchFamily="49" charset="0"/>
              </a:rPr>
              <a:t>Private Sub </a:t>
            </a:r>
            <a:r>
              <a:rPr lang="en-US" sz="2000" dirty="0" smtClean="0">
                <a:latin typeface="Courier New" pitchFamily="49" charset="0"/>
                <a:cs typeface="Courier New" pitchFamily="49" charset="0"/>
              </a:rPr>
              <a:t>Calculate()</a:t>
            </a:r>
          </a:p>
          <a:p>
            <a:pPr marL="0" indent="0">
              <a:buNone/>
            </a:pPr>
            <a:endParaRPr lang="en-US" sz="1000" dirty="0">
              <a:latin typeface="Courier New" pitchFamily="49" charset="0"/>
              <a:cs typeface="Courier New" pitchFamily="49" charset="0"/>
            </a:endParaRPr>
          </a:p>
          <a:p>
            <a:pPr marL="0" indent="0">
              <a:buNone/>
            </a:pPr>
            <a:r>
              <a:rPr lang="pt-BR" sz="2000" dirty="0">
                <a:latin typeface="Courier New" pitchFamily="49" charset="0"/>
                <a:cs typeface="Courier New" pitchFamily="49" charset="0"/>
              </a:rPr>
              <a:t>    </a:t>
            </a:r>
            <a:r>
              <a:rPr lang="pt-BR" sz="2000" dirty="0" smtClean="0">
                <a:latin typeface="Courier New" pitchFamily="49" charset="0"/>
                <a:cs typeface="Courier New" pitchFamily="49" charset="0"/>
              </a:rPr>
              <a:t>Dim </a:t>
            </a:r>
            <a:r>
              <a:rPr lang="pt-BR" sz="2000" dirty="0" smtClean="0">
                <a:latin typeface="Courier New" pitchFamily="49" charset="0"/>
                <a:cs typeface="Courier New" pitchFamily="49" charset="0"/>
              </a:rPr>
              <a:t>dblNum1</a:t>
            </a:r>
            <a:r>
              <a:rPr lang="pt-BR" sz="2000" dirty="0">
                <a:latin typeface="Courier New" pitchFamily="49" charset="0"/>
                <a:cs typeface="Courier New" pitchFamily="49" charset="0"/>
              </a:rPr>
              <a:t>, </a:t>
            </a:r>
            <a:r>
              <a:rPr lang="pt-BR" sz="2000" dirty="0" smtClean="0">
                <a:latin typeface="Courier New" pitchFamily="49" charset="0"/>
                <a:cs typeface="Courier New" pitchFamily="49" charset="0"/>
              </a:rPr>
              <a:t>dblNum2</a:t>
            </a:r>
            <a:r>
              <a:rPr lang="pt-BR" sz="2000" dirty="0">
                <a:latin typeface="Courier New" pitchFamily="49" charset="0"/>
                <a:cs typeface="Courier New" pitchFamily="49" charset="0"/>
              </a:rPr>
              <a:t>, </a:t>
            </a:r>
            <a:r>
              <a:rPr lang="pt-BR" sz="2000" dirty="0" smtClean="0">
                <a:latin typeface="Courier New" pitchFamily="49" charset="0"/>
                <a:cs typeface="Courier New" pitchFamily="49" charset="0"/>
              </a:rPr>
              <a:t>dblResult </a:t>
            </a:r>
            <a:r>
              <a:rPr lang="pt-BR" sz="2000" dirty="0">
                <a:latin typeface="Courier New" pitchFamily="49" charset="0"/>
                <a:cs typeface="Courier New" pitchFamily="49" charset="0"/>
              </a:rPr>
              <a:t>As </a:t>
            </a:r>
            <a:r>
              <a:rPr lang="pt-BR" sz="2000" dirty="0" smtClean="0">
                <a:latin typeface="Courier New" pitchFamily="49" charset="0"/>
                <a:cs typeface="Courier New" pitchFamily="49" charset="0"/>
              </a:rPr>
              <a:t>Double</a:t>
            </a:r>
            <a:endParaRPr lang="pt-BR" sz="2000" dirty="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try    </a:t>
            </a:r>
            <a:endParaRPr lang="en-US" sz="2000" dirty="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dblNum1 </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Convert.To</a:t>
            </a:r>
            <a:r>
              <a:rPr lang="pt-BR" sz="2000" dirty="0" smtClean="0">
                <a:latin typeface="Courier New" pitchFamily="49" charset="0"/>
                <a:cs typeface="Courier New" pitchFamily="49" charset="0"/>
              </a:rPr>
              <a:t>Double</a:t>
            </a:r>
            <a:r>
              <a:rPr lang="en-US" sz="2000" dirty="0" smtClean="0">
                <a:latin typeface="Courier New" pitchFamily="49" charset="0"/>
                <a:cs typeface="Courier New" pitchFamily="49" charset="0"/>
              </a:rPr>
              <a:t>(txtNum1.Text</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dblNum2 </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Convert.To</a:t>
            </a:r>
            <a:r>
              <a:rPr lang="pt-BR" sz="2000" dirty="0" smtClean="0">
                <a:latin typeface="Courier New" pitchFamily="49" charset="0"/>
                <a:cs typeface="Courier New" pitchFamily="49" charset="0"/>
              </a:rPr>
              <a:t>Double</a:t>
            </a:r>
            <a:r>
              <a:rPr lang="en-US" sz="2000" dirty="0" smtClean="0">
                <a:latin typeface="Courier New" pitchFamily="49" charset="0"/>
                <a:cs typeface="Courier New" pitchFamily="49" charset="0"/>
              </a:rPr>
              <a:t>(txtNum2.Text</a:t>
            </a:r>
            <a:r>
              <a:rPr lang="en-US" sz="2000" dirty="0">
                <a:latin typeface="Courier New" pitchFamily="49" charset="0"/>
                <a:cs typeface="Courier New" pitchFamily="49" charset="0"/>
              </a:rPr>
              <a:t>)</a:t>
            </a:r>
          </a:p>
          <a:p>
            <a:pPr marL="0" indent="0">
              <a:buNone/>
            </a:pPr>
            <a:endParaRPr lang="en-US" sz="1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Select </a:t>
            </a:r>
            <a:r>
              <a:rPr lang="en-US" sz="2000" dirty="0">
                <a:latin typeface="Courier New" pitchFamily="49" charset="0"/>
                <a:cs typeface="Courier New" pitchFamily="49" charset="0"/>
              </a:rPr>
              <a:t>Case True</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Case </a:t>
            </a:r>
            <a:r>
              <a:rPr lang="en-US" sz="2000" dirty="0" err="1">
                <a:latin typeface="Courier New" pitchFamily="49" charset="0"/>
                <a:cs typeface="Courier New" pitchFamily="49" charset="0"/>
              </a:rPr>
              <a:t>rdoAdd.Checked</a:t>
            </a:r>
            <a:endParaRPr lang="en-US" sz="2000" dirty="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dblResult</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dblNum1 </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dblNum2 …</a:t>
            </a:r>
          </a:p>
          <a:p>
            <a:pPr marL="0" indent="0">
              <a:buNone/>
            </a:pPr>
            <a:r>
              <a:rPr lang="en-US" sz="2000" dirty="0" smtClean="0">
                <a:latin typeface="Courier New" pitchFamily="49" charset="0"/>
                <a:cs typeface="Courier New" pitchFamily="49" charset="0"/>
              </a:rPr>
              <a:t>	</a:t>
            </a:r>
            <a:r>
              <a:rPr lang="en-US" sz="2000" dirty="0" smtClean="0">
                <a:latin typeface="Courier New" pitchFamily="49" charset="0"/>
                <a:cs typeface="Courier New" pitchFamily="49" charset="0"/>
              </a:rPr>
              <a:t>   . </a:t>
            </a:r>
            <a:r>
              <a:rPr lang="en-US" sz="2000" dirty="0" smtClean="0">
                <a:latin typeface="Courier New" pitchFamily="49" charset="0"/>
                <a:cs typeface="Courier New" pitchFamily="49" charset="0"/>
              </a:rPr>
              <a:t>. . </a:t>
            </a:r>
            <a:r>
              <a:rPr lang="en-US" sz="2000" dirty="0" smtClean="0">
                <a:latin typeface="Courier New" pitchFamily="49" charset="0"/>
                <a:cs typeface="Courier New" pitchFamily="49" charset="0"/>
              </a:rPr>
              <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Catch Ex As Exception</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 . . </a:t>
            </a:r>
          </a:p>
          <a:p>
            <a:pPr marL="0" indent="0">
              <a:buNone/>
            </a:pPr>
            <a:endParaRPr lang="en-US" sz="1000" dirty="0" smtClean="0">
              <a:latin typeface="Courier New" pitchFamily="49" charset="0"/>
              <a:cs typeface="Courier New" pitchFamily="49" charset="0"/>
            </a:endParaRPr>
          </a:p>
          <a:p>
            <a:pPr marL="0" indent="0">
              <a:buNone/>
            </a:pPr>
            <a:r>
              <a:rPr lang="en-US" sz="2000" dirty="0" smtClean="0">
                <a:latin typeface="Courier New" pitchFamily="49" charset="0"/>
                <a:cs typeface="Courier New" pitchFamily="49" charset="0"/>
              </a:rPr>
              <a:t>End Sub</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583781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Sub</a:t>
            </a:r>
            <a:endParaRPr lang="en-US" dirty="0"/>
          </a:p>
        </p:txBody>
      </p:sp>
      <p:sp>
        <p:nvSpPr>
          <p:cNvPr id="3" name="Content Placeholder 2"/>
          <p:cNvSpPr>
            <a:spLocks noGrp="1"/>
          </p:cNvSpPr>
          <p:nvPr>
            <p:ph sz="quarter" idx="1"/>
          </p:nvPr>
        </p:nvSpPr>
        <p:spPr/>
        <p:txBody>
          <a:bodyPr>
            <a:normAutofit fontScale="92500"/>
          </a:bodyPr>
          <a:lstStyle/>
          <a:p>
            <a:pPr marL="0" indent="0">
              <a:buNone/>
            </a:pPr>
            <a:r>
              <a:rPr lang="en-US" sz="2600" dirty="0">
                <a:latin typeface="Courier New" pitchFamily="49" charset="0"/>
                <a:cs typeface="Courier New" pitchFamily="49" charset="0"/>
              </a:rPr>
              <a:t>Private Sub </a:t>
            </a:r>
            <a:r>
              <a:rPr lang="en-US" sz="2600" dirty="0" err="1">
                <a:latin typeface="Courier New" pitchFamily="49" charset="0"/>
                <a:cs typeface="Courier New" pitchFamily="49" charset="0"/>
              </a:rPr>
              <a:t>btnCalc_Click</a:t>
            </a:r>
            <a:r>
              <a:rPr lang="en-US" sz="2600" dirty="0">
                <a:latin typeface="Courier New" pitchFamily="49" charset="0"/>
                <a:cs typeface="Courier New" pitchFamily="49" charset="0"/>
              </a:rPr>
              <a:t>(</a:t>
            </a:r>
            <a:r>
              <a:rPr lang="en-US" sz="2600" dirty="0" err="1">
                <a:latin typeface="Courier New" pitchFamily="49" charset="0"/>
                <a:cs typeface="Courier New" pitchFamily="49" charset="0"/>
              </a:rPr>
              <a:t>ByVal</a:t>
            </a:r>
            <a:r>
              <a:rPr lang="en-US" sz="2600" dirty="0">
                <a:latin typeface="Courier New" pitchFamily="49" charset="0"/>
                <a:cs typeface="Courier New" pitchFamily="49" charset="0"/>
              </a:rPr>
              <a:t> sender As </a:t>
            </a:r>
            <a:r>
              <a:rPr lang="en-US" sz="2600" dirty="0" err="1">
                <a:latin typeface="Courier New" pitchFamily="49" charset="0"/>
                <a:cs typeface="Courier New" pitchFamily="49" charset="0"/>
              </a:rPr>
              <a:t>System.Object</a:t>
            </a:r>
            <a:r>
              <a:rPr lang="en-US" sz="2600" dirty="0">
                <a:latin typeface="Courier New" pitchFamily="49" charset="0"/>
                <a:cs typeface="Courier New" pitchFamily="49" charset="0"/>
              </a:rPr>
              <a:t>, </a:t>
            </a:r>
            <a:r>
              <a:rPr lang="en-US" sz="2600" dirty="0" err="1">
                <a:latin typeface="Courier New" pitchFamily="49" charset="0"/>
                <a:cs typeface="Courier New" pitchFamily="49" charset="0"/>
              </a:rPr>
              <a:t>ByVal</a:t>
            </a:r>
            <a:r>
              <a:rPr lang="en-US" sz="2600" dirty="0">
                <a:latin typeface="Courier New" pitchFamily="49" charset="0"/>
                <a:cs typeface="Courier New" pitchFamily="49" charset="0"/>
              </a:rPr>
              <a:t> e As </a:t>
            </a:r>
            <a:r>
              <a:rPr lang="en-US" sz="2600" dirty="0" err="1">
                <a:latin typeface="Courier New" pitchFamily="49" charset="0"/>
                <a:cs typeface="Courier New" pitchFamily="49" charset="0"/>
              </a:rPr>
              <a:t>System.EventArgs</a:t>
            </a:r>
            <a:r>
              <a:rPr lang="en-US" sz="2600" dirty="0">
                <a:latin typeface="Courier New" pitchFamily="49" charset="0"/>
                <a:cs typeface="Courier New" pitchFamily="49" charset="0"/>
              </a:rPr>
              <a:t>) Handles </a:t>
            </a:r>
            <a:r>
              <a:rPr lang="en-US" sz="2600" dirty="0" err="1" smtClean="0">
                <a:latin typeface="Courier New" pitchFamily="49" charset="0"/>
                <a:cs typeface="Courier New" pitchFamily="49" charset="0"/>
              </a:rPr>
              <a:t>btnCalc.Click</a:t>
            </a:r>
            <a:endParaRPr lang="en-US" sz="2600" dirty="0" smtClean="0">
              <a:latin typeface="Courier New" pitchFamily="49" charset="0"/>
              <a:cs typeface="Courier New" pitchFamily="49" charset="0"/>
            </a:endParaRPr>
          </a:p>
          <a:p>
            <a:pPr marL="0" indent="0">
              <a:buNone/>
            </a:pPr>
            <a:r>
              <a:rPr lang="en-US" sz="2600" dirty="0" smtClean="0">
                <a:latin typeface="Courier New" pitchFamily="49" charset="0"/>
                <a:cs typeface="Courier New" pitchFamily="49" charset="0"/>
              </a:rPr>
              <a:t>	Call Calculate</a:t>
            </a:r>
            <a:r>
              <a:rPr lang="en-US" sz="2600" dirty="0" smtClean="0">
                <a:latin typeface="Courier New" pitchFamily="49" charset="0"/>
                <a:cs typeface="Courier New" pitchFamily="49" charset="0"/>
              </a:rPr>
              <a:t>()</a:t>
            </a:r>
            <a:r>
              <a:rPr lang="en-US" sz="2600" dirty="0" smtClean="0">
                <a:solidFill>
                  <a:srgbClr val="008000"/>
                </a:solidFill>
                <a:latin typeface="Courier New" pitchFamily="49" charset="0"/>
                <a:cs typeface="Courier New" pitchFamily="49" charset="0"/>
              </a:rPr>
              <a:t>‘</a:t>
            </a:r>
            <a:r>
              <a:rPr lang="en-US" sz="2600" dirty="0">
                <a:solidFill>
                  <a:srgbClr val="008000"/>
                </a:solidFill>
                <a:latin typeface="Courier New" pitchFamily="49" charset="0"/>
                <a:cs typeface="Courier New" pitchFamily="49" charset="0"/>
              </a:rPr>
              <a:t>Calls the sub procedure </a:t>
            </a:r>
          </a:p>
          <a:p>
            <a:pPr marL="0" indent="0">
              <a:buNone/>
            </a:pPr>
            <a:r>
              <a:rPr lang="en-US" sz="2600" dirty="0" smtClean="0">
                <a:solidFill>
                  <a:srgbClr val="FF0000"/>
                </a:solidFill>
                <a:latin typeface="Courier New" pitchFamily="49" charset="0"/>
                <a:cs typeface="Courier New" pitchFamily="49" charset="0"/>
              </a:rPr>
              <a:t>				</a:t>
            </a:r>
            <a:r>
              <a:rPr lang="en-US" sz="2600" dirty="0" smtClean="0">
                <a:solidFill>
                  <a:srgbClr val="FF0000"/>
                </a:solidFill>
                <a:latin typeface="Courier New" pitchFamily="49" charset="0"/>
                <a:cs typeface="Courier New" pitchFamily="49" charset="0"/>
              </a:rPr>
              <a:t> </a:t>
            </a:r>
            <a:r>
              <a:rPr lang="en-US" sz="2600" dirty="0" smtClean="0">
                <a:solidFill>
                  <a:srgbClr val="008000"/>
                </a:solidFill>
                <a:latin typeface="Courier New" pitchFamily="49" charset="0"/>
                <a:cs typeface="Courier New" pitchFamily="49" charset="0"/>
              </a:rPr>
              <a:t>‘ </a:t>
            </a:r>
            <a:r>
              <a:rPr lang="en-US" sz="2600" dirty="0">
                <a:solidFill>
                  <a:srgbClr val="008000"/>
                </a:solidFill>
                <a:latin typeface="Courier New" pitchFamily="49" charset="0"/>
                <a:cs typeface="Courier New" pitchFamily="49" charset="0"/>
              </a:rPr>
              <a:t>“Call” is optional.</a:t>
            </a:r>
          </a:p>
          <a:p>
            <a:pPr marL="0" indent="0">
              <a:buNone/>
            </a:pPr>
            <a:r>
              <a:rPr lang="en-US" sz="2600" dirty="0">
                <a:latin typeface="Courier New" pitchFamily="49" charset="0"/>
                <a:cs typeface="Courier New" pitchFamily="49" charset="0"/>
              </a:rPr>
              <a:t>        </a:t>
            </a:r>
            <a:r>
              <a:rPr lang="en-US" sz="2600" dirty="0" smtClean="0">
                <a:latin typeface="Courier New" pitchFamily="49" charset="0"/>
                <a:cs typeface="Courier New" pitchFamily="49" charset="0"/>
              </a:rPr>
              <a:t>	Calculate</a:t>
            </a:r>
            <a:r>
              <a:rPr lang="en-US" sz="2600" dirty="0" smtClean="0">
                <a:latin typeface="Courier New" pitchFamily="49" charset="0"/>
                <a:cs typeface="Courier New" pitchFamily="49" charset="0"/>
              </a:rPr>
              <a:t>()</a:t>
            </a:r>
            <a:r>
              <a:rPr lang="en-US" sz="2600" dirty="0" smtClean="0">
                <a:solidFill>
                  <a:srgbClr val="008000"/>
                </a:solidFill>
                <a:latin typeface="Courier New" pitchFamily="49" charset="0"/>
                <a:cs typeface="Courier New" pitchFamily="49" charset="0"/>
              </a:rPr>
              <a:t>'Calls </a:t>
            </a:r>
            <a:r>
              <a:rPr lang="en-US" sz="2600" dirty="0">
                <a:solidFill>
                  <a:srgbClr val="008000"/>
                </a:solidFill>
                <a:latin typeface="Courier New" pitchFamily="49" charset="0"/>
                <a:cs typeface="Courier New" pitchFamily="49" charset="0"/>
              </a:rPr>
              <a:t>the sub procedure</a:t>
            </a:r>
          </a:p>
          <a:p>
            <a:pPr marL="0" indent="0">
              <a:buNone/>
            </a:pPr>
            <a:r>
              <a:rPr lang="en-US" sz="2600" dirty="0" smtClean="0">
                <a:latin typeface="Courier New" pitchFamily="49" charset="0"/>
                <a:cs typeface="Courier New" pitchFamily="49" charset="0"/>
              </a:rPr>
              <a:t>End Sub</a:t>
            </a:r>
          </a:p>
          <a:p>
            <a:pPr marL="0" indent="0">
              <a:buNone/>
            </a:pPr>
            <a:endParaRPr lang="en-US" dirty="0"/>
          </a:p>
          <a:p>
            <a:pPr marL="0" indent="0">
              <a:buNone/>
            </a:pPr>
            <a:r>
              <a:rPr lang="en-US" dirty="0" smtClean="0"/>
              <a:t>The </a:t>
            </a:r>
            <a:r>
              <a:rPr lang="en-US" b="1" dirty="0" smtClean="0">
                <a:solidFill>
                  <a:schemeClr val="accent1">
                    <a:lumMod val="75000"/>
                  </a:schemeClr>
                </a:solidFill>
              </a:rPr>
              <a:t>( )</a:t>
            </a:r>
            <a:r>
              <a:rPr lang="en-US" dirty="0" smtClean="0"/>
              <a:t> are required because values can be passed into the sub procedure. </a:t>
            </a:r>
          </a:p>
        </p:txBody>
      </p:sp>
      <p:sp>
        <p:nvSpPr>
          <p:cNvPr id="4" name="Rectangle 3"/>
          <p:cNvSpPr/>
          <p:nvPr/>
        </p:nvSpPr>
        <p:spPr>
          <a:xfrm>
            <a:off x="1308100" y="2667000"/>
            <a:ext cx="685800" cy="381000"/>
          </a:xfrm>
          <a:prstGeom prst="rect">
            <a:avLst/>
          </a:prstGeom>
          <a:solidFill>
            <a:schemeClr val="accent1">
              <a:alpha val="12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flipV="1">
            <a:off x="2133600" y="3048000"/>
            <a:ext cx="21209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550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Value or Reference</a:t>
            </a:r>
            <a:endParaRPr lang="en-US" dirty="0"/>
          </a:p>
        </p:txBody>
      </p:sp>
      <p:sp>
        <p:nvSpPr>
          <p:cNvPr id="3" name="Content Placeholder 2"/>
          <p:cNvSpPr>
            <a:spLocks noGrp="1"/>
          </p:cNvSpPr>
          <p:nvPr>
            <p:ph sz="quarter" idx="1"/>
          </p:nvPr>
        </p:nvSpPr>
        <p:spPr>
          <a:xfrm>
            <a:off x="301752" y="1752600"/>
            <a:ext cx="8503920" cy="4346448"/>
          </a:xfrm>
        </p:spPr>
        <p:txBody>
          <a:bodyPr/>
          <a:lstStyle/>
          <a:p>
            <a:r>
              <a:rPr lang="en-US" dirty="0" smtClean="0"/>
              <a:t>In our previous example we did not pass any values (called </a:t>
            </a:r>
            <a:r>
              <a:rPr lang="en-US" dirty="0" smtClean="0">
                <a:solidFill>
                  <a:schemeClr val="accent1">
                    <a:lumMod val="75000"/>
                  </a:schemeClr>
                </a:solidFill>
              </a:rPr>
              <a:t>arguments or actual parameters</a:t>
            </a:r>
            <a:r>
              <a:rPr lang="en-US" dirty="0" smtClean="0"/>
              <a:t>) into the procedure.</a:t>
            </a:r>
          </a:p>
          <a:p>
            <a:pPr lvl="1"/>
            <a:r>
              <a:rPr lang="en-US" dirty="0" smtClean="0"/>
              <a:t>These are the values or variables inside the () of the call. </a:t>
            </a:r>
          </a:p>
          <a:p>
            <a:pPr lvl="8"/>
            <a:endParaRPr lang="en-US" dirty="0"/>
          </a:p>
          <a:p>
            <a:r>
              <a:rPr lang="en-US" dirty="0" smtClean="0"/>
              <a:t>More complex procedures will usually have passed values.</a:t>
            </a:r>
          </a:p>
          <a:p>
            <a:pPr lvl="8"/>
            <a:endParaRPr lang="en-US" dirty="0"/>
          </a:p>
          <a:p>
            <a:r>
              <a:rPr lang="en-US" dirty="0" smtClean="0"/>
              <a:t>Two ways - Value (Val) or Reference (Ref)</a:t>
            </a:r>
            <a:endParaRPr lang="en-US" dirty="0"/>
          </a:p>
        </p:txBody>
      </p:sp>
    </p:spTree>
    <p:extLst>
      <p:ext uri="{BB962C8B-B14F-4D97-AF65-F5344CB8AC3E}">
        <p14:creationId xmlns:p14="http://schemas.microsoft.com/office/powerpoint/2010/main" val="657234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cs typeface="Times New Roman" pitchFamily="18" charset="0"/>
              </a:rPr>
              <a:t>Value Parameters</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a:bodyPr>
          <a:lstStyle/>
          <a:p>
            <a:r>
              <a:rPr lang="en-US" dirty="0" smtClean="0"/>
              <a:t>Value Parameters are the default.</a:t>
            </a:r>
          </a:p>
          <a:p>
            <a:pPr lvl="8"/>
            <a:endParaRPr lang="en-US" dirty="0"/>
          </a:p>
          <a:p>
            <a:r>
              <a:rPr lang="en-US" dirty="0" smtClean="0"/>
              <a:t>Example:</a:t>
            </a:r>
            <a:br>
              <a:rPr lang="en-US" dirty="0" smtClean="0"/>
            </a:br>
            <a:r>
              <a:rPr lang="en-US" sz="2500" dirty="0" smtClean="0">
                <a:latin typeface="Courier New" pitchFamily="49" charset="0"/>
                <a:cs typeface="Courier New" pitchFamily="49" charset="0"/>
              </a:rPr>
              <a:t>  Private </a:t>
            </a:r>
            <a:r>
              <a:rPr lang="en-US" sz="2500" dirty="0">
                <a:latin typeface="Courier New" pitchFamily="49" charset="0"/>
                <a:cs typeface="Courier New" pitchFamily="49" charset="0"/>
              </a:rPr>
              <a:t>Sub </a:t>
            </a:r>
            <a:r>
              <a:rPr lang="en-US" sz="2500" dirty="0" err="1">
                <a:latin typeface="Courier New" pitchFamily="49" charset="0"/>
                <a:cs typeface="Courier New" pitchFamily="49" charset="0"/>
              </a:rPr>
              <a:t>btnCalc_Click</a:t>
            </a:r>
            <a:r>
              <a:rPr lang="en-US" sz="2500" dirty="0">
                <a:latin typeface="Courier New" pitchFamily="49" charset="0"/>
                <a:cs typeface="Courier New" pitchFamily="49" charset="0"/>
              </a:rPr>
              <a:t>(</a:t>
            </a:r>
            <a:r>
              <a:rPr lang="en-US" sz="2500" b="1" dirty="0" err="1">
                <a:latin typeface="Courier New" pitchFamily="49" charset="0"/>
                <a:cs typeface="Courier New" pitchFamily="49" charset="0"/>
              </a:rPr>
              <a:t>ByVal</a:t>
            </a:r>
            <a:r>
              <a:rPr lang="en-US" sz="2500" dirty="0">
                <a:latin typeface="Courier New" pitchFamily="49" charset="0"/>
                <a:cs typeface="Courier New" pitchFamily="49" charset="0"/>
              </a:rPr>
              <a:t> sender As </a:t>
            </a:r>
            <a:r>
              <a:rPr lang="en-US" sz="2500" dirty="0" smtClean="0">
                <a:latin typeface="Courier New" pitchFamily="49" charset="0"/>
                <a:cs typeface="Courier New" pitchFamily="49" charset="0"/>
              </a:rPr>
              <a:t>  </a:t>
            </a:r>
            <a:br>
              <a:rPr lang="en-US" sz="2500" dirty="0" smtClean="0">
                <a:latin typeface="Courier New" pitchFamily="49" charset="0"/>
                <a:cs typeface="Courier New" pitchFamily="49" charset="0"/>
              </a:rPr>
            </a:br>
            <a:r>
              <a:rPr lang="en-US" sz="2500" dirty="0" smtClean="0">
                <a:latin typeface="Courier New" pitchFamily="49" charset="0"/>
                <a:cs typeface="Courier New" pitchFamily="49" charset="0"/>
              </a:rPr>
              <a:t>  </a:t>
            </a:r>
            <a:r>
              <a:rPr lang="en-US" sz="2500" dirty="0" err="1" smtClean="0">
                <a:latin typeface="Courier New" pitchFamily="49" charset="0"/>
                <a:cs typeface="Courier New" pitchFamily="49" charset="0"/>
              </a:rPr>
              <a:t>System.Object</a:t>
            </a:r>
            <a:r>
              <a:rPr lang="en-US" sz="2500" dirty="0">
                <a:latin typeface="Courier New" pitchFamily="49" charset="0"/>
                <a:cs typeface="Courier New" pitchFamily="49" charset="0"/>
              </a:rPr>
              <a:t>, </a:t>
            </a:r>
            <a:r>
              <a:rPr lang="en-US" sz="2500" b="1" dirty="0" err="1">
                <a:latin typeface="Courier New" pitchFamily="49" charset="0"/>
                <a:cs typeface="Courier New" pitchFamily="49" charset="0"/>
              </a:rPr>
              <a:t>ByVal</a:t>
            </a:r>
            <a:r>
              <a:rPr lang="en-US" sz="2500" dirty="0">
                <a:latin typeface="Courier New" pitchFamily="49" charset="0"/>
                <a:cs typeface="Courier New" pitchFamily="49" charset="0"/>
              </a:rPr>
              <a:t> e As </a:t>
            </a:r>
            <a:r>
              <a:rPr lang="en-US" sz="2500" dirty="0" err="1">
                <a:latin typeface="Courier New" pitchFamily="49" charset="0"/>
                <a:cs typeface="Courier New" pitchFamily="49" charset="0"/>
              </a:rPr>
              <a:t>System.EventArgs</a:t>
            </a:r>
            <a:r>
              <a:rPr lang="en-US" sz="2500" dirty="0">
                <a:latin typeface="Courier New" pitchFamily="49" charset="0"/>
                <a:cs typeface="Courier New" pitchFamily="49" charset="0"/>
              </a:rPr>
              <a:t>) </a:t>
            </a:r>
            <a:r>
              <a:rPr lang="en-US" sz="2500" dirty="0" smtClean="0">
                <a:latin typeface="Courier New" pitchFamily="49" charset="0"/>
                <a:cs typeface="Courier New" pitchFamily="49" charset="0"/>
              </a:rPr>
              <a:t>  </a:t>
            </a:r>
          </a:p>
          <a:p>
            <a:pPr marL="0" indent="0">
              <a:buNone/>
            </a:pPr>
            <a:r>
              <a:rPr lang="en-US" sz="2500" dirty="0">
                <a:latin typeface="Courier New" pitchFamily="49" charset="0"/>
                <a:cs typeface="Courier New" pitchFamily="49" charset="0"/>
              </a:rPr>
              <a:t> </a:t>
            </a:r>
            <a:r>
              <a:rPr lang="en-US" sz="2500" dirty="0" smtClean="0">
                <a:latin typeface="Courier New" pitchFamily="49" charset="0"/>
                <a:cs typeface="Courier New" pitchFamily="49" charset="0"/>
              </a:rPr>
              <a:t>  </a:t>
            </a:r>
            <a:r>
              <a:rPr lang="en-US" sz="2500" dirty="0" smtClean="0">
                <a:latin typeface="Courier New" pitchFamily="49" charset="0"/>
                <a:cs typeface="Courier New" pitchFamily="49" charset="0"/>
              </a:rPr>
              <a:t>Handles </a:t>
            </a:r>
            <a:r>
              <a:rPr lang="en-US" sz="2500" dirty="0" err="1" smtClean="0">
                <a:latin typeface="Courier New" pitchFamily="49" charset="0"/>
                <a:cs typeface="Courier New" pitchFamily="49" charset="0"/>
              </a:rPr>
              <a:t>btnCalc.Click</a:t>
            </a:r>
            <a:endParaRPr lang="en-US" sz="2500" dirty="0">
              <a:latin typeface="Courier New" pitchFamily="49" charset="0"/>
              <a:cs typeface="Courier New" pitchFamily="49" charset="0"/>
            </a:endParaRPr>
          </a:p>
          <a:p>
            <a:pPr lvl="4"/>
            <a:endParaRPr lang="en-US" dirty="0" smtClean="0"/>
          </a:p>
          <a:p>
            <a:r>
              <a:rPr lang="en-US" dirty="0" smtClean="0"/>
              <a:t>Button actions are sub procedures too - this one is called when the button is clicked- and </a:t>
            </a:r>
            <a:r>
              <a:rPr lang="en-US" dirty="0" err="1" smtClean="0"/>
              <a:t>ByVal</a:t>
            </a:r>
            <a:r>
              <a:rPr lang="en-US" dirty="0" smtClean="0"/>
              <a:t> is used.</a:t>
            </a:r>
          </a:p>
          <a:p>
            <a:pPr lvl="4"/>
            <a:endParaRPr lang="en-US" dirty="0" smtClean="0"/>
          </a:p>
          <a:p>
            <a:r>
              <a:rPr lang="en-US" dirty="0" smtClean="0"/>
              <a:t>We distinguish them by calling the </a:t>
            </a:r>
            <a:r>
              <a:rPr lang="en-US" b="1" dirty="0" smtClean="0">
                <a:solidFill>
                  <a:schemeClr val="accent1">
                    <a:lumMod val="75000"/>
                  </a:schemeClr>
                </a:solidFill>
              </a:rPr>
              <a:t>Event Procedures</a:t>
            </a:r>
            <a:r>
              <a:rPr lang="en-US" dirty="0" smtClean="0"/>
              <a:t>.</a:t>
            </a:r>
          </a:p>
          <a:p>
            <a:pPr lvl="1"/>
            <a:r>
              <a:rPr lang="en-US" dirty="0" smtClean="0"/>
              <a:t>They will only execute if the event is called, such as a button click.</a:t>
            </a:r>
          </a:p>
        </p:txBody>
      </p:sp>
    </p:spTree>
    <p:extLst>
      <p:ext uri="{BB962C8B-B14F-4D97-AF65-F5344CB8AC3E}">
        <p14:creationId xmlns:p14="http://schemas.microsoft.com/office/powerpoint/2010/main" val="3541221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cs typeface="Times New Roman" pitchFamily="18" charset="0"/>
              </a:rPr>
              <a:t>Value Parameters</a:t>
            </a:r>
            <a:endParaRPr lang="en-US" dirty="0"/>
          </a:p>
        </p:txBody>
      </p:sp>
      <p:sp>
        <p:nvSpPr>
          <p:cNvPr id="3" name="Content Placeholder 2"/>
          <p:cNvSpPr>
            <a:spLocks noGrp="1"/>
          </p:cNvSpPr>
          <p:nvPr>
            <p:ph sz="quarter" idx="1"/>
          </p:nvPr>
        </p:nvSpPr>
        <p:spPr>
          <a:xfrm>
            <a:off x="301752" y="1676400"/>
            <a:ext cx="8503920" cy="4572000"/>
          </a:xfrm>
        </p:spPr>
        <p:txBody>
          <a:bodyPr>
            <a:normAutofit fontScale="92500" lnSpcReduction="10000"/>
          </a:bodyPr>
          <a:lstStyle/>
          <a:p>
            <a:r>
              <a:rPr lang="en-US" b="1" dirty="0" smtClean="0">
                <a:solidFill>
                  <a:schemeClr val="accent1">
                    <a:lumMod val="75000"/>
                  </a:schemeClr>
                </a:solidFill>
              </a:rPr>
              <a:t>Value Parameters </a:t>
            </a:r>
            <a:r>
              <a:rPr lang="en-US" dirty="0" smtClean="0"/>
              <a:t>pass the </a:t>
            </a:r>
            <a:r>
              <a:rPr lang="en-US" u="sng" dirty="0" smtClean="0"/>
              <a:t>value</a:t>
            </a:r>
            <a:r>
              <a:rPr lang="en-US" dirty="0" smtClean="0"/>
              <a:t> to the sub procedure.</a:t>
            </a:r>
          </a:p>
          <a:p>
            <a:endParaRPr lang="en-US" dirty="0"/>
          </a:p>
          <a:p>
            <a:r>
              <a:rPr lang="en-US" dirty="0" smtClean="0"/>
              <a:t>Passing a </a:t>
            </a:r>
            <a:r>
              <a:rPr lang="en-US" b="1" dirty="0" smtClean="0"/>
              <a:t>value</a:t>
            </a:r>
            <a:r>
              <a:rPr lang="en-US" dirty="0" smtClean="0"/>
              <a:t> of a variable - not the variable itself. </a:t>
            </a:r>
          </a:p>
          <a:p>
            <a:pPr lvl="3"/>
            <a:endParaRPr lang="en-US" dirty="0" smtClean="0"/>
          </a:p>
          <a:p>
            <a:r>
              <a:rPr lang="en-US" dirty="0" smtClean="0"/>
              <a:t>The value of the variable </a:t>
            </a:r>
            <a:r>
              <a:rPr lang="en-US" u="sng" dirty="0" smtClean="0"/>
              <a:t>cannot</a:t>
            </a:r>
            <a:r>
              <a:rPr lang="en-US" dirty="0" smtClean="0"/>
              <a:t> be changed.</a:t>
            </a:r>
          </a:p>
          <a:p>
            <a:pPr lvl="4"/>
            <a:endParaRPr lang="en-US" dirty="0"/>
          </a:p>
          <a:p>
            <a:r>
              <a:rPr lang="en-US" dirty="0" smtClean="0"/>
              <a:t>So just the value is passed into the sub procedure- the actual variable remains separate with its own value.</a:t>
            </a:r>
          </a:p>
          <a:p>
            <a:pPr lvl="3"/>
            <a:endParaRPr lang="en-US" dirty="0"/>
          </a:p>
          <a:p>
            <a:r>
              <a:rPr lang="en-US" dirty="0" smtClean="0"/>
              <a:t>Use </a:t>
            </a:r>
            <a:r>
              <a:rPr lang="en-US" dirty="0" err="1" smtClean="0"/>
              <a:t>ByVal</a:t>
            </a:r>
            <a:r>
              <a:rPr lang="en-US" dirty="0" smtClean="0"/>
              <a:t> when </a:t>
            </a:r>
            <a:r>
              <a:rPr lang="en-US" u="sng" dirty="0" smtClean="0"/>
              <a:t>no return value is needed</a:t>
            </a:r>
            <a:r>
              <a:rPr lang="en-US" dirty="0" smtClean="0"/>
              <a:t>.</a:t>
            </a:r>
          </a:p>
          <a:p>
            <a:pPr lvl="3"/>
            <a:endParaRPr lang="en-US" dirty="0" smtClean="0"/>
          </a:p>
          <a:p>
            <a:r>
              <a:rPr lang="en-US" dirty="0" smtClean="0"/>
              <a:t>Think of </a:t>
            </a:r>
            <a:r>
              <a:rPr lang="en-US" dirty="0" err="1" smtClean="0"/>
              <a:t>ByVal</a:t>
            </a:r>
            <a:r>
              <a:rPr lang="en-US" dirty="0" smtClean="0"/>
              <a:t> as a “one way street”</a:t>
            </a:r>
            <a:endParaRPr lang="en-US" dirty="0"/>
          </a:p>
        </p:txBody>
      </p:sp>
    </p:spTree>
    <p:extLst>
      <p:ext uri="{BB962C8B-B14F-4D97-AF65-F5344CB8AC3E}">
        <p14:creationId xmlns:p14="http://schemas.microsoft.com/office/powerpoint/2010/main" val="1614274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cs typeface="Times New Roman" pitchFamily="18" charset="0"/>
              </a:rPr>
              <a:t>Value </a:t>
            </a:r>
            <a:r>
              <a:rPr lang="en-US" sz="3600" dirty="0" smtClean="0">
                <a:cs typeface="Times New Roman" pitchFamily="18" charset="0"/>
              </a:rPr>
              <a:t>Parameters</a:t>
            </a:r>
            <a:endParaRPr lang="en-US" dirty="0"/>
          </a:p>
        </p:txBody>
      </p:sp>
      <p:sp>
        <p:nvSpPr>
          <p:cNvPr id="3" name="Content Placeholder 2"/>
          <p:cNvSpPr>
            <a:spLocks noGrp="1"/>
          </p:cNvSpPr>
          <p:nvPr>
            <p:ph sz="quarter" idx="1"/>
          </p:nvPr>
        </p:nvSpPr>
        <p:spPr>
          <a:xfrm>
            <a:off x="228600" y="1679448"/>
            <a:ext cx="8577072" cy="4949952"/>
          </a:xfrm>
        </p:spPr>
        <p:txBody>
          <a:bodyPr>
            <a:normAutofit fontScale="85000" lnSpcReduction="20000"/>
          </a:bodyPr>
          <a:lstStyle/>
          <a:p>
            <a:pPr marL="434340" indent="-342900">
              <a:lnSpc>
                <a:spcPct val="90000"/>
              </a:lnSpc>
              <a:defRPr/>
            </a:pPr>
            <a:r>
              <a:rPr lang="en-US" sz="2900" dirty="0" smtClean="0">
                <a:cs typeface="Times New Roman" pitchFamily="18" charset="0"/>
              </a:rPr>
              <a:t>Only </a:t>
            </a:r>
            <a:r>
              <a:rPr lang="en-US" sz="2900" dirty="0">
                <a:cs typeface="Times New Roman" pitchFamily="18" charset="0"/>
              </a:rPr>
              <a:t>used as a </a:t>
            </a:r>
            <a:r>
              <a:rPr lang="en-US" sz="3100" dirty="0">
                <a:solidFill>
                  <a:schemeClr val="accent1">
                    <a:lumMod val="75000"/>
                  </a:schemeClr>
                </a:solidFill>
                <a:cs typeface="Times New Roman" pitchFamily="18" charset="0"/>
              </a:rPr>
              <a:t>local</a:t>
            </a:r>
            <a:r>
              <a:rPr lang="en-US" sz="2900" dirty="0">
                <a:solidFill>
                  <a:schemeClr val="accent1">
                    <a:lumMod val="75000"/>
                  </a:schemeClr>
                </a:solidFill>
                <a:cs typeface="Times New Roman" pitchFamily="18" charset="0"/>
              </a:rPr>
              <a:t> </a:t>
            </a:r>
            <a:r>
              <a:rPr lang="en-US" sz="2900" dirty="0">
                <a:cs typeface="Times New Roman" pitchFamily="18" charset="0"/>
              </a:rPr>
              <a:t>variable by the called procedure</a:t>
            </a:r>
            <a:r>
              <a:rPr lang="en-US" sz="2900" dirty="0" smtClean="0">
                <a:cs typeface="Times New Roman" pitchFamily="18" charset="0"/>
              </a:rPr>
              <a:t>.</a:t>
            </a:r>
          </a:p>
          <a:p>
            <a:pPr marL="2537460" lvl="8" indent="-342900">
              <a:lnSpc>
                <a:spcPct val="90000"/>
              </a:lnSpc>
              <a:defRPr/>
            </a:pPr>
            <a:endParaRPr lang="en-US" dirty="0">
              <a:cs typeface="Times New Roman" pitchFamily="18" charset="0"/>
            </a:endParaRPr>
          </a:p>
          <a:p>
            <a:pPr marL="434340" indent="-342900">
              <a:lnSpc>
                <a:spcPct val="90000"/>
              </a:lnSpc>
              <a:defRPr/>
            </a:pPr>
            <a:r>
              <a:rPr lang="en-US" sz="2900" dirty="0">
                <a:cs typeface="Times New Roman" pitchFamily="18" charset="0"/>
              </a:rPr>
              <a:t>After the procedure has executed, the value of the argument in the procedure call has </a:t>
            </a:r>
            <a:r>
              <a:rPr lang="en-US" sz="3100" dirty="0">
                <a:solidFill>
                  <a:schemeClr val="accent1">
                    <a:lumMod val="75000"/>
                  </a:schemeClr>
                </a:solidFill>
                <a:cs typeface="Times New Roman" pitchFamily="18" charset="0"/>
              </a:rPr>
              <a:t>not changed</a:t>
            </a:r>
            <a:r>
              <a:rPr lang="en-US" sz="2900" dirty="0" smtClean="0">
                <a:cs typeface="Times New Roman" pitchFamily="18" charset="0"/>
              </a:rPr>
              <a:t>.</a:t>
            </a:r>
          </a:p>
          <a:p>
            <a:pPr marL="2537460" lvl="8" indent="-342900">
              <a:lnSpc>
                <a:spcPct val="90000"/>
              </a:lnSpc>
              <a:defRPr/>
            </a:pPr>
            <a:endParaRPr lang="en-US" dirty="0">
              <a:cs typeface="Times New Roman" pitchFamily="18" charset="0"/>
            </a:endParaRPr>
          </a:p>
          <a:p>
            <a:pPr marL="434340" indent="-342900">
              <a:lnSpc>
                <a:spcPct val="90000"/>
              </a:lnSpc>
              <a:defRPr/>
            </a:pPr>
            <a:r>
              <a:rPr lang="en-US" sz="2900" dirty="0">
                <a:cs typeface="Times New Roman" pitchFamily="18" charset="0"/>
              </a:rPr>
              <a:t>The </a:t>
            </a:r>
            <a:r>
              <a:rPr lang="en-US" sz="3100" dirty="0">
                <a:solidFill>
                  <a:schemeClr val="accent1">
                    <a:lumMod val="75000"/>
                  </a:schemeClr>
                </a:solidFill>
                <a:cs typeface="Times New Roman" pitchFamily="18" charset="0"/>
              </a:rPr>
              <a:t>order</a:t>
            </a:r>
            <a:r>
              <a:rPr lang="en-US" sz="2900" dirty="0">
                <a:cs typeface="Times New Roman" pitchFamily="18" charset="0"/>
              </a:rPr>
              <a:t> of the arguments passed corresponds to the order of the parameters</a:t>
            </a:r>
            <a:r>
              <a:rPr lang="en-US" sz="2900" dirty="0" smtClean="0">
                <a:cs typeface="Times New Roman" pitchFamily="18" charset="0"/>
              </a:rPr>
              <a:t>.</a:t>
            </a:r>
          </a:p>
          <a:p>
            <a:pPr marL="2537460" lvl="8" indent="-342900">
              <a:lnSpc>
                <a:spcPct val="90000"/>
              </a:lnSpc>
              <a:defRPr/>
            </a:pPr>
            <a:endParaRPr lang="en-US" dirty="0">
              <a:cs typeface="Times New Roman" pitchFamily="18" charset="0"/>
            </a:endParaRPr>
          </a:p>
          <a:p>
            <a:pPr marL="434340" indent="-342900">
              <a:lnSpc>
                <a:spcPct val="90000"/>
              </a:lnSpc>
              <a:defRPr/>
            </a:pPr>
            <a:r>
              <a:rPr lang="en-US" sz="2900" dirty="0">
                <a:cs typeface="Times New Roman" pitchFamily="18" charset="0"/>
              </a:rPr>
              <a:t>The </a:t>
            </a:r>
            <a:r>
              <a:rPr lang="en-US" sz="3100" dirty="0">
                <a:solidFill>
                  <a:schemeClr val="accent1">
                    <a:lumMod val="75000"/>
                  </a:schemeClr>
                </a:solidFill>
                <a:cs typeface="Times New Roman" pitchFamily="18" charset="0"/>
              </a:rPr>
              <a:t>number</a:t>
            </a:r>
            <a:r>
              <a:rPr lang="en-US" sz="3100" dirty="0">
                <a:solidFill>
                  <a:schemeClr val="accent1">
                    <a:lumMod val="60000"/>
                    <a:lumOff val="40000"/>
                  </a:schemeClr>
                </a:solidFill>
                <a:cs typeface="Times New Roman" pitchFamily="18" charset="0"/>
              </a:rPr>
              <a:t> </a:t>
            </a:r>
            <a:r>
              <a:rPr lang="en-US" sz="3100" dirty="0">
                <a:solidFill>
                  <a:schemeClr val="accent1">
                    <a:lumMod val="75000"/>
                  </a:schemeClr>
                </a:solidFill>
                <a:cs typeface="Times New Roman" pitchFamily="18" charset="0"/>
              </a:rPr>
              <a:t>of</a:t>
            </a:r>
            <a:r>
              <a:rPr lang="en-US" sz="3100" dirty="0">
                <a:solidFill>
                  <a:schemeClr val="accent1">
                    <a:lumMod val="60000"/>
                    <a:lumOff val="40000"/>
                  </a:schemeClr>
                </a:solidFill>
                <a:cs typeface="Times New Roman" pitchFamily="18" charset="0"/>
              </a:rPr>
              <a:t> </a:t>
            </a:r>
            <a:r>
              <a:rPr lang="en-US" sz="3100" dirty="0">
                <a:solidFill>
                  <a:schemeClr val="accent1">
                    <a:lumMod val="75000"/>
                  </a:schemeClr>
                </a:solidFill>
                <a:cs typeface="Times New Roman" pitchFamily="18" charset="0"/>
              </a:rPr>
              <a:t>arguments</a:t>
            </a:r>
            <a:r>
              <a:rPr lang="en-US" sz="3100" dirty="0">
                <a:solidFill>
                  <a:schemeClr val="accent1">
                    <a:lumMod val="60000"/>
                    <a:lumOff val="40000"/>
                  </a:schemeClr>
                </a:solidFill>
                <a:cs typeface="Times New Roman" pitchFamily="18" charset="0"/>
              </a:rPr>
              <a:t> </a:t>
            </a:r>
            <a:r>
              <a:rPr lang="en-US" sz="2900" dirty="0">
                <a:cs typeface="Times New Roman" pitchFamily="18" charset="0"/>
              </a:rPr>
              <a:t>in a procedure call must match the number of parameters in the in the procedure </a:t>
            </a:r>
            <a:r>
              <a:rPr lang="en-US" sz="2900" dirty="0" smtClean="0">
                <a:cs typeface="Times New Roman" pitchFamily="18" charset="0"/>
              </a:rPr>
              <a:t>declaration.</a:t>
            </a:r>
          </a:p>
          <a:p>
            <a:pPr marL="2537460" lvl="8" indent="-342900">
              <a:lnSpc>
                <a:spcPct val="90000"/>
              </a:lnSpc>
              <a:defRPr/>
            </a:pPr>
            <a:endParaRPr lang="en-US" dirty="0">
              <a:cs typeface="Times New Roman" pitchFamily="18" charset="0"/>
            </a:endParaRPr>
          </a:p>
          <a:p>
            <a:pPr marL="434340" indent="-342900">
              <a:lnSpc>
                <a:spcPct val="90000"/>
              </a:lnSpc>
              <a:defRPr/>
            </a:pPr>
            <a:r>
              <a:rPr lang="en-US" sz="2900" dirty="0">
                <a:cs typeface="Times New Roman" pitchFamily="18" charset="0"/>
              </a:rPr>
              <a:t>Arguments passed by value can be in the form of </a:t>
            </a:r>
            <a:r>
              <a:rPr lang="en-US" sz="3100" dirty="0">
                <a:solidFill>
                  <a:schemeClr val="accent1">
                    <a:lumMod val="75000"/>
                  </a:schemeClr>
                </a:solidFill>
                <a:cs typeface="Times New Roman" pitchFamily="18" charset="0"/>
              </a:rPr>
              <a:t>constants, variables, value or expressions</a:t>
            </a:r>
            <a:r>
              <a:rPr lang="en-US" sz="2900" dirty="0" smtClean="0">
                <a:cs typeface="Times New Roman" pitchFamily="18" charset="0"/>
              </a:rPr>
              <a:t>.</a:t>
            </a:r>
          </a:p>
          <a:p>
            <a:pPr marL="2537460" lvl="8" indent="-342900">
              <a:lnSpc>
                <a:spcPct val="90000"/>
              </a:lnSpc>
              <a:defRPr/>
            </a:pPr>
            <a:endParaRPr lang="en-US" dirty="0">
              <a:cs typeface="Times New Roman" pitchFamily="18" charset="0"/>
            </a:endParaRPr>
          </a:p>
          <a:p>
            <a:pPr marL="434340" indent="-342900">
              <a:lnSpc>
                <a:spcPct val="90000"/>
              </a:lnSpc>
              <a:defRPr/>
            </a:pPr>
            <a:r>
              <a:rPr lang="en-US" sz="2900" dirty="0">
                <a:cs typeface="Times New Roman" pitchFamily="18" charset="0"/>
              </a:rPr>
              <a:t>Variable arguments passed by value are </a:t>
            </a:r>
            <a:r>
              <a:rPr lang="en-US" sz="3100" dirty="0">
                <a:solidFill>
                  <a:schemeClr val="accent1">
                    <a:lumMod val="75000"/>
                  </a:schemeClr>
                </a:solidFill>
                <a:cs typeface="Times New Roman" pitchFamily="18" charset="0"/>
              </a:rPr>
              <a:t>not changed </a:t>
            </a:r>
            <a:r>
              <a:rPr lang="en-US" sz="2900" dirty="0">
                <a:cs typeface="Times New Roman" pitchFamily="18" charset="0"/>
              </a:rPr>
              <a:t>by the procedure. </a:t>
            </a:r>
          </a:p>
          <a:p>
            <a:endParaRPr lang="en-US" dirty="0"/>
          </a:p>
        </p:txBody>
      </p:sp>
    </p:spTree>
    <p:extLst>
      <p:ext uri="{BB962C8B-B14F-4D97-AF65-F5344CB8AC3E}">
        <p14:creationId xmlns:p14="http://schemas.microsoft.com/office/powerpoint/2010/main" val="1535103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Parameter Example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55000" lnSpcReduction="20000"/>
          </a:bodyPr>
          <a:lstStyle/>
          <a:p>
            <a:pPr marL="0" indent="0">
              <a:buNone/>
            </a:pPr>
            <a:r>
              <a:rPr lang="en-US" sz="2800" dirty="0">
                <a:latin typeface="Courier New" pitchFamily="49" charset="0"/>
                <a:cs typeface="Courier New" pitchFamily="49" charset="0"/>
              </a:rPr>
              <a:t>In a Button Click…</a:t>
            </a:r>
          </a:p>
          <a:p>
            <a:pPr marL="0" indent="0">
              <a:buNone/>
            </a:pP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Dim </a:t>
            </a:r>
            <a:r>
              <a:rPr lang="en-US" sz="2800" dirty="0" smtClean="0">
                <a:latin typeface="Courier New" pitchFamily="49" charset="0"/>
                <a:cs typeface="Courier New" pitchFamily="49" charset="0"/>
              </a:rPr>
              <a:t>dblNumber1</a:t>
            </a:r>
            <a:r>
              <a:rPr lang="en-US" sz="2800" dirty="0">
                <a:latin typeface="Courier New" pitchFamily="49" charset="0"/>
                <a:cs typeface="Courier New" pitchFamily="49" charset="0"/>
              </a:rPr>
              <a:t>, dblNumber2 As </a:t>
            </a:r>
            <a:r>
              <a:rPr lang="en-US" sz="2800" dirty="0" smtClean="0">
                <a:latin typeface="Courier New" pitchFamily="49" charset="0"/>
                <a:cs typeface="Courier New" pitchFamily="49" charset="0"/>
              </a:rPr>
              <a:t>Double</a:t>
            </a:r>
            <a:endParaRPr lang="en-US" sz="2800" dirty="0">
              <a:latin typeface="Courier New" pitchFamily="49" charset="0"/>
              <a:cs typeface="Courier New" pitchFamily="49" charset="0"/>
            </a:endParaRPr>
          </a:p>
          <a:p>
            <a:pPr marL="0" indent="0">
              <a:buNone/>
            </a:pP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dblNumber1 </a:t>
            </a:r>
            <a:r>
              <a:rPr lang="en-US" sz="2800" dirty="0" smtClean="0">
                <a:latin typeface="Courier New" pitchFamily="49" charset="0"/>
                <a:cs typeface="Courier New" pitchFamily="49" charset="0"/>
              </a:rPr>
              <a:t>= </a:t>
            </a:r>
            <a:r>
              <a:rPr lang="en-US" sz="2800" dirty="0" err="1">
                <a:latin typeface="Courier New" pitchFamily="49" charset="0"/>
                <a:cs typeface="Courier New" pitchFamily="49" charset="0"/>
              </a:rPr>
              <a:t>Convert.To</a:t>
            </a:r>
            <a:r>
              <a:rPr lang="en-US" sz="2800" dirty="0">
                <a:latin typeface="Courier New" pitchFamily="49" charset="0"/>
                <a:cs typeface="Courier New" pitchFamily="49" charset="0"/>
              </a:rPr>
              <a:t> Double(txtNum1.Text)</a:t>
            </a:r>
            <a:br>
              <a:rPr lang="en-US" sz="2800" dirty="0">
                <a:latin typeface="Courier New" pitchFamily="49" charset="0"/>
                <a:cs typeface="Courier New" pitchFamily="49" charset="0"/>
              </a:rPr>
            </a:br>
            <a:r>
              <a:rPr lang="en-US" sz="2800" dirty="0">
                <a:latin typeface="Courier New" pitchFamily="49" charset="0"/>
                <a:cs typeface="Courier New" pitchFamily="49" charset="0"/>
              </a:rPr>
              <a:t>dblNumber2 = </a:t>
            </a:r>
            <a:r>
              <a:rPr lang="en-US" sz="2800" dirty="0" err="1">
                <a:latin typeface="Courier New" pitchFamily="49" charset="0"/>
                <a:cs typeface="Courier New" pitchFamily="49" charset="0"/>
              </a:rPr>
              <a:t>Convert.To</a:t>
            </a:r>
            <a:r>
              <a:rPr lang="en-US" sz="2800" dirty="0">
                <a:latin typeface="Courier New" pitchFamily="49" charset="0"/>
                <a:cs typeface="Courier New" pitchFamily="49" charset="0"/>
              </a:rPr>
              <a:t> Double(txtNum2.Text)</a:t>
            </a:r>
          </a:p>
          <a:p>
            <a:pPr marL="0" indent="0">
              <a:buNone/>
            </a:pP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Calculate </a:t>
            </a:r>
            <a:r>
              <a:rPr lang="en-US" sz="2800" dirty="0" smtClean="0">
                <a:latin typeface="Courier New" pitchFamily="49" charset="0"/>
                <a:cs typeface="Courier New" pitchFamily="49" charset="0"/>
              </a:rPr>
              <a:t>(</a:t>
            </a:r>
            <a:r>
              <a:rPr lang="en-US" sz="2800" dirty="0" smtClean="0">
                <a:solidFill>
                  <a:schemeClr val="accent1">
                    <a:lumMod val="75000"/>
                  </a:schemeClr>
                </a:solidFill>
                <a:latin typeface="Courier New" pitchFamily="49" charset="0"/>
                <a:cs typeface="Courier New" pitchFamily="49" charset="0"/>
              </a:rPr>
              <a:t>dblNumber1</a:t>
            </a:r>
            <a:r>
              <a:rPr lang="en-US" sz="2800" dirty="0">
                <a:latin typeface="Courier New" pitchFamily="49" charset="0"/>
                <a:cs typeface="Courier New" pitchFamily="49" charset="0"/>
              </a:rPr>
              <a:t>, </a:t>
            </a:r>
            <a:r>
              <a:rPr lang="en-US" dirty="0" smtClean="0">
                <a:solidFill>
                  <a:schemeClr val="accent1">
                    <a:lumMod val="75000"/>
                  </a:schemeClr>
                </a:solidFill>
                <a:latin typeface="Courier New" pitchFamily="49" charset="0"/>
                <a:cs typeface="Courier New" pitchFamily="49" charset="0"/>
              </a:rPr>
              <a:t>dblNumber2</a:t>
            </a:r>
            <a:r>
              <a:rPr lang="en-US" sz="2800" dirty="0" smtClean="0">
                <a:latin typeface="Courier New" pitchFamily="49" charset="0"/>
                <a:cs typeface="Courier New" pitchFamily="49" charset="0"/>
              </a:rPr>
              <a:t>)</a:t>
            </a:r>
          </a:p>
          <a:p>
            <a:pPr marL="0" indent="0">
              <a:buNone/>
            </a:pPr>
            <a:endParaRPr lang="en-US" sz="2800" dirty="0">
              <a:latin typeface="Courier New" pitchFamily="49" charset="0"/>
              <a:cs typeface="Courier New" pitchFamily="49" charset="0"/>
            </a:endParaRPr>
          </a:p>
          <a:p>
            <a:pPr marL="0" indent="0">
              <a:buNone/>
            </a:pPr>
            <a:endParaRPr lang="en-US" sz="2800" dirty="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Private </a:t>
            </a:r>
            <a:r>
              <a:rPr lang="en-US" sz="2800" dirty="0">
                <a:latin typeface="Courier New" pitchFamily="49" charset="0"/>
                <a:cs typeface="Courier New" pitchFamily="49" charset="0"/>
              </a:rPr>
              <a:t>Sub </a:t>
            </a:r>
            <a:r>
              <a:rPr lang="en-US" sz="2800" dirty="0" smtClean="0">
                <a:latin typeface="Courier New" pitchFamily="49" charset="0"/>
                <a:cs typeface="Courier New" pitchFamily="49" charset="0"/>
              </a:rPr>
              <a:t>Calculate(</a:t>
            </a:r>
            <a:r>
              <a:rPr lang="en-US" sz="2800" dirty="0" err="1" smtClean="0">
                <a:latin typeface="Courier New" pitchFamily="49" charset="0"/>
                <a:cs typeface="Courier New" pitchFamily="49" charset="0"/>
              </a:rPr>
              <a:t>ByVal</a:t>
            </a:r>
            <a:r>
              <a:rPr lang="en-US" sz="2800" dirty="0" smtClean="0">
                <a:latin typeface="Courier New" pitchFamily="49" charset="0"/>
                <a:cs typeface="Courier New" pitchFamily="49" charset="0"/>
              </a:rPr>
              <a:t> </a:t>
            </a:r>
            <a:r>
              <a:rPr lang="en-US" dirty="0" smtClean="0">
                <a:solidFill>
                  <a:schemeClr val="accent1">
                    <a:lumMod val="75000"/>
                  </a:schemeClr>
                </a:solidFill>
                <a:latin typeface="Courier New" pitchFamily="49" charset="0"/>
                <a:cs typeface="Courier New" pitchFamily="49" charset="0"/>
              </a:rPr>
              <a:t>dblNum1</a:t>
            </a:r>
            <a:r>
              <a:rPr lang="en-US" sz="2800" dirty="0" smtClean="0">
                <a:latin typeface="Courier New" pitchFamily="49" charset="0"/>
                <a:cs typeface="Courier New" pitchFamily="49" charset="0"/>
              </a:rPr>
              <a:t> As </a:t>
            </a:r>
            <a:r>
              <a:rPr lang="en-US" sz="2800" dirty="0">
                <a:latin typeface="Courier New" pitchFamily="49" charset="0"/>
                <a:cs typeface="Courier New" pitchFamily="49" charset="0"/>
              </a:rPr>
              <a:t>Double, </a:t>
            </a:r>
            <a:r>
              <a:rPr lang="en-US" sz="2800" dirty="0" err="1" smtClean="0">
                <a:latin typeface="Courier New" pitchFamily="49" charset="0"/>
                <a:cs typeface="Courier New" pitchFamily="49" charset="0"/>
              </a:rPr>
              <a:t>ByVal</a:t>
            </a:r>
            <a:r>
              <a:rPr lang="en-US" sz="2800" dirty="0" smtClean="0">
                <a:latin typeface="Courier New" pitchFamily="49" charset="0"/>
                <a:cs typeface="Courier New" pitchFamily="49" charset="0"/>
              </a:rPr>
              <a:t> </a:t>
            </a:r>
            <a:r>
              <a:rPr lang="en-US" dirty="0" smtClean="0">
                <a:solidFill>
                  <a:schemeClr val="accent1">
                    <a:lumMod val="75000"/>
                  </a:schemeClr>
                </a:solidFill>
                <a:latin typeface="Courier New" pitchFamily="49" charset="0"/>
                <a:cs typeface="Courier New" pitchFamily="49" charset="0"/>
              </a:rPr>
              <a:t>dblNum2</a:t>
            </a:r>
            <a:r>
              <a:rPr lang="en-US" sz="2800" dirty="0" smtClean="0">
                <a:latin typeface="Courier New" pitchFamily="49" charset="0"/>
                <a:cs typeface="Courier New" pitchFamily="49" charset="0"/>
              </a:rPr>
              <a:t> As </a:t>
            </a:r>
            <a:r>
              <a:rPr lang="en-US" sz="2800" dirty="0">
                <a:latin typeface="Courier New" pitchFamily="49" charset="0"/>
                <a:cs typeface="Courier New" pitchFamily="49" charset="0"/>
              </a:rPr>
              <a:t>Double)</a:t>
            </a:r>
          </a:p>
          <a:p>
            <a:pPr marL="0" indent="0">
              <a:buNone/>
            </a:pPr>
            <a:endParaRPr lang="en-US" sz="2800" dirty="0" smtClean="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           Dim </a:t>
            </a:r>
            <a:r>
              <a:rPr lang="en-US" sz="2800" dirty="0" err="1">
                <a:latin typeface="Courier New" pitchFamily="49" charset="0"/>
                <a:cs typeface="Courier New" pitchFamily="49" charset="0"/>
              </a:rPr>
              <a:t>dblResult</a:t>
            </a: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As </a:t>
            </a:r>
            <a:r>
              <a:rPr lang="en-US" sz="2800" dirty="0">
                <a:latin typeface="Courier New" pitchFamily="49" charset="0"/>
                <a:cs typeface="Courier New" pitchFamily="49" charset="0"/>
              </a:rPr>
              <a:t>Double</a:t>
            </a:r>
            <a:r>
              <a:rPr lang="en-US" sz="2800" dirty="0" smtClean="0">
                <a:latin typeface="Courier New" pitchFamily="49" charset="0"/>
                <a:cs typeface="Courier New" pitchFamily="49" charset="0"/>
              </a:rPr>
              <a:t/>
            </a:r>
            <a:br>
              <a:rPr lang="en-US" sz="2800" dirty="0" smtClean="0">
                <a:latin typeface="Courier New" pitchFamily="49" charset="0"/>
                <a:cs typeface="Courier New" pitchFamily="49" charset="0"/>
              </a:rPr>
            </a:br>
            <a:endParaRPr lang="en-US" sz="2800" dirty="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Select Case True</a:t>
            </a:r>
          </a:p>
          <a:p>
            <a:pPr marL="0" indent="0">
              <a:buNone/>
            </a:pPr>
            <a:r>
              <a:rPr lang="en-US" sz="2800" dirty="0">
                <a:latin typeface="Courier New" pitchFamily="49" charset="0"/>
                <a:cs typeface="Courier New" pitchFamily="49" charset="0"/>
              </a:rPr>
              <a:t>                Case </a:t>
            </a:r>
            <a:r>
              <a:rPr lang="en-US" sz="2800" dirty="0" err="1" smtClean="0">
                <a:latin typeface="Courier New" pitchFamily="49" charset="0"/>
                <a:cs typeface="Courier New" pitchFamily="49" charset="0"/>
              </a:rPr>
              <a:t>radAdd.Checked</a:t>
            </a: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dblResult</a:t>
            </a:r>
            <a:r>
              <a:rPr lang="en-US" sz="2800" dirty="0">
                <a:latin typeface="Courier New" pitchFamily="49" charset="0"/>
                <a:cs typeface="Courier New" pitchFamily="49" charset="0"/>
              </a:rPr>
              <a:t> = </a:t>
            </a:r>
            <a:r>
              <a:rPr lang="en-US" dirty="0" smtClean="0">
                <a:solidFill>
                  <a:schemeClr val="accent1">
                    <a:lumMod val="75000"/>
                  </a:schemeClr>
                </a:solidFill>
                <a:latin typeface="Courier New" pitchFamily="49" charset="0"/>
                <a:cs typeface="Courier New" pitchFamily="49" charset="0"/>
              </a:rPr>
              <a:t>dblNum1</a:t>
            </a:r>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 </a:t>
            </a:r>
            <a:r>
              <a:rPr lang="en-US" dirty="0" smtClean="0">
                <a:solidFill>
                  <a:schemeClr val="accent1">
                    <a:lumMod val="75000"/>
                  </a:schemeClr>
                </a:solidFill>
                <a:latin typeface="Courier New" pitchFamily="49" charset="0"/>
                <a:cs typeface="Courier New" pitchFamily="49" charset="0"/>
              </a:rPr>
              <a:t>dblNum2</a:t>
            </a:r>
            <a:r>
              <a:rPr lang="en-US" sz="2800" dirty="0" smtClean="0">
                <a:latin typeface="Courier New" pitchFamily="49" charset="0"/>
                <a:cs typeface="Courier New" pitchFamily="49" charset="0"/>
              </a:rPr>
              <a:t/>
            </a:r>
            <a:br>
              <a:rPr lang="en-US" sz="2800" dirty="0" smtClean="0">
                <a:latin typeface="Courier New" pitchFamily="49" charset="0"/>
                <a:cs typeface="Courier New" pitchFamily="49" charset="0"/>
              </a:rPr>
            </a:br>
            <a:r>
              <a:rPr lang="en-US" sz="2800" dirty="0">
                <a:latin typeface="Courier New" pitchFamily="49" charset="0"/>
                <a:cs typeface="Courier New" pitchFamily="49" charset="0"/>
              </a:rPr>
              <a:t>	</a:t>
            </a:r>
            <a:r>
              <a:rPr lang="en-US" sz="2800" dirty="0" err="1" smtClean="0">
                <a:latin typeface="Courier New" pitchFamily="49" charset="0"/>
                <a:cs typeface="Courier New" pitchFamily="49" charset="0"/>
              </a:rPr>
              <a:t>lblResult.Text</a:t>
            </a:r>
            <a:r>
              <a:rPr lang="en-US" sz="2800" dirty="0" smtClean="0">
                <a:latin typeface="Courier New" pitchFamily="49" charset="0"/>
                <a:cs typeface="Courier New" pitchFamily="49" charset="0"/>
              </a:rPr>
              <a:t> = </a:t>
            </a:r>
            <a:r>
              <a:rPr lang="en-US" sz="2800" dirty="0" err="1">
                <a:latin typeface="Courier New" pitchFamily="49" charset="0"/>
                <a:cs typeface="Courier New" pitchFamily="49" charset="0"/>
              </a:rPr>
              <a:t>dblResult.ToString</a:t>
            </a: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	. . . </a:t>
            </a:r>
          </a:p>
          <a:p>
            <a:pPr marL="0" indent="0">
              <a:buNone/>
            </a:pPr>
            <a:r>
              <a:rPr lang="en-US" sz="2800" dirty="0">
                <a:latin typeface="Courier New" pitchFamily="49" charset="0"/>
                <a:cs typeface="Courier New" pitchFamily="49" charset="0"/>
              </a:rPr>
              <a:t>End </a:t>
            </a:r>
            <a:r>
              <a:rPr lang="en-US" sz="2800" dirty="0" smtClean="0">
                <a:latin typeface="Courier New" pitchFamily="49" charset="0"/>
                <a:cs typeface="Courier New" pitchFamily="49" charset="0"/>
              </a:rPr>
              <a:t>Sub</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a:p>
          <a:p>
            <a:endParaRPr lang="en-US" dirty="0"/>
          </a:p>
        </p:txBody>
      </p:sp>
      <p:cxnSp>
        <p:nvCxnSpPr>
          <p:cNvPr id="9" name="Straight Arrow Connector 8"/>
          <p:cNvCxnSpPr/>
          <p:nvPr/>
        </p:nvCxnSpPr>
        <p:spPr>
          <a:xfrm flipH="1">
            <a:off x="2701636" y="4114800"/>
            <a:ext cx="498764" cy="9421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733800" y="4114800"/>
            <a:ext cx="1600200" cy="9421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Freeform 25"/>
          <p:cNvSpPr/>
          <p:nvPr/>
        </p:nvSpPr>
        <p:spPr>
          <a:xfrm>
            <a:off x="1884218" y="3325091"/>
            <a:ext cx="1274618" cy="443345"/>
          </a:xfrm>
          <a:custGeom>
            <a:avLst/>
            <a:gdLst>
              <a:gd name="connsiteX0" fmla="*/ 0 w 1274618"/>
              <a:gd name="connsiteY0" fmla="*/ 0 h 443345"/>
              <a:gd name="connsiteX1" fmla="*/ 831273 w 1274618"/>
              <a:gd name="connsiteY1" fmla="*/ 124691 h 443345"/>
              <a:gd name="connsiteX2" fmla="*/ 1274618 w 1274618"/>
              <a:gd name="connsiteY2" fmla="*/ 443345 h 443345"/>
              <a:gd name="connsiteX3" fmla="*/ 1274618 w 1274618"/>
              <a:gd name="connsiteY3" fmla="*/ 443345 h 443345"/>
            </a:gdLst>
            <a:ahLst/>
            <a:cxnLst>
              <a:cxn ang="0">
                <a:pos x="connsiteX0" y="connsiteY0"/>
              </a:cxn>
              <a:cxn ang="0">
                <a:pos x="connsiteX1" y="connsiteY1"/>
              </a:cxn>
              <a:cxn ang="0">
                <a:pos x="connsiteX2" y="connsiteY2"/>
              </a:cxn>
              <a:cxn ang="0">
                <a:pos x="connsiteX3" y="connsiteY3"/>
              </a:cxn>
            </a:cxnLst>
            <a:rect l="l" t="t" r="r" b="b"/>
            <a:pathLst>
              <a:path w="1274618" h="443345">
                <a:moveTo>
                  <a:pt x="0" y="0"/>
                </a:moveTo>
                <a:cubicBezTo>
                  <a:pt x="309418" y="25400"/>
                  <a:pt x="618837" y="50800"/>
                  <a:pt x="831273" y="124691"/>
                </a:cubicBezTo>
                <a:cubicBezTo>
                  <a:pt x="1043709" y="198582"/>
                  <a:pt x="1274618" y="443345"/>
                  <a:pt x="1274618" y="443345"/>
                </a:cubicBezTo>
                <a:lnTo>
                  <a:pt x="1274618" y="443345"/>
                </a:ln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3157758" y="3255818"/>
            <a:ext cx="2676084" cy="512618"/>
          </a:xfrm>
          <a:custGeom>
            <a:avLst/>
            <a:gdLst>
              <a:gd name="connsiteX0" fmla="*/ 0 w 2676084"/>
              <a:gd name="connsiteY0" fmla="*/ 0 h 512618"/>
              <a:gd name="connsiteX1" fmla="*/ 2244436 w 2676084"/>
              <a:gd name="connsiteY1" fmla="*/ 235528 h 512618"/>
              <a:gd name="connsiteX2" fmla="*/ 2673927 w 2676084"/>
              <a:gd name="connsiteY2" fmla="*/ 512618 h 512618"/>
            </a:gdLst>
            <a:ahLst/>
            <a:cxnLst>
              <a:cxn ang="0">
                <a:pos x="connsiteX0" y="connsiteY0"/>
              </a:cxn>
              <a:cxn ang="0">
                <a:pos x="connsiteX1" y="connsiteY1"/>
              </a:cxn>
              <a:cxn ang="0">
                <a:pos x="connsiteX2" y="connsiteY2"/>
              </a:cxn>
            </a:cxnLst>
            <a:rect l="l" t="t" r="r" b="b"/>
            <a:pathLst>
              <a:path w="2676084" h="512618">
                <a:moveTo>
                  <a:pt x="0" y="0"/>
                </a:moveTo>
                <a:cubicBezTo>
                  <a:pt x="899391" y="75046"/>
                  <a:pt x="1798782" y="150092"/>
                  <a:pt x="2244436" y="235528"/>
                </a:cubicBezTo>
                <a:cubicBezTo>
                  <a:pt x="2690091" y="320964"/>
                  <a:pt x="2682009" y="416791"/>
                  <a:pt x="2673927" y="512618"/>
                </a:cubicBez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29" name="Straight Connector 28"/>
          <p:cNvCxnSpPr/>
          <p:nvPr/>
        </p:nvCxnSpPr>
        <p:spPr>
          <a:xfrm>
            <a:off x="304800" y="3539836"/>
            <a:ext cx="8382000" cy="6927"/>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4" name="Line Callout 2 3"/>
          <p:cNvSpPr/>
          <p:nvPr/>
        </p:nvSpPr>
        <p:spPr>
          <a:xfrm>
            <a:off x="5640957" y="1676400"/>
            <a:ext cx="3198243" cy="1229175"/>
          </a:xfrm>
          <a:prstGeom prst="borderCallout2">
            <a:avLst>
              <a:gd name="adj1" fmla="val 97015"/>
              <a:gd name="adj2" fmla="val -244"/>
              <a:gd name="adj3" fmla="val 102265"/>
              <a:gd name="adj4" fmla="val -106823"/>
              <a:gd name="adj5" fmla="val 112140"/>
              <a:gd name="adj6" fmla="val -1068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t>These are the arguments or actual parameters.</a:t>
            </a:r>
          </a:p>
          <a:p>
            <a:r>
              <a:rPr lang="en-US" sz="1600" dirty="0" smtClean="0"/>
              <a:t>Only the value will be passed to the sub Calculate.</a:t>
            </a:r>
            <a:endParaRPr lang="en-US" sz="1600" dirty="0"/>
          </a:p>
        </p:txBody>
      </p:sp>
      <p:sp>
        <p:nvSpPr>
          <p:cNvPr id="11" name="Line Callout 2 10"/>
          <p:cNvSpPr/>
          <p:nvPr/>
        </p:nvSpPr>
        <p:spPr>
          <a:xfrm>
            <a:off x="6248400" y="4571998"/>
            <a:ext cx="2438401" cy="1524002"/>
          </a:xfrm>
          <a:prstGeom prst="borderCallout2">
            <a:avLst>
              <a:gd name="adj1" fmla="val 13810"/>
              <a:gd name="adj2" fmla="val -941"/>
              <a:gd name="adj3" fmla="val 13809"/>
              <a:gd name="adj4" fmla="val -29446"/>
              <a:gd name="adj5" fmla="val -31613"/>
              <a:gd name="adj6" fmla="val -738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These are the formal  parameters. They can be used a local variables inside the sub.</a:t>
            </a:r>
            <a:endParaRPr lang="en-US" sz="1600" dirty="0"/>
          </a:p>
        </p:txBody>
      </p:sp>
    </p:spTree>
    <p:extLst>
      <p:ext uri="{BB962C8B-B14F-4D97-AF65-F5344CB8AC3E}">
        <p14:creationId xmlns:p14="http://schemas.microsoft.com/office/powerpoint/2010/main" val="1247431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Arguments</a:t>
            </a:r>
            <a:endParaRPr lang="en-US" dirty="0"/>
          </a:p>
        </p:txBody>
      </p:sp>
      <p:sp>
        <p:nvSpPr>
          <p:cNvPr id="3" name="Content Placeholder 2"/>
          <p:cNvSpPr>
            <a:spLocks noGrp="1"/>
          </p:cNvSpPr>
          <p:nvPr>
            <p:ph sz="quarter" idx="1"/>
          </p:nvPr>
        </p:nvSpPr>
        <p:spPr>
          <a:xfrm>
            <a:off x="301752" y="1527048"/>
            <a:ext cx="8613648" cy="4572000"/>
          </a:xfrm>
        </p:spPr>
        <p:txBody>
          <a:bodyPr>
            <a:noAutofit/>
          </a:bodyPr>
          <a:lstStyle/>
          <a:p>
            <a:pPr marL="0" indent="0">
              <a:buNone/>
            </a:pPr>
            <a:r>
              <a:rPr lang="en-US" sz="2100" b="1" dirty="0" smtClean="0">
                <a:latin typeface="Courier New" pitchFamily="49" charset="0"/>
                <a:cs typeface="Courier New" pitchFamily="49" charset="0"/>
              </a:rPr>
              <a:t>Calculate(dblNumber1</a:t>
            </a:r>
            <a:r>
              <a:rPr lang="en-US" sz="2100" b="1" dirty="0">
                <a:latin typeface="Courier New" pitchFamily="49" charset="0"/>
                <a:cs typeface="Courier New" pitchFamily="49" charset="0"/>
              </a:rPr>
              <a:t>, </a:t>
            </a:r>
            <a:r>
              <a:rPr lang="en-US" sz="2100" b="1" dirty="0" smtClean="0">
                <a:latin typeface="Courier New" pitchFamily="49" charset="0"/>
                <a:cs typeface="Courier New" pitchFamily="49" charset="0"/>
              </a:rPr>
              <a:t>dblNumber2)</a:t>
            </a:r>
            <a:endParaRPr lang="en-US" sz="2100" b="1" dirty="0">
              <a:solidFill>
                <a:srgbClr val="FF0000"/>
              </a:solidFill>
              <a:latin typeface="Courier New" pitchFamily="49" charset="0"/>
              <a:cs typeface="Courier New" pitchFamily="49" charset="0"/>
            </a:endParaRPr>
          </a:p>
          <a:p>
            <a:pPr marL="0" indent="0">
              <a:buNone/>
            </a:pPr>
            <a:endParaRPr lang="en-US" sz="1000" dirty="0" smtClean="0"/>
          </a:p>
          <a:p>
            <a:r>
              <a:rPr lang="en-US" sz="2100" dirty="0" smtClean="0"/>
              <a:t>This calls the procedure and passes our 2 arguments - dblNumber1 and dblNumber2. </a:t>
            </a:r>
          </a:p>
          <a:p>
            <a:pPr marL="0" indent="0">
              <a:buNone/>
            </a:pPr>
            <a:endParaRPr lang="en-US" sz="1000" dirty="0">
              <a:solidFill>
                <a:srgbClr val="FF0000"/>
              </a:solidFill>
            </a:endParaRPr>
          </a:p>
          <a:p>
            <a:pPr marL="0" indent="0">
              <a:buNone/>
            </a:pPr>
            <a:r>
              <a:rPr lang="pt-BR" sz="2100" b="1" dirty="0">
                <a:latin typeface="Courier New" pitchFamily="49" charset="0"/>
                <a:cs typeface="Courier New" pitchFamily="49" charset="0"/>
              </a:rPr>
              <a:t>Private </a:t>
            </a:r>
            <a:r>
              <a:rPr lang="pt-BR" sz="2100" b="1" dirty="0">
                <a:latin typeface="Courier New" pitchFamily="49" charset="0"/>
                <a:cs typeface="Courier New" pitchFamily="49" charset="0"/>
              </a:rPr>
              <a:t>Sub </a:t>
            </a:r>
            <a:r>
              <a:rPr lang="pt-BR" sz="2100" b="1" dirty="0">
                <a:latin typeface="Courier New" pitchFamily="49" charset="0"/>
                <a:cs typeface="Courier New" pitchFamily="49" charset="0"/>
              </a:rPr>
              <a:t>Calculate(ByVal dblNum1 </a:t>
            </a:r>
            <a:r>
              <a:rPr lang="pt-BR" sz="2100" b="1" dirty="0">
                <a:latin typeface="Courier New" pitchFamily="49" charset="0"/>
                <a:cs typeface="Courier New" pitchFamily="49" charset="0"/>
              </a:rPr>
              <a:t>As </a:t>
            </a:r>
            <a:r>
              <a:rPr lang="pt-BR" sz="2100" b="1" dirty="0">
                <a:latin typeface="Courier New" pitchFamily="49" charset="0"/>
                <a:cs typeface="Courier New" pitchFamily="49" charset="0"/>
              </a:rPr>
              <a:t>Double, </a:t>
            </a:r>
            <a:r>
              <a:rPr lang="pt-BR" sz="2100" b="1" dirty="0">
                <a:latin typeface="Courier New" pitchFamily="49" charset="0"/>
                <a:cs typeface="Courier New" pitchFamily="49" charset="0"/>
              </a:rPr>
              <a:t>ByVal </a:t>
            </a:r>
            <a:r>
              <a:rPr lang="pt-BR" sz="2100" b="1" dirty="0">
                <a:latin typeface="Courier New" pitchFamily="49" charset="0"/>
                <a:cs typeface="Courier New" pitchFamily="49" charset="0"/>
              </a:rPr>
              <a:t>dblNum2 </a:t>
            </a:r>
            <a:r>
              <a:rPr lang="pt-BR" sz="2100" b="1" dirty="0">
                <a:latin typeface="Courier New" pitchFamily="49" charset="0"/>
                <a:cs typeface="Courier New" pitchFamily="49" charset="0"/>
              </a:rPr>
              <a:t>As Double)</a:t>
            </a:r>
          </a:p>
          <a:p>
            <a:pPr marL="0" indent="0">
              <a:buNone/>
            </a:pPr>
            <a:endParaRPr lang="en-US" sz="1000" dirty="0" smtClean="0">
              <a:solidFill>
                <a:srgbClr val="FF0000"/>
              </a:solidFill>
            </a:endParaRPr>
          </a:p>
          <a:p>
            <a:r>
              <a:rPr lang="en-US" sz="2100" dirty="0" smtClean="0"/>
              <a:t>The second statement is the actual sub procedure with the same 2 arguments passed by value. </a:t>
            </a:r>
          </a:p>
          <a:p>
            <a:r>
              <a:rPr lang="en-US" sz="2100" dirty="0" smtClean="0"/>
              <a:t>This also identifies the data types of the passed arguments. </a:t>
            </a:r>
          </a:p>
          <a:p>
            <a:r>
              <a:rPr lang="en-US" sz="2100" dirty="0" smtClean="0"/>
              <a:t>In this case dblNum1 and dblNum2 are called </a:t>
            </a:r>
            <a:r>
              <a:rPr lang="en-US" sz="2100" b="1" dirty="0">
                <a:solidFill>
                  <a:schemeClr val="accent1">
                    <a:lumMod val="75000"/>
                  </a:schemeClr>
                </a:solidFill>
              </a:rPr>
              <a:t>formal </a:t>
            </a:r>
            <a:r>
              <a:rPr lang="en-US" sz="2100" b="1" dirty="0" smtClean="0">
                <a:solidFill>
                  <a:schemeClr val="accent1">
                    <a:lumMod val="75000"/>
                  </a:schemeClr>
                </a:solidFill>
              </a:rPr>
              <a:t>parameters</a:t>
            </a:r>
            <a:r>
              <a:rPr lang="en-US" sz="2100" dirty="0" smtClean="0"/>
              <a:t>.</a:t>
            </a:r>
            <a:endParaRPr lang="en-US" sz="2100" dirty="0"/>
          </a:p>
          <a:p>
            <a:pPr marL="0" indent="0">
              <a:buNone/>
            </a:pPr>
            <a:r>
              <a:rPr lang="en-US" sz="2100" dirty="0" smtClean="0"/>
              <a:t>The number of arguments passed must equal the number identified in the call statement. </a:t>
            </a:r>
            <a:endParaRPr lang="en-US" sz="2100" dirty="0"/>
          </a:p>
        </p:txBody>
      </p:sp>
    </p:spTree>
    <p:extLst>
      <p:ext uri="{BB962C8B-B14F-4D97-AF65-F5344CB8AC3E}">
        <p14:creationId xmlns:p14="http://schemas.microsoft.com/office/powerpoint/2010/main" val="40715608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Passing Arguments</a:t>
            </a:r>
            <a:endParaRPr lang="en-US" dirty="0"/>
          </a:p>
        </p:txBody>
      </p:sp>
      <p:sp>
        <p:nvSpPr>
          <p:cNvPr id="3" name="Content Placeholder 2"/>
          <p:cNvSpPr>
            <a:spLocks noGrp="1"/>
          </p:cNvSpPr>
          <p:nvPr>
            <p:ph sz="quarter" idx="1"/>
          </p:nvPr>
        </p:nvSpPr>
        <p:spPr/>
        <p:txBody>
          <a:bodyPr>
            <a:noAutofit/>
          </a:bodyPr>
          <a:lstStyle/>
          <a:p>
            <a:pPr marL="0" indent="0">
              <a:buNone/>
            </a:pPr>
            <a:r>
              <a:rPr lang="en-US" sz="2100" b="1" dirty="0" smtClean="0">
                <a:latin typeface="Courier New" pitchFamily="49" charset="0"/>
                <a:cs typeface="Courier New" pitchFamily="49" charset="0"/>
              </a:rPr>
              <a:t>Calculate(dblNumber1</a:t>
            </a:r>
            <a:r>
              <a:rPr lang="en-US" sz="2100" b="1" dirty="0">
                <a:latin typeface="Courier New" pitchFamily="49" charset="0"/>
                <a:cs typeface="Courier New" pitchFamily="49" charset="0"/>
              </a:rPr>
              <a:t>, </a:t>
            </a:r>
            <a:r>
              <a:rPr lang="en-US" sz="2100" b="1" dirty="0" smtClean="0">
                <a:latin typeface="Courier New" pitchFamily="49" charset="0"/>
                <a:cs typeface="Courier New" pitchFamily="49" charset="0"/>
              </a:rPr>
              <a:t>dblNumber2)</a:t>
            </a:r>
            <a:endParaRPr lang="en-US" sz="2100" b="1" dirty="0">
              <a:solidFill>
                <a:srgbClr val="FF0000"/>
              </a:solidFill>
              <a:latin typeface="Courier New" pitchFamily="49" charset="0"/>
              <a:cs typeface="Courier New" pitchFamily="49" charset="0"/>
            </a:endParaRPr>
          </a:p>
          <a:p>
            <a:pPr marL="0" indent="0">
              <a:buNone/>
            </a:pPr>
            <a:endParaRPr lang="en-US" sz="2100" dirty="0" smtClean="0">
              <a:solidFill>
                <a:srgbClr val="FF0000"/>
              </a:solidFill>
              <a:latin typeface="Courier New" pitchFamily="49" charset="0"/>
              <a:cs typeface="Courier New" pitchFamily="49" charset="0"/>
            </a:endParaRPr>
          </a:p>
          <a:p>
            <a:pPr marL="0" indent="0">
              <a:buNone/>
            </a:pPr>
            <a:endParaRPr lang="en-US" sz="2100" dirty="0" smtClean="0">
              <a:solidFill>
                <a:srgbClr val="FF0000"/>
              </a:solidFill>
              <a:latin typeface="Courier New" pitchFamily="49" charset="0"/>
              <a:cs typeface="Courier New" pitchFamily="49" charset="0"/>
            </a:endParaRPr>
          </a:p>
          <a:p>
            <a:pPr marL="0" indent="0">
              <a:buNone/>
            </a:pPr>
            <a:r>
              <a:rPr lang="pt-BR" sz="2100" b="1" dirty="0" smtClean="0">
                <a:latin typeface="Courier New" pitchFamily="49" charset="0"/>
                <a:cs typeface="Courier New" pitchFamily="49" charset="0"/>
              </a:rPr>
              <a:t>Private </a:t>
            </a:r>
            <a:r>
              <a:rPr lang="pt-BR" sz="2100" b="1" dirty="0">
                <a:latin typeface="Courier New" pitchFamily="49" charset="0"/>
                <a:cs typeface="Courier New" pitchFamily="49" charset="0"/>
              </a:rPr>
              <a:t>Sub </a:t>
            </a:r>
            <a:r>
              <a:rPr lang="pt-BR" sz="2100" b="1" dirty="0" smtClean="0">
                <a:latin typeface="Courier New" pitchFamily="49" charset="0"/>
                <a:cs typeface="Courier New" pitchFamily="49" charset="0"/>
              </a:rPr>
              <a:t>Calculate(ByVal dblNum1 </a:t>
            </a:r>
            <a:r>
              <a:rPr lang="pt-BR" sz="2100" b="1" dirty="0">
                <a:latin typeface="Courier New" pitchFamily="49" charset="0"/>
                <a:cs typeface="Courier New" pitchFamily="49" charset="0"/>
              </a:rPr>
              <a:t>As </a:t>
            </a:r>
            <a:r>
              <a:rPr lang="pt-BR" sz="2100" b="1" dirty="0" smtClean="0">
                <a:latin typeface="Courier New" pitchFamily="49" charset="0"/>
                <a:cs typeface="Courier New" pitchFamily="49" charset="0"/>
              </a:rPr>
              <a:t>Double, </a:t>
            </a:r>
            <a:r>
              <a:rPr lang="pt-BR" sz="2100" b="1" dirty="0">
                <a:latin typeface="Courier New" pitchFamily="49" charset="0"/>
                <a:cs typeface="Courier New" pitchFamily="49" charset="0"/>
              </a:rPr>
              <a:t>ByVal </a:t>
            </a:r>
            <a:r>
              <a:rPr lang="pt-BR" sz="2100" b="1" dirty="0" smtClean="0">
                <a:latin typeface="Courier New" pitchFamily="49" charset="0"/>
                <a:cs typeface="Courier New" pitchFamily="49" charset="0"/>
              </a:rPr>
              <a:t>dblNum2 </a:t>
            </a:r>
            <a:r>
              <a:rPr lang="pt-BR" sz="2100" b="1" dirty="0">
                <a:latin typeface="Courier New" pitchFamily="49" charset="0"/>
                <a:cs typeface="Courier New" pitchFamily="49" charset="0"/>
              </a:rPr>
              <a:t>As </a:t>
            </a:r>
            <a:r>
              <a:rPr lang="pt-BR" sz="2100" b="1" dirty="0" smtClean="0">
                <a:latin typeface="Courier New" pitchFamily="49" charset="0"/>
                <a:cs typeface="Courier New" pitchFamily="49" charset="0"/>
              </a:rPr>
              <a:t>Double)</a:t>
            </a:r>
          </a:p>
          <a:p>
            <a:pPr marL="0" indent="0">
              <a:buNone/>
            </a:pPr>
            <a:endParaRPr lang="pt-BR" sz="2100" dirty="0" smtClean="0"/>
          </a:p>
          <a:p>
            <a:pPr marL="0" indent="0">
              <a:buNone/>
            </a:pPr>
            <a:r>
              <a:rPr lang="pt-BR" sz="2100" dirty="0" smtClean="0"/>
              <a:t>The value is passed – The first actual argument from the call statement goes to the first formal argument/parameter.</a:t>
            </a:r>
          </a:p>
          <a:p>
            <a:pPr marL="0" indent="0">
              <a:buNone/>
            </a:pPr>
            <a:endParaRPr lang="pt-BR" sz="2100" dirty="0" smtClean="0"/>
          </a:p>
          <a:p>
            <a:pPr marL="0" indent="0">
              <a:buNone/>
            </a:pPr>
            <a:r>
              <a:rPr lang="pt-BR" sz="2100" b="1" dirty="0" smtClean="0"/>
              <a:t>IMPORTANT</a:t>
            </a:r>
            <a:r>
              <a:rPr lang="pt-BR" sz="2100" dirty="0" smtClean="0"/>
              <a:t>:  The Number, Data Type and Order of the arguments MUST match the number, data type and order of the parameters,</a:t>
            </a:r>
            <a:endParaRPr lang="pt-BR" sz="2100" dirty="0"/>
          </a:p>
          <a:p>
            <a:pPr marL="0" indent="0">
              <a:buNone/>
            </a:pPr>
            <a:endParaRPr lang="en-US" sz="2100" dirty="0" smtClean="0">
              <a:solidFill>
                <a:srgbClr val="FF0000"/>
              </a:solidFill>
            </a:endParaRPr>
          </a:p>
        </p:txBody>
      </p:sp>
      <p:cxnSp>
        <p:nvCxnSpPr>
          <p:cNvPr id="5" name="Straight Arrow Connector 4"/>
          <p:cNvCxnSpPr/>
          <p:nvPr/>
        </p:nvCxnSpPr>
        <p:spPr>
          <a:xfrm>
            <a:off x="2514600" y="1925783"/>
            <a:ext cx="2362200" cy="741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2057400" y="1925783"/>
            <a:ext cx="1828800" cy="1122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2296391"/>
            <a:ext cx="8001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15608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Parameters</a:t>
            </a:r>
            <a:endParaRPr lang="en-US" dirty="0"/>
          </a:p>
        </p:txBody>
      </p:sp>
      <p:sp>
        <p:nvSpPr>
          <p:cNvPr id="3" name="Content Placeholder 2"/>
          <p:cNvSpPr>
            <a:spLocks noGrp="1"/>
          </p:cNvSpPr>
          <p:nvPr>
            <p:ph sz="quarter" idx="1"/>
          </p:nvPr>
        </p:nvSpPr>
        <p:spPr/>
        <p:txBody>
          <a:bodyPr/>
          <a:lstStyle/>
          <a:p>
            <a:r>
              <a:rPr lang="en-US" dirty="0" smtClean="0"/>
              <a:t>A Reference parameter </a:t>
            </a:r>
          </a:p>
          <a:p>
            <a:pPr lvl="8"/>
            <a:endParaRPr lang="en-US" dirty="0" smtClean="0"/>
          </a:p>
          <a:p>
            <a:pPr lvl="1"/>
            <a:r>
              <a:rPr lang="en-US" sz="2700" dirty="0">
                <a:solidFill>
                  <a:schemeClr val="tx1"/>
                </a:solidFill>
              </a:rPr>
              <a:t>Does not create a new place in memory (storage</a:t>
            </a:r>
            <a:r>
              <a:rPr lang="en-US" sz="2700" dirty="0" smtClean="0">
                <a:solidFill>
                  <a:schemeClr val="tx1"/>
                </a:solidFill>
              </a:rPr>
              <a:t>)</a:t>
            </a:r>
          </a:p>
          <a:p>
            <a:pPr lvl="8"/>
            <a:endParaRPr lang="en-US" sz="1900" dirty="0" smtClean="0">
              <a:solidFill>
                <a:schemeClr val="tx1"/>
              </a:solidFill>
            </a:endParaRPr>
          </a:p>
          <a:p>
            <a:pPr lvl="1"/>
            <a:r>
              <a:rPr lang="en-US" sz="2700" dirty="0" smtClean="0">
                <a:solidFill>
                  <a:schemeClr val="tx1"/>
                </a:solidFill>
              </a:rPr>
              <a:t>Represents the </a:t>
            </a:r>
            <a:r>
              <a:rPr lang="en-US" sz="2700" u="sng" dirty="0" smtClean="0">
                <a:solidFill>
                  <a:schemeClr val="tx1"/>
                </a:solidFill>
              </a:rPr>
              <a:t>same</a:t>
            </a:r>
            <a:r>
              <a:rPr lang="en-US" sz="2700" dirty="0" smtClean="0">
                <a:solidFill>
                  <a:schemeClr val="tx1"/>
                </a:solidFill>
              </a:rPr>
              <a:t> storage location as the </a:t>
            </a:r>
            <a:r>
              <a:rPr lang="en-US" sz="2700" dirty="0">
                <a:solidFill>
                  <a:schemeClr val="tx1"/>
                </a:solidFill>
              </a:rPr>
              <a:t>variable given in the argument “call</a:t>
            </a:r>
            <a:r>
              <a:rPr lang="en-US" sz="2700" dirty="0" smtClean="0">
                <a:solidFill>
                  <a:schemeClr val="tx1"/>
                </a:solidFill>
              </a:rPr>
              <a:t>”</a:t>
            </a:r>
          </a:p>
          <a:p>
            <a:pPr lvl="1"/>
            <a:endParaRPr lang="en-US" sz="2700" dirty="0" smtClean="0">
              <a:solidFill>
                <a:schemeClr val="tx1"/>
              </a:solidFill>
            </a:endParaRPr>
          </a:p>
          <a:p>
            <a:r>
              <a:rPr lang="en-US" dirty="0" smtClean="0"/>
              <a:t>In </a:t>
            </a:r>
            <a:r>
              <a:rPr lang="en-US" dirty="0"/>
              <a:t>Visual Basic, we pass reference parameters “By Ref”</a:t>
            </a:r>
          </a:p>
          <a:p>
            <a:pPr lvl="1"/>
            <a:endParaRPr lang="en-US" dirty="0"/>
          </a:p>
        </p:txBody>
      </p:sp>
    </p:spTree>
    <p:extLst>
      <p:ext uri="{BB962C8B-B14F-4D97-AF65-F5344CB8AC3E}">
        <p14:creationId xmlns:p14="http://schemas.microsoft.com/office/powerpoint/2010/main" val="2500322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Objective/Essential  </a:t>
            </a:r>
            <a:r>
              <a:rPr lang="en-US" dirty="0" smtClean="0"/>
              <a:t>Standard</a:t>
            </a:r>
            <a:endParaRPr lang="en-US" dirty="0"/>
          </a:p>
        </p:txBody>
      </p:sp>
      <p:sp>
        <p:nvSpPr>
          <p:cNvPr id="3" name="Content Placeholder 2"/>
          <p:cNvSpPr>
            <a:spLocks noGrp="1"/>
          </p:cNvSpPr>
          <p:nvPr>
            <p:ph sz="quarter" idx="1"/>
          </p:nvPr>
        </p:nvSpPr>
        <p:spPr>
          <a:xfrm>
            <a:off x="301752" y="1981200"/>
            <a:ext cx="8503920" cy="4117848"/>
          </a:xfrm>
        </p:spPr>
        <p:txBody>
          <a:bodyPr/>
          <a:lstStyle/>
          <a:p>
            <a:r>
              <a:rPr lang="en-US" dirty="0" smtClean="0"/>
              <a:t>Essential Standard: </a:t>
            </a:r>
            <a:r>
              <a:rPr lang="en-US" dirty="0" smtClean="0"/>
              <a:t>7.00 </a:t>
            </a:r>
            <a:r>
              <a:rPr lang="en-US" dirty="0" smtClean="0"/>
              <a:t>Apply </a:t>
            </a:r>
            <a:r>
              <a:rPr lang="en-US" dirty="0" smtClean="0"/>
              <a:t>Advanced Logic</a:t>
            </a:r>
            <a:endParaRPr lang="en-US" dirty="0" smtClean="0"/>
          </a:p>
          <a:p>
            <a:endParaRPr lang="en-US" dirty="0"/>
          </a:p>
          <a:p>
            <a:r>
              <a:rPr lang="en-US" dirty="0" smtClean="0"/>
              <a:t>Indicator: </a:t>
            </a:r>
            <a:r>
              <a:rPr lang="en-US" dirty="0"/>
              <a:t>7.01 Apply sub procedures/methods and user defined functions. (9 %) </a:t>
            </a:r>
            <a:endParaRPr lang="en-US" dirty="0"/>
          </a:p>
        </p:txBody>
      </p:sp>
    </p:spTree>
    <p:extLst>
      <p:ext uri="{BB962C8B-B14F-4D97-AF65-F5344CB8AC3E}">
        <p14:creationId xmlns:p14="http://schemas.microsoft.com/office/powerpoint/2010/main" val="3511110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Parameters</a:t>
            </a:r>
            <a:endParaRPr lang="en-US" dirty="0"/>
          </a:p>
        </p:txBody>
      </p:sp>
      <p:sp>
        <p:nvSpPr>
          <p:cNvPr id="3" name="Content Placeholder 2"/>
          <p:cNvSpPr>
            <a:spLocks noGrp="1"/>
          </p:cNvSpPr>
          <p:nvPr>
            <p:ph sz="quarter" idx="1"/>
          </p:nvPr>
        </p:nvSpPr>
        <p:spPr>
          <a:xfrm>
            <a:off x="301752" y="1679448"/>
            <a:ext cx="8503920" cy="4873752"/>
          </a:xfrm>
        </p:spPr>
        <p:txBody>
          <a:bodyPr>
            <a:normAutofit fontScale="85000" lnSpcReduction="10000"/>
          </a:bodyPr>
          <a:lstStyle/>
          <a:p>
            <a:r>
              <a:rPr lang="en-US" dirty="0" smtClean="0"/>
              <a:t>Passing </a:t>
            </a:r>
            <a:r>
              <a:rPr lang="en-US" dirty="0" err="1" smtClean="0"/>
              <a:t>ByRef</a:t>
            </a:r>
            <a:r>
              <a:rPr lang="en-US" dirty="0" smtClean="0"/>
              <a:t> </a:t>
            </a:r>
            <a:r>
              <a:rPr lang="en-US" sz="3200" dirty="0">
                <a:solidFill>
                  <a:schemeClr val="accent1">
                    <a:lumMod val="75000"/>
                  </a:schemeClr>
                </a:solidFill>
              </a:rPr>
              <a:t>passes a reference </a:t>
            </a:r>
            <a:r>
              <a:rPr lang="en-US" dirty="0" smtClean="0"/>
              <a:t>to the variable itself. </a:t>
            </a:r>
          </a:p>
          <a:p>
            <a:pPr lvl="8"/>
            <a:endParaRPr lang="en-US" dirty="0"/>
          </a:p>
          <a:p>
            <a:r>
              <a:rPr lang="en-US" dirty="0" smtClean="0"/>
              <a:t>The sub procedure </a:t>
            </a:r>
            <a:r>
              <a:rPr lang="en-US" sz="2600" b="1" dirty="0">
                <a:solidFill>
                  <a:schemeClr val="accent1">
                    <a:lumMod val="75000"/>
                  </a:schemeClr>
                </a:solidFill>
                <a:cs typeface="Times New Roman" pitchFamily="18" charset="0"/>
              </a:rPr>
              <a:t>CAN change </a:t>
            </a:r>
            <a:r>
              <a:rPr lang="en-US" dirty="0" smtClean="0"/>
              <a:t>the value of the variable.</a:t>
            </a:r>
          </a:p>
          <a:p>
            <a:pPr lvl="8"/>
            <a:endParaRPr lang="en-US" dirty="0" smtClean="0"/>
          </a:p>
          <a:p>
            <a:r>
              <a:rPr lang="en-US" dirty="0" smtClean="0"/>
              <a:t>Think of </a:t>
            </a:r>
            <a:r>
              <a:rPr lang="en-US" dirty="0" err="1" smtClean="0"/>
              <a:t>ByRef</a:t>
            </a:r>
            <a:r>
              <a:rPr lang="en-US" dirty="0" smtClean="0"/>
              <a:t> as a “Two Way Street” in that the value comes back.</a:t>
            </a:r>
          </a:p>
          <a:p>
            <a:pPr lvl="8"/>
            <a:endParaRPr lang="en-US" dirty="0"/>
          </a:p>
          <a:p>
            <a:r>
              <a:rPr lang="en-US" dirty="0" smtClean="0"/>
              <a:t>An example of when to use </a:t>
            </a:r>
            <a:r>
              <a:rPr lang="en-US" dirty="0" err="1" smtClean="0"/>
              <a:t>ByRef</a:t>
            </a:r>
            <a:r>
              <a:rPr lang="en-US" dirty="0" smtClean="0"/>
              <a:t> would be with a procedure that calculates a value that is then </a:t>
            </a:r>
            <a:r>
              <a:rPr lang="en-US" u="sng" dirty="0" smtClean="0"/>
              <a:t>returned</a:t>
            </a:r>
            <a:r>
              <a:rPr lang="en-US" dirty="0" smtClean="0"/>
              <a:t> to the main program. </a:t>
            </a:r>
          </a:p>
          <a:p>
            <a:pPr lvl="8"/>
            <a:endParaRPr lang="en-US" dirty="0" smtClean="0"/>
          </a:p>
          <a:p>
            <a:r>
              <a:rPr lang="en-US" dirty="0" smtClean="0"/>
              <a:t>For example- the interest on a debt- the interest is returned to the main program where it is added to the debt to calculate a payment.</a:t>
            </a:r>
            <a:endParaRPr lang="en-US" dirty="0"/>
          </a:p>
        </p:txBody>
      </p:sp>
    </p:spTree>
    <p:extLst>
      <p:ext uri="{BB962C8B-B14F-4D97-AF65-F5344CB8AC3E}">
        <p14:creationId xmlns:p14="http://schemas.microsoft.com/office/powerpoint/2010/main" val="3613222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Parameter Sample</a:t>
            </a:r>
            <a:endParaRPr lang="en-US" dirty="0"/>
          </a:p>
        </p:txBody>
      </p:sp>
      <p:sp>
        <p:nvSpPr>
          <p:cNvPr id="4" name="Content Placeholder 2"/>
          <p:cNvSpPr>
            <a:spLocks noGrp="1"/>
          </p:cNvSpPr>
          <p:nvPr>
            <p:ph sz="quarter" idx="1"/>
          </p:nvPr>
        </p:nvSpPr>
        <p:spPr>
          <a:xfrm>
            <a:off x="152400" y="1527048"/>
            <a:ext cx="8991600" cy="4721352"/>
          </a:xfrm>
        </p:spPr>
        <p:txBody>
          <a:bodyPr>
            <a:normAutofit fontScale="47500" lnSpcReduction="20000"/>
          </a:bodyPr>
          <a:lstStyle/>
          <a:p>
            <a:pPr marL="0" indent="0">
              <a:buNone/>
            </a:pPr>
            <a:r>
              <a:rPr lang="en-US" sz="2800" dirty="0"/>
              <a:t>In a Button Click…</a:t>
            </a:r>
          </a:p>
          <a:p>
            <a:pPr marL="0" indent="0">
              <a:buNone/>
            </a:pPr>
            <a:endParaRPr lang="en-US" sz="2800" dirty="0"/>
          </a:p>
          <a:p>
            <a:pPr marL="0" indent="0">
              <a:buNone/>
            </a:pPr>
            <a:r>
              <a:rPr lang="en-US" sz="2800" dirty="0">
                <a:latin typeface="Courier New" pitchFamily="49" charset="0"/>
                <a:cs typeface="Courier New" pitchFamily="49" charset="0"/>
              </a:rPr>
              <a:t>Dim </a:t>
            </a:r>
            <a:r>
              <a:rPr lang="en-US" sz="2800" dirty="0" smtClean="0">
                <a:latin typeface="Courier New" pitchFamily="49" charset="0"/>
                <a:cs typeface="Courier New" pitchFamily="49" charset="0"/>
              </a:rPr>
              <a:t>dblNumber1</a:t>
            </a: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dblNumber2, </a:t>
            </a:r>
            <a:r>
              <a:rPr lang="en-US" sz="2800" dirty="0" err="1" smtClean="0">
                <a:latin typeface="Courier New" pitchFamily="49" charset="0"/>
                <a:cs typeface="Courier New" pitchFamily="49" charset="0"/>
              </a:rPr>
              <a:t>dblAnswer</a:t>
            </a:r>
            <a:r>
              <a:rPr lang="en-US" sz="2800" dirty="0" smtClean="0">
                <a:latin typeface="Courier New" pitchFamily="49" charset="0"/>
                <a:cs typeface="Courier New" pitchFamily="49" charset="0"/>
              </a:rPr>
              <a:t> As Double</a:t>
            </a:r>
            <a:endParaRPr lang="en-US" sz="2800" dirty="0">
              <a:latin typeface="Courier New" pitchFamily="49" charset="0"/>
              <a:cs typeface="Courier New" pitchFamily="49" charset="0"/>
            </a:endParaRPr>
          </a:p>
          <a:p>
            <a:pPr marL="0" indent="0">
              <a:buNone/>
            </a:pP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dblNumber1 </a:t>
            </a:r>
            <a:r>
              <a:rPr lang="en-US" sz="2800" dirty="0" smtClean="0">
                <a:latin typeface="Courier New" pitchFamily="49" charset="0"/>
                <a:cs typeface="Courier New" pitchFamily="49" charset="0"/>
              </a:rPr>
              <a:t>= </a:t>
            </a:r>
            <a:r>
              <a:rPr lang="en-US" sz="2800" dirty="0" err="1" smtClean="0">
                <a:latin typeface="Courier New" pitchFamily="49" charset="0"/>
                <a:cs typeface="Courier New" pitchFamily="49" charset="0"/>
              </a:rPr>
              <a:t>Convert.ToDouble</a:t>
            </a:r>
            <a:r>
              <a:rPr lang="en-US" sz="2800" dirty="0" smtClean="0">
                <a:latin typeface="Courier New" pitchFamily="49" charset="0"/>
                <a:cs typeface="Courier New" pitchFamily="49" charset="0"/>
              </a:rPr>
              <a:t>(txtNum1.Text</a:t>
            </a:r>
            <a:r>
              <a:rPr lang="en-US" sz="2800" dirty="0">
                <a:latin typeface="Courier New" pitchFamily="49" charset="0"/>
                <a:cs typeface="Courier New" pitchFamily="49" charset="0"/>
              </a:rPr>
              <a:t>)</a:t>
            </a:r>
            <a:br>
              <a:rPr lang="en-US" sz="2800" dirty="0">
                <a:latin typeface="Courier New" pitchFamily="49" charset="0"/>
                <a:cs typeface="Courier New" pitchFamily="49" charset="0"/>
              </a:rPr>
            </a:br>
            <a:r>
              <a:rPr lang="en-US" sz="2800" dirty="0">
                <a:latin typeface="Courier New" pitchFamily="49" charset="0"/>
                <a:cs typeface="Courier New" pitchFamily="49" charset="0"/>
              </a:rPr>
              <a:t>dblNumber2 = Convert. </a:t>
            </a:r>
            <a:r>
              <a:rPr lang="en-US" sz="2800" dirty="0" err="1">
                <a:latin typeface="Courier New" pitchFamily="49" charset="0"/>
                <a:cs typeface="Courier New" pitchFamily="49" charset="0"/>
              </a:rPr>
              <a:t>ToDouble</a:t>
            </a:r>
            <a:r>
              <a:rPr lang="en-US" sz="2800" dirty="0">
                <a:latin typeface="Courier New" pitchFamily="49" charset="0"/>
                <a:cs typeface="Courier New" pitchFamily="49" charset="0"/>
              </a:rPr>
              <a:t>(txtNum2.Text)</a:t>
            </a:r>
          </a:p>
          <a:p>
            <a:pPr marL="0" indent="0">
              <a:buNone/>
            </a:pPr>
            <a:endParaRPr lang="en-US" sz="2800" dirty="0" smtClean="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Calculate (</a:t>
            </a:r>
            <a:r>
              <a:rPr lang="en-US" sz="2800" dirty="0" smtClean="0">
                <a:solidFill>
                  <a:schemeClr val="accent1">
                    <a:lumMod val="75000"/>
                  </a:schemeClr>
                </a:solidFill>
                <a:latin typeface="Courier New" pitchFamily="49" charset="0"/>
                <a:cs typeface="Courier New" pitchFamily="49" charset="0"/>
              </a:rPr>
              <a:t>dblNumber1</a:t>
            </a:r>
            <a:r>
              <a:rPr lang="en-US" sz="2800" dirty="0" smtClean="0">
                <a:latin typeface="Courier New" pitchFamily="49" charset="0"/>
                <a:cs typeface="Courier New" pitchFamily="49" charset="0"/>
              </a:rPr>
              <a:t>, </a:t>
            </a:r>
            <a:r>
              <a:rPr lang="en-US" sz="2800" dirty="0" smtClean="0">
                <a:solidFill>
                  <a:schemeClr val="accent1">
                    <a:lumMod val="75000"/>
                  </a:schemeClr>
                </a:solidFill>
                <a:latin typeface="Courier New" pitchFamily="49" charset="0"/>
                <a:cs typeface="Courier New" pitchFamily="49" charset="0"/>
              </a:rPr>
              <a:t>dblNumber2</a:t>
            </a:r>
            <a:r>
              <a:rPr lang="en-US" sz="2800" dirty="0" smtClean="0">
                <a:latin typeface="Courier New" pitchFamily="49" charset="0"/>
                <a:cs typeface="Courier New" pitchFamily="49" charset="0"/>
              </a:rPr>
              <a:t>, </a:t>
            </a:r>
            <a:r>
              <a:rPr lang="en-US" sz="2800" b="1" dirty="0" err="1" smtClean="0">
                <a:solidFill>
                  <a:schemeClr val="accent1">
                    <a:lumMod val="75000"/>
                  </a:schemeClr>
                </a:solidFill>
                <a:latin typeface="Courier New" pitchFamily="49" charset="0"/>
                <a:cs typeface="Courier New" pitchFamily="49" charset="0"/>
              </a:rPr>
              <a:t>dblAnswer</a:t>
            </a:r>
            <a:r>
              <a:rPr lang="en-US" sz="2800" dirty="0" smtClean="0">
                <a:latin typeface="Courier New" pitchFamily="49" charset="0"/>
                <a:cs typeface="Courier New" pitchFamily="49" charset="0"/>
              </a:rPr>
              <a:t>)</a:t>
            </a:r>
            <a:endParaRPr lang="en-US" sz="2800" dirty="0">
              <a:latin typeface="Courier New" pitchFamily="49" charset="0"/>
              <a:cs typeface="Courier New" pitchFamily="49" charset="0"/>
            </a:endParaRPr>
          </a:p>
          <a:p>
            <a:pPr marL="0" indent="0">
              <a:buNone/>
            </a:pPr>
            <a:endParaRPr lang="en-US" sz="2800" dirty="0" smtClean="0">
              <a:latin typeface="Courier New" pitchFamily="49" charset="0"/>
              <a:cs typeface="Courier New" pitchFamily="49" charset="0"/>
            </a:endParaRPr>
          </a:p>
          <a:p>
            <a:pPr marL="0" indent="0">
              <a:buNone/>
            </a:pPr>
            <a:r>
              <a:rPr lang="en-US" sz="2800" dirty="0" err="1" smtClean="0">
                <a:latin typeface="Courier New" pitchFamily="49" charset="0"/>
                <a:cs typeface="Courier New" pitchFamily="49" charset="0"/>
              </a:rPr>
              <a:t>lblResult.Text</a:t>
            </a:r>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 </a:t>
            </a:r>
            <a:r>
              <a:rPr lang="en-US" dirty="0" err="1" smtClean="0">
                <a:solidFill>
                  <a:schemeClr val="accent1">
                    <a:lumMod val="75000"/>
                  </a:schemeClr>
                </a:solidFill>
                <a:latin typeface="Courier New" pitchFamily="49" charset="0"/>
                <a:cs typeface="Courier New" pitchFamily="49" charset="0"/>
              </a:rPr>
              <a:t>dblAnswer</a:t>
            </a:r>
            <a:r>
              <a:rPr lang="en-US" sz="2800" dirty="0" err="1" smtClean="0">
                <a:latin typeface="Courier New" pitchFamily="49" charset="0"/>
                <a:cs typeface="Courier New" pitchFamily="49" charset="0"/>
              </a:rPr>
              <a:t>.ToString</a:t>
            </a:r>
            <a:endParaRPr lang="en-US" sz="2800" dirty="0">
              <a:latin typeface="Courier New" pitchFamily="49" charset="0"/>
              <a:cs typeface="Courier New" pitchFamily="49" charset="0"/>
            </a:endParaRPr>
          </a:p>
          <a:p>
            <a:pPr marL="0" indent="0">
              <a:buNone/>
            </a:pPr>
            <a:endParaRPr lang="en-US" sz="2800" dirty="0" smtClean="0">
              <a:latin typeface="Courier New" pitchFamily="49" charset="0"/>
              <a:cs typeface="Courier New" pitchFamily="49" charset="0"/>
            </a:endParaRPr>
          </a:p>
          <a:p>
            <a:pPr marL="0" indent="0">
              <a:buNone/>
            </a:pPr>
            <a:endParaRPr lang="en-US" sz="2800" dirty="0">
              <a:latin typeface="Courier New" pitchFamily="49" charset="0"/>
              <a:cs typeface="Courier New" pitchFamily="49" charset="0"/>
            </a:endParaRPr>
          </a:p>
          <a:p>
            <a:pPr marL="0" indent="0">
              <a:buNone/>
            </a:pPr>
            <a:endParaRPr lang="en-US" sz="2800" dirty="0">
              <a:latin typeface="Courier New" pitchFamily="49" charset="0"/>
              <a:cs typeface="Courier New" pitchFamily="49" charset="0"/>
            </a:endParaRPr>
          </a:p>
          <a:p>
            <a:pPr marL="0" indent="0">
              <a:buNone/>
            </a:pPr>
            <a:endParaRPr lang="en-US" sz="2800" dirty="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Private </a:t>
            </a:r>
            <a:r>
              <a:rPr lang="en-US" sz="2800" dirty="0">
                <a:latin typeface="Courier New" pitchFamily="49" charset="0"/>
                <a:cs typeface="Courier New" pitchFamily="49" charset="0"/>
              </a:rPr>
              <a:t>Sub </a:t>
            </a:r>
            <a:r>
              <a:rPr lang="en-US" sz="2800" dirty="0" smtClean="0">
                <a:latin typeface="Courier New" pitchFamily="49" charset="0"/>
                <a:cs typeface="Courier New" pitchFamily="49" charset="0"/>
              </a:rPr>
              <a:t>Calculate(</a:t>
            </a:r>
            <a:r>
              <a:rPr lang="en-US" sz="2800" dirty="0" err="1" smtClean="0">
                <a:latin typeface="Courier New" pitchFamily="49" charset="0"/>
                <a:cs typeface="Courier New" pitchFamily="49" charset="0"/>
              </a:rPr>
              <a:t>ByVal</a:t>
            </a:r>
            <a:r>
              <a:rPr lang="en-US" sz="2800" dirty="0" smtClean="0">
                <a:latin typeface="Courier New" pitchFamily="49" charset="0"/>
                <a:cs typeface="Courier New" pitchFamily="49" charset="0"/>
              </a:rPr>
              <a:t> </a:t>
            </a:r>
            <a:r>
              <a:rPr lang="en-US" dirty="0" smtClean="0">
                <a:solidFill>
                  <a:schemeClr val="accent1">
                    <a:lumMod val="75000"/>
                  </a:schemeClr>
                </a:solidFill>
                <a:latin typeface="Courier New" pitchFamily="49" charset="0"/>
                <a:cs typeface="Courier New" pitchFamily="49" charset="0"/>
              </a:rPr>
              <a:t>dblNum1</a:t>
            </a:r>
            <a:r>
              <a:rPr lang="en-US" sz="2800" dirty="0" smtClean="0">
                <a:latin typeface="Courier New" pitchFamily="49" charset="0"/>
                <a:cs typeface="Courier New" pitchFamily="49" charset="0"/>
              </a:rPr>
              <a:t> As Integer, </a:t>
            </a:r>
            <a:r>
              <a:rPr lang="en-US" sz="2800" dirty="0" err="1" smtClean="0">
                <a:latin typeface="Courier New" pitchFamily="49" charset="0"/>
                <a:cs typeface="Courier New" pitchFamily="49" charset="0"/>
              </a:rPr>
              <a:t>ByVal</a:t>
            </a:r>
            <a:r>
              <a:rPr lang="en-US" sz="2800" dirty="0" smtClean="0">
                <a:latin typeface="Courier New" pitchFamily="49" charset="0"/>
                <a:cs typeface="Courier New" pitchFamily="49" charset="0"/>
              </a:rPr>
              <a:t> </a:t>
            </a:r>
            <a:r>
              <a:rPr lang="en-US" dirty="0" smtClean="0">
                <a:solidFill>
                  <a:schemeClr val="accent1">
                    <a:lumMod val="75000"/>
                  </a:schemeClr>
                </a:solidFill>
                <a:latin typeface="Courier New" pitchFamily="49" charset="0"/>
                <a:cs typeface="Courier New" pitchFamily="49" charset="0"/>
              </a:rPr>
              <a:t>dblNum2</a:t>
            </a:r>
            <a:r>
              <a:rPr lang="en-US" sz="2800" dirty="0" smtClean="0">
                <a:latin typeface="Courier New" pitchFamily="49" charset="0"/>
                <a:cs typeface="Courier New" pitchFamily="49" charset="0"/>
              </a:rPr>
              <a:t> As Integer, </a:t>
            </a:r>
            <a:r>
              <a:rPr lang="en-US" sz="2800" b="1" dirty="0" err="1" smtClean="0">
                <a:latin typeface="Courier New" pitchFamily="49" charset="0"/>
                <a:cs typeface="Courier New" pitchFamily="49" charset="0"/>
              </a:rPr>
              <a:t>ByRef</a:t>
            </a:r>
            <a:r>
              <a:rPr lang="en-US" sz="2800" dirty="0" smtClean="0">
                <a:latin typeface="Courier New" pitchFamily="49" charset="0"/>
                <a:cs typeface="Courier New" pitchFamily="49" charset="0"/>
              </a:rPr>
              <a:t> </a:t>
            </a:r>
            <a:r>
              <a:rPr lang="en-US" sz="2800" dirty="0" err="1" smtClean="0">
                <a:solidFill>
                  <a:schemeClr val="accent1">
                    <a:lumMod val="75000"/>
                  </a:schemeClr>
                </a:solidFill>
                <a:latin typeface="Courier New" pitchFamily="49" charset="0"/>
                <a:cs typeface="Courier New" pitchFamily="49" charset="0"/>
              </a:rPr>
              <a:t>dblAns</a:t>
            </a:r>
            <a:r>
              <a:rPr lang="en-US" sz="2800" dirty="0" smtClean="0">
                <a:solidFill>
                  <a:schemeClr val="accent1">
                    <a:lumMod val="75000"/>
                  </a:schemeClr>
                </a:solidFill>
                <a:latin typeface="Courier New" pitchFamily="49" charset="0"/>
                <a:cs typeface="Courier New" pitchFamily="49" charset="0"/>
              </a:rPr>
              <a:t> </a:t>
            </a:r>
            <a:r>
              <a:rPr lang="en-US" sz="2800" dirty="0" smtClean="0">
                <a:latin typeface="Courier New" pitchFamily="49" charset="0"/>
                <a:cs typeface="Courier New" pitchFamily="49" charset="0"/>
              </a:rPr>
              <a:t>As Double)</a:t>
            </a:r>
            <a:endParaRPr lang="en-US" sz="2800" dirty="0">
              <a:latin typeface="Courier New" pitchFamily="49" charset="0"/>
              <a:cs typeface="Courier New" pitchFamily="49" charset="0"/>
            </a:endParaRPr>
          </a:p>
          <a:p>
            <a:pPr marL="0" indent="0">
              <a:buNone/>
            </a:pPr>
            <a:endParaRPr lang="en-US" sz="2800" dirty="0" smtClean="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 </a:t>
            </a:r>
            <a:r>
              <a:rPr lang="en-US" sz="2800" dirty="0" smtClean="0">
                <a:latin typeface="Courier New" pitchFamily="49" charset="0"/>
                <a:cs typeface="Courier New" pitchFamily="49" charset="0"/>
              </a:rPr>
              <a:t>           Dim </a:t>
            </a:r>
            <a:r>
              <a:rPr lang="en-US" sz="2800" dirty="0" err="1" smtClean="0">
                <a:latin typeface="Courier New" pitchFamily="49" charset="0"/>
                <a:cs typeface="Courier New" pitchFamily="49" charset="0"/>
              </a:rPr>
              <a:t>idblResult</a:t>
            </a:r>
            <a:r>
              <a:rPr lang="en-US" sz="2800" dirty="0" smtClean="0">
                <a:latin typeface="Courier New" pitchFamily="49" charset="0"/>
                <a:cs typeface="Courier New" pitchFamily="49" charset="0"/>
              </a:rPr>
              <a:t> As Double</a:t>
            </a:r>
            <a:br>
              <a:rPr lang="en-US" sz="2800" dirty="0" smtClean="0">
                <a:latin typeface="Courier New" pitchFamily="49" charset="0"/>
                <a:cs typeface="Courier New" pitchFamily="49" charset="0"/>
              </a:rPr>
            </a:br>
            <a:endParaRPr lang="en-US" sz="2800" dirty="0">
              <a:latin typeface="Courier New" pitchFamily="49" charset="0"/>
              <a:cs typeface="Courier New" pitchFamily="49" charset="0"/>
            </a:endParaRPr>
          </a:p>
          <a:p>
            <a:pPr marL="0" indent="0">
              <a:buNone/>
            </a:pPr>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Select Case True</a:t>
            </a:r>
          </a:p>
          <a:p>
            <a:pPr marL="0" indent="0">
              <a:buNone/>
            </a:pPr>
            <a:r>
              <a:rPr lang="en-US" sz="2800" dirty="0">
                <a:latin typeface="Courier New" pitchFamily="49" charset="0"/>
                <a:cs typeface="Courier New" pitchFamily="49" charset="0"/>
              </a:rPr>
              <a:t>                Case </a:t>
            </a:r>
            <a:r>
              <a:rPr lang="en-US" sz="2800" dirty="0" err="1" smtClean="0">
                <a:latin typeface="Courier New" pitchFamily="49" charset="0"/>
                <a:cs typeface="Courier New" pitchFamily="49" charset="0"/>
              </a:rPr>
              <a:t>radAdd.Checked</a:t>
            </a:r>
            <a:endParaRPr lang="en-US" sz="2800" dirty="0">
              <a:latin typeface="Courier New" pitchFamily="49" charset="0"/>
              <a:cs typeface="Courier New" pitchFamily="49" charset="0"/>
            </a:endParaRPr>
          </a:p>
          <a:p>
            <a:pPr marL="0" indent="0">
              <a:buNone/>
            </a:pPr>
            <a:r>
              <a:rPr lang="en-US" sz="2800" dirty="0">
                <a:latin typeface="Courier New" pitchFamily="49" charset="0"/>
                <a:cs typeface="Courier New" pitchFamily="49" charset="0"/>
              </a:rPr>
              <a:t>                    </a:t>
            </a:r>
            <a:r>
              <a:rPr lang="en-US" sz="2800" dirty="0" err="1" smtClean="0">
                <a:solidFill>
                  <a:schemeClr val="accent1">
                    <a:lumMod val="75000"/>
                  </a:schemeClr>
                </a:solidFill>
                <a:latin typeface="Courier New" pitchFamily="49" charset="0"/>
                <a:cs typeface="Courier New" pitchFamily="49" charset="0"/>
              </a:rPr>
              <a:t>dblAns</a:t>
            </a:r>
            <a:r>
              <a:rPr lang="en-US" sz="2800" dirty="0" smtClean="0">
                <a:solidFill>
                  <a:schemeClr val="accent1">
                    <a:lumMod val="75000"/>
                  </a:schemeClr>
                </a:solidFill>
                <a:latin typeface="Courier New" pitchFamily="49" charset="0"/>
                <a:cs typeface="Courier New" pitchFamily="49" charset="0"/>
              </a:rPr>
              <a:t> </a:t>
            </a:r>
            <a:r>
              <a:rPr lang="en-US" sz="2800" dirty="0">
                <a:latin typeface="Courier New" pitchFamily="49" charset="0"/>
                <a:cs typeface="Courier New" pitchFamily="49" charset="0"/>
              </a:rPr>
              <a:t>= </a:t>
            </a:r>
            <a:r>
              <a:rPr lang="en-US" sz="2400" dirty="0">
                <a:solidFill>
                  <a:schemeClr val="accent1">
                    <a:lumMod val="75000"/>
                  </a:schemeClr>
                </a:solidFill>
                <a:latin typeface="Courier New" pitchFamily="49" charset="0"/>
                <a:cs typeface="Courier New" pitchFamily="49" charset="0"/>
              </a:rPr>
              <a:t>dbl</a:t>
            </a:r>
            <a:r>
              <a:rPr lang="en-US" dirty="0" smtClean="0">
                <a:solidFill>
                  <a:schemeClr val="accent1">
                    <a:lumMod val="75000"/>
                  </a:schemeClr>
                </a:solidFill>
                <a:latin typeface="Courier New" pitchFamily="49" charset="0"/>
                <a:cs typeface="Courier New" pitchFamily="49" charset="0"/>
              </a:rPr>
              <a:t>Num1</a:t>
            </a:r>
            <a:r>
              <a:rPr lang="en-US" sz="2800" dirty="0" smtClean="0">
                <a:latin typeface="Courier New" pitchFamily="49" charset="0"/>
                <a:cs typeface="Courier New" pitchFamily="49" charset="0"/>
              </a:rPr>
              <a:t> </a:t>
            </a:r>
            <a:r>
              <a:rPr lang="en-US" sz="2800" dirty="0">
                <a:latin typeface="Courier New" pitchFamily="49" charset="0"/>
                <a:cs typeface="Courier New" pitchFamily="49" charset="0"/>
              </a:rPr>
              <a:t>+ </a:t>
            </a:r>
            <a:r>
              <a:rPr lang="en-US" sz="2400" dirty="0">
                <a:solidFill>
                  <a:schemeClr val="accent1">
                    <a:lumMod val="75000"/>
                  </a:schemeClr>
                </a:solidFill>
                <a:latin typeface="Courier New" pitchFamily="49" charset="0"/>
                <a:cs typeface="Courier New" pitchFamily="49" charset="0"/>
              </a:rPr>
              <a:t>dbl</a:t>
            </a:r>
            <a:r>
              <a:rPr lang="en-US" dirty="0" smtClean="0">
                <a:solidFill>
                  <a:schemeClr val="accent1">
                    <a:lumMod val="75000"/>
                  </a:schemeClr>
                </a:solidFill>
                <a:latin typeface="Courier New" pitchFamily="49" charset="0"/>
                <a:cs typeface="Courier New" pitchFamily="49" charset="0"/>
              </a:rPr>
              <a:t>Num2</a:t>
            </a:r>
            <a:r>
              <a:rPr lang="en-US" sz="2800" dirty="0" smtClean="0">
                <a:latin typeface="Courier New" pitchFamily="49" charset="0"/>
                <a:cs typeface="Courier New" pitchFamily="49" charset="0"/>
              </a:rPr>
              <a:t/>
            </a:r>
            <a:br>
              <a:rPr lang="en-US" sz="2800" dirty="0" smtClean="0">
                <a:latin typeface="Courier New" pitchFamily="49" charset="0"/>
                <a:cs typeface="Courier New" pitchFamily="49" charset="0"/>
              </a:rPr>
            </a:br>
            <a:r>
              <a:rPr lang="en-US" sz="2800" dirty="0">
                <a:latin typeface="Courier New" pitchFamily="49" charset="0"/>
                <a:cs typeface="Courier New" pitchFamily="49" charset="0"/>
              </a:rPr>
              <a:t>	. . . </a:t>
            </a:r>
          </a:p>
          <a:p>
            <a:pPr marL="0" indent="0">
              <a:buNone/>
            </a:pPr>
            <a:r>
              <a:rPr lang="en-US" sz="2800" dirty="0">
                <a:latin typeface="Courier New" pitchFamily="49" charset="0"/>
                <a:cs typeface="Courier New" pitchFamily="49" charset="0"/>
              </a:rPr>
              <a:t>End </a:t>
            </a:r>
            <a:r>
              <a:rPr lang="en-US" sz="2800" dirty="0" smtClean="0">
                <a:latin typeface="Courier New" pitchFamily="49" charset="0"/>
                <a:cs typeface="Courier New" pitchFamily="49" charset="0"/>
              </a:rPr>
              <a:t>Sub</a:t>
            </a:r>
          </a:p>
          <a:p>
            <a:pPr marL="0" indent="0">
              <a:buNone/>
            </a:pPr>
            <a:endParaRPr lang="en-US" sz="2800" dirty="0"/>
          </a:p>
          <a:p>
            <a:pPr marL="0" indent="0">
              <a:buNone/>
            </a:pPr>
            <a:endParaRPr lang="en-US" sz="2800" dirty="0" smtClean="0"/>
          </a:p>
          <a:p>
            <a:pPr marL="0" indent="0">
              <a:buNone/>
            </a:pPr>
            <a:endParaRPr lang="en-US" sz="2800" dirty="0"/>
          </a:p>
          <a:p>
            <a:pPr marL="0" indent="0">
              <a:buNone/>
            </a:pPr>
            <a:endParaRPr lang="en-US" sz="2800" dirty="0"/>
          </a:p>
          <a:p>
            <a:endParaRPr lang="en-US" dirty="0"/>
          </a:p>
        </p:txBody>
      </p:sp>
      <p:sp>
        <p:nvSpPr>
          <p:cNvPr id="7" name="Freeform 6"/>
          <p:cNvSpPr/>
          <p:nvPr/>
        </p:nvSpPr>
        <p:spPr>
          <a:xfrm>
            <a:off x="1959591" y="3227643"/>
            <a:ext cx="1268514" cy="928254"/>
          </a:xfrm>
          <a:custGeom>
            <a:avLst/>
            <a:gdLst>
              <a:gd name="connsiteX0" fmla="*/ 0 w 1268514"/>
              <a:gd name="connsiteY0" fmla="*/ 0 h 928254"/>
              <a:gd name="connsiteX1" fmla="*/ 1080655 w 1268514"/>
              <a:gd name="connsiteY1" fmla="*/ 526473 h 928254"/>
              <a:gd name="connsiteX2" fmla="*/ 1260764 w 1268514"/>
              <a:gd name="connsiteY2" fmla="*/ 928254 h 928254"/>
            </a:gdLst>
            <a:ahLst/>
            <a:cxnLst>
              <a:cxn ang="0">
                <a:pos x="connsiteX0" y="connsiteY0"/>
              </a:cxn>
              <a:cxn ang="0">
                <a:pos x="connsiteX1" y="connsiteY1"/>
              </a:cxn>
              <a:cxn ang="0">
                <a:pos x="connsiteX2" y="connsiteY2"/>
              </a:cxn>
            </a:cxnLst>
            <a:rect l="l" t="t" r="r" b="b"/>
            <a:pathLst>
              <a:path w="1268514" h="928254">
                <a:moveTo>
                  <a:pt x="0" y="0"/>
                </a:moveTo>
                <a:cubicBezTo>
                  <a:pt x="435264" y="185882"/>
                  <a:pt x="870528" y="371764"/>
                  <a:pt x="1080655" y="526473"/>
                </a:cubicBezTo>
                <a:cubicBezTo>
                  <a:pt x="1290782" y="681182"/>
                  <a:pt x="1275773" y="804718"/>
                  <a:pt x="1260764" y="928254"/>
                </a:cubicBez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4811075" y="2993775"/>
            <a:ext cx="3435928" cy="1222839"/>
          </a:xfrm>
          <a:custGeom>
            <a:avLst/>
            <a:gdLst>
              <a:gd name="connsiteX0" fmla="*/ 0 w 3435928"/>
              <a:gd name="connsiteY0" fmla="*/ 42496 h 901478"/>
              <a:gd name="connsiteX1" fmla="*/ 2729346 w 3435928"/>
              <a:gd name="connsiteY1" fmla="*/ 97915 h 901478"/>
              <a:gd name="connsiteX2" fmla="*/ 3435928 w 3435928"/>
              <a:gd name="connsiteY2" fmla="*/ 901478 h 901478"/>
            </a:gdLst>
            <a:ahLst/>
            <a:cxnLst>
              <a:cxn ang="0">
                <a:pos x="connsiteX0" y="connsiteY0"/>
              </a:cxn>
              <a:cxn ang="0">
                <a:pos x="connsiteX1" y="connsiteY1"/>
              </a:cxn>
              <a:cxn ang="0">
                <a:pos x="connsiteX2" y="connsiteY2"/>
              </a:cxn>
            </a:cxnLst>
            <a:rect l="l" t="t" r="r" b="b"/>
            <a:pathLst>
              <a:path w="3435928" h="901478">
                <a:moveTo>
                  <a:pt x="0" y="42496"/>
                </a:moveTo>
                <a:cubicBezTo>
                  <a:pt x="1078345" y="-1377"/>
                  <a:pt x="2156691" y="-45249"/>
                  <a:pt x="2729346" y="97915"/>
                </a:cubicBezTo>
                <a:cubicBezTo>
                  <a:pt x="3302001" y="241079"/>
                  <a:pt x="3368964" y="571278"/>
                  <a:pt x="3435928" y="901478"/>
                </a:cubicBezTo>
              </a:path>
            </a:pathLst>
          </a:cu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1" name="Straight Arrow Connector 10"/>
          <p:cNvCxnSpPr/>
          <p:nvPr/>
        </p:nvCxnSpPr>
        <p:spPr>
          <a:xfrm>
            <a:off x="3352800" y="4495800"/>
            <a:ext cx="76200" cy="1063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4382816" y="4495800"/>
            <a:ext cx="1317915" cy="10633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Freeform 13"/>
          <p:cNvSpPr/>
          <p:nvPr/>
        </p:nvSpPr>
        <p:spPr>
          <a:xfrm>
            <a:off x="2362199" y="4627418"/>
            <a:ext cx="5884804" cy="1687103"/>
          </a:xfrm>
          <a:custGeom>
            <a:avLst/>
            <a:gdLst>
              <a:gd name="connsiteX0" fmla="*/ 0 w 6026728"/>
              <a:gd name="connsiteY0" fmla="*/ 1219200 h 1687103"/>
              <a:gd name="connsiteX1" fmla="*/ 4239491 w 6026728"/>
              <a:gd name="connsiteY1" fmla="*/ 1620982 h 1687103"/>
              <a:gd name="connsiteX2" fmla="*/ 6026728 w 6026728"/>
              <a:gd name="connsiteY2" fmla="*/ 0 h 1687103"/>
            </a:gdLst>
            <a:ahLst/>
            <a:cxnLst>
              <a:cxn ang="0">
                <a:pos x="connsiteX0" y="connsiteY0"/>
              </a:cxn>
              <a:cxn ang="0">
                <a:pos x="connsiteX1" y="connsiteY1"/>
              </a:cxn>
              <a:cxn ang="0">
                <a:pos x="connsiteX2" y="connsiteY2"/>
              </a:cxn>
            </a:cxnLst>
            <a:rect l="l" t="t" r="r" b="b"/>
            <a:pathLst>
              <a:path w="6026728" h="1687103">
                <a:moveTo>
                  <a:pt x="0" y="1219200"/>
                </a:moveTo>
                <a:cubicBezTo>
                  <a:pt x="1617518" y="1521691"/>
                  <a:pt x="3235036" y="1824182"/>
                  <a:pt x="4239491" y="1620982"/>
                </a:cubicBezTo>
                <a:cubicBezTo>
                  <a:pt x="5243946" y="1417782"/>
                  <a:pt x="5635337" y="708891"/>
                  <a:pt x="6026728" y="0"/>
                </a:cubicBez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p:cNvCxnSpPr/>
          <p:nvPr/>
        </p:nvCxnSpPr>
        <p:spPr>
          <a:xfrm flipH="1" flipV="1">
            <a:off x="4101684" y="3190009"/>
            <a:ext cx="3622964" cy="914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184648" y="2347444"/>
            <a:ext cx="2411692" cy="646331"/>
          </a:xfrm>
          <a:prstGeom prst="rect">
            <a:avLst/>
          </a:prstGeom>
        </p:spPr>
        <p:txBody>
          <a:bodyPr wrap="square">
            <a:spAutoFit/>
          </a:bodyPr>
          <a:lstStyle/>
          <a:p>
            <a:r>
              <a:rPr lang="en-US" dirty="0"/>
              <a:t>Here is my </a:t>
            </a:r>
            <a:r>
              <a:rPr lang="en-US" u="sng" dirty="0"/>
              <a:t>location</a:t>
            </a:r>
            <a:r>
              <a:rPr lang="en-US" dirty="0"/>
              <a:t> – send me the value.</a:t>
            </a:r>
          </a:p>
        </p:txBody>
      </p:sp>
      <p:sp>
        <p:nvSpPr>
          <p:cNvPr id="20" name="Freeform 19"/>
          <p:cNvSpPr/>
          <p:nvPr/>
        </p:nvSpPr>
        <p:spPr>
          <a:xfrm>
            <a:off x="3064902" y="3124200"/>
            <a:ext cx="2635828" cy="1046018"/>
          </a:xfrm>
          <a:custGeom>
            <a:avLst/>
            <a:gdLst>
              <a:gd name="connsiteX0" fmla="*/ 0 w 2410691"/>
              <a:gd name="connsiteY0" fmla="*/ 0 h 831273"/>
              <a:gd name="connsiteX1" fmla="*/ 1510146 w 2410691"/>
              <a:gd name="connsiteY1" fmla="*/ 318655 h 831273"/>
              <a:gd name="connsiteX2" fmla="*/ 2410691 w 2410691"/>
              <a:gd name="connsiteY2" fmla="*/ 831273 h 831273"/>
            </a:gdLst>
            <a:ahLst/>
            <a:cxnLst>
              <a:cxn ang="0">
                <a:pos x="connsiteX0" y="connsiteY0"/>
              </a:cxn>
              <a:cxn ang="0">
                <a:pos x="connsiteX1" y="connsiteY1"/>
              </a:cxn>
              <a:cxn ang="0">
                <a:pos x="connsiteX2" y="connsiteY2"/>
              </a:cxn>
            </a:cxnLst>
            <a:rect l="l" t="t" r="r" b="b"/>
            <a:pathLst>
              <a:path w="2410691" h="831273">
                <a:moveTo>
                  <a:pt x="0" y="0"/>
                </a:moveTo>
                <a:cubicBezTo>
                  <a:pt x="554182" y="90055"/>
                  <a:pt x="1108364" y="180110"/>
                  <a:pt x="1510146" y="318655"/>
                </a:cubicBezTo>
                <a:cubicBezTo>
                  <a:pt x="1911928" y="457200"/>
                  <a:pt x="2161309" y="644236"/>
                  <a:pt x="2410691" y="831273"/>
                </a:cubicBez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2" name="Straight Connector 21"/>
          <p:cNvCxnSpPr/>
          <p:nvPr/>
        </p:nvCxnSpPr>
        <p:spPr>
          <a:xfrm>
            <a:off x="152400" y="4038600"/>
            <a:ext cx="88392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rot="830568">
            <a:off x="5199269" y="3477932"/>
            <a:ext cx="2821606" cy="338554"/>
          </a:xfrm>
          <a:prstGeom prst="rect">
            <a:avLst/>
          </a:prstGeom>
          <a:noFill/>
        </p:spPr>
        <p:txBody>
          <a:bodyPr wrap="none" rtlCol="0">
            <a:spAutoFit/>
          </a:bodyPr>
          <a:lstStyle/>
          <a:p>
            <a:r>
              <a:rPr lang="en-US" sz="1600" dirty="0" smtClean="0"/>
              <a:t>Value passes back to location</a:t>
            </a:r>
            <a:endParaRPr lang="en-US" sz="1600" dirty="0"/>
          </a:p>
        </p:txBody>
      </p:sp>
    </p:spTree>
    <p:extLst>
      <p:ext uri="{BB962C8B-B14F-4D97-AF65-F5344CB8AC3E}">
        <p14:creationId xmlns:p14="http://schemas.microsoft.com/office/powerpoint/2010/main" val="23121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Using </a:t>
            </a:r>
            <a:r>
              <a:rPr lang="en-US" dirty="0" err="1" smtClean="0"/>
              <a:t>ByVal</a:t>
            </a:r>
            <a:r>
              <a:rPr lang="en-US" dirty="0" smtClean="0"/>
              <a:t> </a:t>
            </a:r>
            <a:r>
              <a:rPr lang="en-US" dirty="0"/>
              <a:t>&amp; </a:t>
            </a:r>
            <a:r>
              <a:rPr lang="en-US" dirty="0" err="1"/>
              <a:t>ByRef</a:t>
            </a:r>
            <a:r>
              <a:rPr lang="en-US" dirty="0"/>
              <a:t> Parameters</a:t>
            </a:r>
          </a:p>
          <a:p>
            <a:endParaRPr lang="en-US" dirty="0"/>
          </a:p>
        </p:txBody>
      </p:sp>
      <p:sp>
        <p:nvSpPr>
          <p:cNvPr id="4" name="Title 3"/>
          <p:cNvSpPr>
            <a:spLocks noGrp="1"/>
          </p:cNvSpPr>
          <p:nvPr>
            <p:ph type="title"/>
          </p:nvPr>
        </p:nvSpPr>
        <p:spPr/>
        <p:txBody>
          <a:bodyPr/>
          <a:lstStyle/>
          <a:p>
            <a:r>
              <a:rPr lang="en-US" dirty="0" smtClean="0"/>
              <a:t>Sub Procedures</a:t>
            </a:r>
            <a:endParaRPr lang="en-US" dirty="0"/>
          </a:p>
        </p:txBody>
      </p:sp>
    </p:spTree>
    <p:extLst>
      <p:ext uri="{BB962C8B-B14F-4D97-AF65-F5344CB8AC3E}">
        <p14:creationId xmlns:p14="http://schemas.microsoft.com/office/powerpoint/2010/main" val="2517198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Program Documentation </a:t>
            </a:r>
            <a:br>
              <a:rPr lang="en-US" dirty="0" smtClean="0"/>
            </a:br>
            <a:r>
              <a:rPr lang="en-US" dirty="0" smtClean="0"/>
              <a:t>and Strong Typing</a:t>
            </a:r>
            <a:endParaRPr lang="en-US" dirty="0"/>
          </a:p>
        </p:txBody>
      </p:sp>
      <p:sp>
        <p:nvSpPr>
          <p:cNvPr id="6" name="Text Placeholder 4"/>
          <p:cNvSpPr>
            <a:spLocks noGrp="1"/>
          </p:cNvSpPr>
          <p:nvPr>
            <p:ph type="body" idx="1"/>
          </p:nvPr>
        </p:nvSpPr>
        <p:spPr>
          <a:xfrm>
            <a:off x="1368426" y="2743200"/>
            <a:ext cx="6480174" cy="1673225"/>
          </a:xfrm>
        </p:spPr>
        <p:txBody>
          <a:bodyPr/>
          <a:lstStyle/>
          <a:p>
            <a:r>
              <a:rPr lang="en-US" dirty="0" smtClean="0"/>
              <a:t>Computer Programming 1</a:t>
            </a:r>
            <a:endParaRPr lang="en-US" dirty="0"/>
          </a:p>
        </p:txBody>
      </p:sp>
    </p:spTree>
    <p:extLst>
      <p:ext uri="{BB962C8B-B14F-4D97-AF65-F5344CB8AC3E}">
        <p14:creationId xmlns:p14="http://schemas.microsoft.com/office/powerpoint/2010/main" val="2554430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Times New Roman" pitchFamily="18" charset="0"/>
              </a:rPr>
              <a:t>Procedure </a:t>
            </a:r>
            <a:r>
              <a:rPr lang="en-US" dirty="0" smtClean="0">
                <a:cs typeface="Times New Roman" pitchFamily="18" charset="0"/>
              </a:rPr>
              <a:t>Documentation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solidFill>
                  <a:schemeClr val="accent1">
                    <a:lumMod val="75000"/>
                  </a:schemeClr>
                </a:solidFill>
                <a:cs typeface="Times New Roman" pitchFamily="18" charset="0"/>
              </a:rPr>
              <a:t>Precondition </a:t>
            </a:r>
            <a:endParaRPr lang="en-US" dirty="0">
              <a:solidFill>
                <a:schemeClr val="accent1">
                  <a:lumMod val="75000"/>
                </a:schemeClr>
              </a:solidFill>
              <a:cs typeface="Times New Roman" pitchFamily="18" charset="0"/>
            </a:endParaRPr>
          </a:p>
          <a:p>
            <a:pPr lvl="1"/>
            <a:r>
              <a:rPr lang="en-US" dirty="0">
                <a:cs typeface="Times New Roman" pitchFamily="18" charset="0"/>
              </a:rPr>
              <a:t>Assumptions or initial requirements of a procedure</a:t>
            </a:r>
            <a:r>
              <a:rPr lang="en-US" dirty="0" smtClean="0">
                <a:cs typeface="Times New Roman" pitchFamily="18" charset="0"/>
              </a:rPr>
              <a:t>.</a:t>
            </a:r>
          </a:p>
          <a:p>
            <a:pPr lvl="1"/>
            <a:r>
              <a:rPr lang="en-US" dirty="0" smtClean="0">
                <a:cs typeface="Times New Roman" pitchFamily="18" charset="0"/>
              </a:rPr>
              <a:t>You should include preconditions above your procedure.</a:t>
            </a:r>
          </a:p>
          <a:p>
            <a:pPr lvl="1"/>
            <a:r>
              <a:rPr lang="en-US" dirty="0" smtClean="0">
                <a:cs typeface="Times New Roman" pitchFamily="18" charset="0"/>
              </a:rPr>
              <a:t>Example:</a:t>
            </a:r>
            <a:br>
              <a:rPr lang="en-US" dirty="0" smtClean="0">
                <a:cs typeface="Times New Roman" pitchFamily="18" charset="0"/>
              </a:rPr>
            </a:br>
            <a:r>
              <a:rPr lang="en-US" dirty="0" smtClean="0">
                <a:cs typeface="Times New Roman" pitchFamily="18" charset="0"/>
              </a:rPr>
              <a:t>PRE: x is an Integer and x &gt; 0</a:t>
            </a:r>
            <a:endParaRPr lang="en-US" dirty="0">
              <a:cs typeface="Times New Roman" pitchFamily="18" charset="0"/>
            </a:endParaRPr>
          </a:p>
          <a:p>
            <a:pPr lvl="1"/>
            <a:endParaRPr lang="en-US" dirty="0">
              <a:cs typeface="Times New Roman" pitchFamily="18" charset="0"/>
            </a:endParaRPr>
          </a:p>
          <a:p>
            <a:r>
              <a:rPr lang="en-US" dirty="0" err="1">
                <a:solidFill>
                  <a:schemeClr val="accent1">
                    <a:lumMod val="75000"/>
                  </a:schemeClr>
                </a:solidFill>
                <a:cs typeface="Times New Roman" pitchFamily="18" charset="0"/>
              </a:rPr>
              <a:t>Postcondition</a:t>
            </a:r>
            <a:r>
              <a:rPr lang="en-US" dirty="0">
                <a:solidFill>
                  <a:schemeClr val="accent1">
                    <a:lumMod val="75000"/>
                  </a:schemeClr>
                </a:solidFill>
                <a:cs typeface="Times New Roman" pitchFamily="18" charset="0"/>
              </a:rPr>
              <a:t> </a:t>
            </a:r>
          </a:p>
          <a:p>
            <a:pPr lvl="1"/>
            <a:r>
              <a:rPr lang="en-US" dirty="0">
                <a:cs typeface="Times New Roman" pitchFamily="18" charset="0"/>
              </a:rPr>
              <a:t>A statement of what must be true at the end of the execution of a procedure if the procedure has worked properly.</a:t>
            </a:r>
            <a:r>
              <a:rPr lang="en-US" dirty="0"/>
              <a:t> </a:t>
            </a:r>
            <a:endParaRPr lang="en-US" dirty="0" smtClean="0"/>
          </a:p>
          <a:p>
            <a:pPr lvl="1"/>
            <a:r>
              <a:rPr lang="en-US" dirty="0" smtClean="0">
                <a:cs typeface="Times New Roman" pitchFamily="18" charset="0"/>
              </a:rPr>
              <a:t>You </a:t>
            </a:r>
            <a:r>
              <a:rPr lang="en-US" dirty="0">
                <a:cs typeface="Times New Roman" pitchFamily="18" charset="0"/>
              </a:rPr>
              <a:t>should include preconditions above your procedure.</a:t>
            </a:r>
          </a:p>
          <a:p>
            <a:pPr lvl="1"/>
            <a:r>
              <a:rPr lang="en-US" dirty="0">
                <a:cs typeface="Times New Roman" pitchFamily="18" charset="0"/>
              </a:rPr>
              <a:t>Example:</a:t>
            </a:r>
            <a:br>
              <a:rPr lang="en-US" dirty="0">
                <a:cs typeface="Times New Roman" pitchFamily="18" charset="0"/>
              </a:rPr>
            </a:br>
            <a:r>
              <a:rPr lang="en-US" dirty="0" smtClean="0">
                <a:cs typeface="Times New Roman" pitchFamily="18" charset="0"/>
              </a:rPr>
              <a:t>POST: Result is calculated</a:t>
            </a:r>
            <a:endParaRPr lang="en-US" dirty="0">
              <a:cs typeface="Times New Roman" pitchFamily="18" charset="0"/>
            </a:endParaRPr>
          </a:p>
          <a:p>
            <a:pPr lvl="1"/>
            <a:endParaRPr lang="en-US" dirty="0"/>
          </a:p>
          <a:p>
            <a:endParaRPr lang="en-US" dirty="0"/>
          </a:p>
        </p:txBody>
      </p:sp>
    </p:spTree>
    <p:extLst>
      <p:ext uri="{BB962C8B-B14F-4D97-AF65-F5344CB8AC3E}">
        <p14:creationId xmlns:p14="http://schemas.microsoft.com/office/powerpoint/2010/main" val="2649034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Typing</a:t>
            </a:r>
            <a:endParaRPr lang="en-US" dirty="0"/>
          </a:p>
        </p:txBody>
      </p:sp>
      <p:sp>
        <p:nvSpPr>
          <p:cNvPr id="3" name="Content Placeholder 2"/>
          <p:cNvSpPr>
            <a:spLocks noGrp="1"/>
          </p:cNvSpPr>
          <p:nvPr>
            <p:ph sz="quarter" idx="1"/>
          </p:nvPr>
        </p:nvSpPr>
        <p:spPr/>
        <p:txBody>
          <a:bodyPr>
            <a:normAutofit/>
          </a:bodyPr>
          <a:lstStyle/>
          <a:p>
            <a:r>
              <a:rPr lang="en-US" dirty="0" smtClean="0"/>
              <a:t>In the previous examples, strong typing was used.</a:t>
            </a:r>
          </a:p>
          <a:p>
            <a:endParaRPr lang="en-US" dirty="0"/>
          </a:p>
          <a:p>
            <a:r>
              <a:rPr lang="en-US" dirty="0" smtClean="0"/>
              <a:t>This is assigning a data type to ALL variables including those in procedure calls.</a:t>
            </a:r>
          </a:p>
          <a:p>
            <a:endParaRPr lang="en-US" dirty="0" smtClean="0"/>
          </a:p>
          <a:p>
            <a:r>
              <a:rPr lang="en-US" dirty="0" smtClean="0"/>
              <a:t>This is strongly recommended. </a:t>
            </a:r>
          </a:p>
          <a:p>
            <a:endParaRPr lang="en-US" dirty="0"/>
          </a:p>
        </p:txBody>
      </p:sp>
    </p:spTree>
    <p:extLst>
      <p:ext uri="{BB962C8B-B14F-4D97-AF65-F5344CB8AC3E}">
        <p14:creationId xmlns:p14="http://schemas.microsoft.com/office/powerpoint/2010/main" val="405705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Strong Typing </a:t>
            </a:r>
            <a:endParaRPr lang="en-US" dirty="0"/>
          </a:p>
        </p:txBody>
      </p:sp>
      <p:sp>
        <p:nvSpPr>
          <p:cNvPr id="3" name="Content Placeholder 2"/>
          <p:cNvSpPr>
            <a:spLocks noGrp="1"/>
          </p:cNvSpPr>
          <p:nvPr>
            <p:ph sz="quarter" idx="1"/>
          </p:nvPr>
        </p:nvSpPr>
        <p:spPr>
          <a:xfrm>
            <a:off x="301752" y="1603248"/>
            <a:ext cx="8503920" cy="4873752"/>
          </a:xfrm>
        </p:spPr>
        <p:txBody>
          <a:bodyPr>
            <a:normAutofit fontScale="85000" lnSpcReduction="20000"/>
          </a:bodyPr>
          <a:lstStyle/>
          <a:p>
            <a:pPr marL="0" indent="0">
              <a:buNone/>
            </a:pPr>
            <a:r>
              <a:rPr lang="en-US" dirty="0"/>
              <a:t>According to </a:t>
            </a:r>
            <a:r>
              <a:rPr lang="en-US" dirty="0" err="1"/>
              <a:t>MicroSoft</a:t>
            </a:r>
            <a:r>
              <a:rPr lang="en-US" dirty="0"/>
              <a:t> . . </a:t>
            </a:r>
            <a:r>
              <a:rPr lang="en-US" dirty="0" smtClean="0"/>
              <a:t>.</a:t>
            </a:r>
          </a:p>
          <a:p>
            <a:pPr marL="0" indent="0">
              <a:buNone/>
            </a:pPr>
            <a:r>
              <a:rPr lang="en-US" sz="1400" b="1" dirty="0"/>
              <a:t>	</a:t>
            </a:r>
            <a:endParaRPr lang="en-US" sz="1400" b="1" dirty="0" smtClean="0"/>
          </a:p>
          <a:p>
            <a:pPr marL="514350" indent="-514350">
              <a:buFont typeface="+mj-lt"/>
              <a:buAutoNum type="arabicPeriod"/>
            </a:pPr>
            <a:r>
              <a:rPr lang="en-US" dirty="0" smtClean="0"/>
              <a:t>It </a:t>
            </a:r>
            <a:r>
              <a:rPr lang="en-US" dirty="0"/>
              <a:t>enables </a:t>
            </a:r>
            <a:r>
              <a:rPr lang="en-US" b="1" dirty="0"/>
              <a:t>IntelliSense</a:t>
            </a:r>
            <a:r>
              <a:rPr lang="en-US" dirty="0"/>
              <a:t> support for your variables and parameters. </a:t>
            </a:r>
            <a:endParaRPr lang="en-US" dirty="0" smtClean="0"/>
          </a:p>
          <a:p>
            <a:pPr lvl="1"/>
            <a:r>
              <a:rPr lang="en-US" dirty="0" smtClean="0"/>
              <a:t>This </a:t>
            </a:r>
            <a:r>
              <a:rPr lang="en-US" dirty="0"/>
              <a:t>allows you to see their properties and other members as you type in your code.</a:t>
            </a:r>
          </a:p>
          <a:p>
            <a:pPr marL="514350" indent="-514350">
              <a:buFont typeface="+mj-lt"/>
              <a:buAutoNum type="arabicPeriod"/>
            </a:pPr>
            <a:r>
              <a:rPr lang="en-US" dirty="0" smtClean="0"/>
              <a:t>It </a:t>
            </a:r>
            <a:r>
              <a:rPr lang="en-US" dirty="0"/>
              <a:t>allows the compiler to perform type checking. </a:t>
            </a:r>
            <a:endParaRPr lang="en-US" dirty="0" smtClean="0"/>
          </a:p>
          <a:p>
            <a:pPr lvl="1"/>
            <a:r>
              <a:rPr lang="en-US" dirty="0" smtClean="0"/>
              <a:t>This </a:t>
            </a:r>
            <a:r>
              <a:rPr lang="en-US" dirty="0"/>
              <a:t>helps catch statements that can fail at run time due to errors such as overflow. </a:t>
            </a:r>
            <a:endParaRPr lang="en-US" dirty="0" smtClean="0"/>
          </a:p>
          <a:p>
            <a:pPr lvl="1"/>
            <a:r>
              <a:rPr lang="en-US" dirty="0" smtClean="0"/>
              <a:t>It </a:t>
            </a:r>
            <a:r>
              <a:rPr lang="en-US" dirty="0"/>
              <a:t>also catches calls to methods on objects that do not support them.</a:t>
            </a:r>
          </a:p>
          <a:p>
            <a:pPr marL="514350" indent="-514350">
              <a:buFont typeface="+mj-lt"/>
              <a:buAutoNum type="arabicPeriod"/>
            </a:pPr>
            <a:r>
              <a:rPr lang="en-US" dirty="0" smtClean="0"/>
              <a:t>It </a:t>
            </a:r>
            <a:r>
              <a:rPr lang="en-US" dirty="0"/>
              <a:t>results in faster execution of your code. </a:t>
            </a:r>
            <a:endParaRPr lang="en-US" dirty="0" smtClean="0"/>
          </a:p>
          <a:p>
            <a:pPr lvl="1"/>
            <a:r>
              <a:rPr lang="en-US" dirty="0" smtClean="0"/>
              <a:t>One </a:t>
            </a:r>
            <a:r>
              <a:rPr lang="en-US" dirty="0"/>
              <a:t>reason for this is that if you do not specify a data type for a programming element, the Visual Basic compiler assigns it the Object type. </a:t>
            </a:r>
            <a:endParaRPr lang="en-US" dirty="0" smtClean="0"/>
          </a:p>
          <a:p>
            <a:pPr lvl="1"/>
            <a:r>
              <a:rPr lang="en-US" dirty="0" smtClean="0"/>
              <a:t>Your </a:t>
            </a:r>
            <a:r>
              <a:rPr lang="en-US" dirty="0"/>
              <a:t>compiled code might have to convert back and forth between Object and other data types, which reduces performance.</a:t>
            </a:r>
          </a:p>
          <a:p>
            <a:pPr marL="0" indent="0">
              <a:buNone/>
            </a:pPr>
            <a:endParaRPr lang="en-US" dirty="0"/>
          </a:p>
        </p:txBody>
      </p:sp>
    </p:spTree>
    <p:extLst>
      <p:ext uri="{BB962C8B-B14F-4D97-AF65-F5344CB8AC3E}">
        <p14:creationId xmlns:p14="http://schemas.microsoft.com/office/powerpoint/2010/main" val="15376778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Strict</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lnSpcReduction="10000"/>
          </a:bodyPr>
          <a:lstStyle/>
          <a:p>
            <a:r>
              <a:rPr lang="en-US" dirty="0" smtClean="0"/>
              <a:t>To enforce strong typing by default (the IDE will require all variables to have data types declared) turn on </a:t>
            </a:r>
            <a:r>
              <a:rPr lang="en-US" b="1" dirty="0" smtClean="0">
                <a:solidFill>
                  <a:schemeClr val="accent1">
                    <a:lumMod val="75000"/>
                  </a:schemeClr>
                </a:solidFill>
              </a:rPr>
              <a:t>Option Strict</a:t>
            </a:r>
            <a:r>
              <a:rPr lang="en-US" dirty="0" smtClean="0"/>
              <a:t>.</a:t>
            </a:r>
          </a:p>
          <a:p>
            <a:pPr lvl="8"/>
            <a:endParaRPr lang="en-US" dirty="0"/>
          </a:p>
          <a:p>
            <a:r>
              <a:rPr lang="en-US" dirty="0" smtClean="0"/>
              <a:t>Type </a:t>
            </a:r>
            <a:r>
              <a:rPr lang="en-US" b="1" dirty="0" smtClean="0"/>
              <a:t>Option Strict On</a:t>
            </a:r>
            <a:r>
              <a:rPr lang="en-US" dirty="0" smtClean="0"/>
              <a:t> before all other code. </a:t>
            </a:r>
          </a:p>
          <a:p>
            <a:pPr lvl="8"/>
            <a:endParaRPr lang="en-US" b="1" dirty="0"/>
          </a:p>
          <a:p>
            <a:r>
              <a:rPr lang="en-US" dirty="0" smtClean="0"/>
              <a:t>In </a:t>
            </a:r>
            <a:r>
              <a:rPr lang="en-US" dirty="0" err="1" smtClean="0"/>
              <a:t>Tools</a:t>
            </a:r>
            <a:r>
              <a:rPr lang="en-US" dirty="0" err="1" smtClean="0">
                <a:sym typeface="Wingdings" pitchFamily="2" charset="2"/>
              </a:rPr>
              <a:t>OptionsProjects</a:t>
            </a:r>
            <a:r>
              <a:rPr lang="en-US" dirty="0" smtClean="0">
                <a:sym typeface="Wingdings" pitchFamily="2" charset="2"/>
              </a:rPr>
              <a:t> and </a:t>
            </a:r>
            <a:r>
              <a:rPr lang="en-US" dirty="0" err="1" smtClean="0">
                <a:sym typeface="Wingdings" pitchFamily="2" charset="2"/>
              </a:rPr>
              <a:t>SolutionsVB</a:t>
            </a:r>
            <a:r>
              <a:rPr lang="en-US" dirty="0" smtClean="0">
                <a:sym typeface="Wingdings" pitchFamily="2" charset="2"/>
              </a:rPr>
              <a:t> Defaults Option Strict can be turned on by default for all programs.</a:t>
            </a:r>
          </a:p>
          <a:p>
            <a:pPr lvl="8"/>
            <a:endParaRPr lang="en-US" dirty="0">
              <a:sym typeface="Wingdings" pitchFamily="2" charset="2"/>
            </a:endParaRPr>
          </a:p>
          <a:p>
            <a:r>
              <a:rPr lang="en-US" dirty="0"/>
              <a:t>This also requires all conversions between data types be stated- not inferred. Examples given in these PowerPoint follow this rule using the Convert keyword or the </a:t>
            </a:r>
            <a:r>
              <a:rPr lang="en-US" dirty="0" err="1"/>
              <a:t>ToString</a:t>
            </a:r>
            <a:r>
              <a:rPr lang="en-US" dirty="0"/>
              <a:t>() method.</a:t>
            </a:r>
          </a:p>
          <a:p>
            <a:endParaRPr lang="en-US" dirty="0"/>
          </a:p>
        </p:txBody>
      </p:sp>
    </p:spTree>
    <p:extLst>
      <p:ext uri="{BB962C8B-B14F-4D97-AF65-F5344CB8AC3E}">
        <p14:creationId xmlns:p14="http://schemas.microsoft.com/office/powerpoint/2010/main" val="29664961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Computer Programming 1</a:t>
            </a:r>
            <a:endParaRPr lang="en-US" dirty="0"/>
          </a:p>
        </p:txBody>
      </p:sp>
      <p:sp>
        <p:nvSpPr>
          <p:cNvPr id="4" name="Title 3"/>
          <p:cNvSpPr>
            <a:spLocks noGrp="1"/>
          </p:cNvSpPr>
          <p:nvPr>
            <p:ph type="title"/>
          </p:nvPr>
        </p:nvSpPr>
        <p:spPr/>
        <p:txBody>
          <a:bodyPr/>
          <a:lstStyle/>
          <a:p>
            <a:r>
              <a:rPr lang="en-US" dirty="0" smtClean="0"/>
              <a:t>Functions</a:t>
            </a:r>
            <a:endParaRPr lang="en-US" dirty="0"/>
          </a:p>
        </p:txBody>
      </p:sp>
    </p:spTree>
    <p:extLst>
      <p:ext uri="{BB962C8B-B14F-4D97-AF65-F5344CB8AC3E}">
        <p14:creationId xmlns:p14="http://schemas.microsoft.com/office/powerpoint/2010/main" val="1607372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sz="quarter" idx="1"/>
          </p:nvPr>
        </p:nvSpPr>
        <p:spPr>
          <a:xfrm>
            <a:off x="301752" y="1527048"/>
            <a:ext cx="8689848" cy="4572000"/>
          </a:xfrm>
        </p:spPr>
        <p:txBody>
          <a:bodyPr>
            <a:normAutofit/>
          </a:bodyPr>
          <a:lstStyle/>
          <a:p>
            <a:r>
              <a:rPr lang="en-US" sz="2400" dirty="0" smtClean="0"/>
              <a:t>Functions are a special type of procedure that </a:t>
            </a:r>
            <a:r>
              <a:rPr lang="en-US" sz="2400" b="1" dirty="0" smtClean="0">
                <a:solidFill>
                  <a:schemeClr val="accent1">
                    <a:lumMod val="75000"/>
                  </a:schemeClr>
                </a:solidFill>
              </a:rPr>
              <a:t>return a value</a:t>
            </a:r>
            <a:r>
              <a:rPr lang="en-US" sz="2400" dirty="0" smtClean="0"/>
              <a:t> to the main program using a return statement.</a:t>
            </a:r>
          </a:p>
          <a:p>
            <a:pPr lvl="8"/>
            <a:endParaRPr lang="en-US" sz="2400" dirty="0"/>
          </a:p>
          <a:p>
            <a:r>
              <a:rPr lang="en-US" sz="2400" dirty="0" smtClean="0"/>
              <a:t>Functions must be given a data type when declared. The function ends with an “End Function” statement.</a:t>
            </a:r>
          </a:p>
          <a:p>
            <a:pPr lvl="8"/>
            <a:endParaRPr lang="en-US" sz="2400" dirty="0" smtClean="0"/>
          </a:p>
          <a:p>
            <a:pPr>
              <a:lnSpc>
                <a:spcPct val="90000"/>
              </a:lnSpc>
              <a:buFont typeface="Wingdings" pitchFamily="2" charset="2"/>
              <a:buNone/>
            </a:pPr>
            <a:r>
              <a:rPr lang="en-US" sz="2400" dirty="0" smtClean="0"/>
              <a:t>For example:</a:t>
            </a:r>
          </a:p>
          <a:p>
            <a:pPr>
              <a:lnSpc>
                <a:spcPct val="90000"/>
              </a:lnSpc>
              <a:buFont typeface="Wingdings" pitchFamily="2" charset="2"/>
              <a:buNone/>
            </a:pPr>
            <a:endParaRPr lang="en-US" sz="1200" dirty="0" smtClean="0"/>
          </a:p>
          <a:p>
            <a:pPr>
              <a:lnSpc>
                <a:spcPct val="90000"/>
              </a:lnSpc>
              <a:buFont typeface="Wingdings" pitchFamily="2" charset="2"/>
              <a:buNone/>
            </a:pPr>
            <a:r>
              <a:rPr lang="en-US" sz="1800" b="1" dirty="0" smtClean="0">
                <a:solidFill>
                  <a:schemeClr val="accent1">
                    <a:lumMod val="75000"/>
                  </a:schemeClr>
                </a:solidFill>
                <a:latin typeface="Courier New" pitchFamily="49" charset="0"/>
                <a:cs typeface="Courier New" pitchFamily="49" charset="0"/>
              </a:rPr>
              <a:t>Function</a:t>
            </a:r>
            <a:r>
              <a:rPr lang="en-US" sz="1800" dirty="0" smtClean="0">
                <a:solidFill>
                  <a:schemeClr val="accent1">
                    <a:lumMod val="75000"/>
                  </a:schemeClr>
                </a:solidFill>
                <a:latin typeface="Courier New" pitchFamily="49" charset="0"/>
                <a:cs typeface="Courier New" pitchFamily="49" charset="0"/>
              </a:rPr>
              <a:t> </a:t>
            </a:r>
            <a:r>
              <a:rPr lang="en-US" sz="1800" i="1" dirty="0" err="1">
                <a:latin typeface="Courier New" pitchFamily="49" charset="0"/>
                <a:cs typeface="Courier New" pitchFamily="49" charset="0"/>
              </a:rPr>
              <a:t>ProcedureName</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ByVal</a:t>
            </a:r>
            <a:r>
              <a:rPr lang="en-US" sz="1800" dirty="0">
                <a:latin typeface="Courier New" pitchFamily="49" charset="0"/>
                <a:cs typeface="Courier New" pitchFamily="49" charset="0"/>
              </a:rPr>
              <a:t> </a:t>
            </a:r>
            <a:r>
              <a:rPr lang="en-US" sz="1800" i="1" dirty="0" smtClean="0">
                <a:latin typeface="Courier New" pitchFamily="49" charset="0"/>
                <a:cs typeface="Courier New" pitchFamily="49" charset="0"/>
              </a:rPr>
              <a:t>param1</a:t>
            </a:r>
            <a:r>
              <a:rPr lang="en-US" sz="1800" dirty="0" smtClean="0">
                <a:latin typeface="Courier New" pitchFamily="49" charset="0"/>
                <a:cs typeface="Courier New" pitchFamily="49" charset="0"/>
              </a:rPr>
              <a:t> </a:t>
            </a:r>
            <a:r>
              <a:rPr lang="en-US" sz="1800" dirty="0">
                <a:latin typeface="Courier New" pitchFamily="49" charset="0"/>
                <a:cs typeface="Courier New" pitchFamily="49" charset="0"/>
              </a:rPr>
              <a:t>As </a:t>
            </a:r>
            <a:r>
              <a:rPr lang="en-US" sz="1800" i="1" dirty="0">
                <a:latin typeface="Courier New" pitchFamily="49" charset="0"/>
                <a:cs typeface="Courier New" pitchFamily="49" charset="0"/>
              </a:rPr>
              <a:t>type</a:t>
            </a:r>
            <a:r>
              <a:rPr lang="en-US" sz="1800" dirty="0" smtClean="0">
                <a:latin typeface="Courier New" pitchFamily="49" charset="0"/>
                <a:cs typeface="Courier New" pitchFamily="49" charset="0"/>
              </a:rPr>
              <a:t>,…) </a:t>
            </a:r>
            <a:r>
              <a:rPr lang="en-US" sz="1800" b="1" dirty="0">
                <a:solidFill>
                  <a:schemeClr val="accent1">
                    <a:lumMod val="75000"/>
                  </a:schemeClr>
                </a:solidFill>
                <a:latin typeface="Courier New" pitchFamily="49" charset="0"/>
                <a:cs typeface="Courier New" pitchFamily="49" charset="0"/>
              </a:rPr>
              <a:t>As </a:t>
            </a:r>
            <a:r>
              <a:rPr lang="en-US" sz="1800" b="1" dirty="0" err="1" smtClean="0">
                <a:solidFill>
                  <a:schemeClr val="accent1">
                    <a:lumMod val="75000"/>
                  </a:schemeClr>
                </a:solidFill>
                <a:latin typeface="Courier New" pitchFamily="49" charset="0"/>
                <a:cs typeface="Courier New" pitchFamily="49" charset="0"/>
              </a:rPr>
              <a:t>ReturnType</a:t>
            </a:r>
            <a:endParaRPr lang="en-US" sz="1800" b="1" dirty="0">
              <a:solidFill>
                <a:schemeClr val="accent1">
                  <a:lumMod val="75000"/>
                </a:schemeClr>
              </a:solidFill>
              <a:latin typeface="Courier New" pitchFamily="49" charset="0"/>
              <a:cs typeface="Courier New" pitchFamily="49" charset="0"/>
            </a:endParaRPr>
          </a:p>
          <a:p>
            <a:pPr>
              <a:lnSpc>
                <a:spcPct val="90000"/>
              </a:lnSpc>
              <a:buFont typeface="Wingdings" pitchFamily="2" charset="2"/>
              <a:buNone/>
            </a:pPr>
            <a:r>
              <a:rPr lang="en-US" sz="1800" i="1" dirty="0">
                <a:latin typeface="Courier New" pitchFamily="49" charset="0"/>
                <a:cs typeface="Courier New" pitchFamily="49" charset="0"/>
              </a:rPr>
              <a:t>	</a:t>
            </a:r>
            <a:r>
              <a:rPr lang="en-US" sz="1800" i="1" dirty="0" smtClean="0">
                <a:latin typeface="Courier New" pitchFamily="49" charset="0"/>
                <a:cs typeface="Courier New" pitchFamily="49" charset="0"/>
              </a:rPr>
              <a:t>Statements</a:t>
            </a:r>
            <a:endParaRPr lang="en-US" sz="1800" dirty="0">
              <a:latin typeface="Courier New" pitchFamily="49" charset="0"/>
              <a:cs typeface="Courier New" pitchFamily="49" charset="0"/>
            </a:endParaRPr>
          </a:p>
          <a:p>
            <a:pPr>
              <a:lnSpc>
                <a:spcPct val="90000"/>
              </a:lnSpc>
              <a:buFont typeface="Wingdings" pitchFamily="2" charset="2"/>
              <a:buNone/>
            </a:pPr>
            <a:r>
              <a:rPr lang="en-US" sz="1800" dirty="0">
                <a:latin typeface="Courier New" pitchFamily="49" charset="0"/>
                <a:cs typeface="Courier New" pitchFamily="49" charset="0"/>
              </a:rPr>
              <a:t>	</a:t>
            </a:r>
            <a:r>
              <a:rPr lang="en-US" sz="1800" b="1" dirty="0" smtClean="0">
                <a:solidFill>
                  <a:schemeClr val="accent1">
                    <a:lumMod val="75000"/>
                  </a:schemeClr>
                </a:solidFill>
                <a:latin typeface="Courier New" pitchFamily="49" charset="0"/>
                <a:cs typeface="Courier New" pitchFamily="49" charset="0"/>
              </a:rPr>
              <a:t>Return</a:t>
            </a:r>
            <a:r>
              <a:rPr lang="en-US" sz="1800" dirty="0" smtClean="0">
                <a:latin typeface="Courier New" pitchFamily="49" charset="0"/>
                <a:cs typeface="Courier New" pitchFamily="49" charset="0"/>
              </a:rPr>
              <a:t> </a:t>
            </a:r>
            <a:r>
              <a:rPr lang="en-US" sz="1800" i="1" dirty="0">
                <a:latin typeface="Courier New" pitchFamily="49" charset="0"/>
                <a:cs typeface="Courier New" pitchFamily="49" charset="0"/>
              </a:rPr>
              <a:t>value</a:t>
            </a:r>
            <a:endParaRPr lang="en-US" sz="1800" dirty="0">
              <a:latin typeface="Courier New" pitchFamily="49" charset="0"/>
              <a:cs typeface="Courier New" pitchFamily="49" charset="0"/>
            </a:endParaRPr>
          </a:p>
          <a:p>
            <a:pPr>
              <a:lnSpc>
                <a:spcPct val="90000"/>
              </a:lnSpc>
              <a:buFont typeface="Wingdings" pitchFamily="2" charset="2"/>
              <a:buNone/>
            </a:pPr>
            <a:r>
              <a:rPr lang="en-US" sz="1800" b="1" dirty="0" smtClean="0">
                <a:solidFill>
                  <a:schemeClr val="accent1">
                    <a:lumMod val="75000"/>
                  </a:schemeClr>
                </a:solidFill>
                <a:latin typeface="Courier New" pitchFamily="49" charset="0"/>
                <a:cs typeface="Courier New" pitchFamily="49" charset="0"/>
              </a:rPr>
              <a:t>End </a:t>
            </a:r>
            <a:r>
              <a:rPr lang="en-US" sz="1800" b="1" dirty="0">
                <a:solidFill>
                  <a:schemeClr val="accent1">
                    <a:lumMod val="75000"/>
                  </a:schemeClr>
                </a:solidFill>
                <a:latin typeface="Courier New" pitchFamily="49" charset="0"/>
                <a:cs typeface="Courier New" pitchFamily="49" charset="0"/>
              </a:rPr>
              <a:t>Function </a:t>
            </a:r>
          </a:p>
        </p:txBody>
      </p:sp>
      <p:cxnSp>
        <p:nvCxnSpPr>
          <p:cNvPr id="5" name="Straight Arrow Connector 4"/>
          <p:cNvCxnSpPr/>
          <p:nvPr/>
        </p:nvCxnSpPr>
        <p:spPr>
          <a:xfrm flipV="1">
            <a:off x="2362200" y="5003800"/>
            <a:ext cx="4953000" cy="381000"/>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863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8" name="Content Placeholder 2"/>
          <p:cNvSpPr txBox="1">
            <a:spLocks/>
          </p:cNvSpPr>
          <p:nvPr/>
        </p:nvSpPr>
        <p:spPr>
          <a:xfrm>
            <a:off x="301752" y="1447800"/>
            <a:ext cx="4038600" cy="460552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5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mtClean="0"/>
              <a:t>Modularization</a:t>
            </a:r>
          </a:p>
          <a:p>
            <a:r>
              <a:rPr lang="en-US" smtClean="0"/>
              <a:t>Sub Procedure</a:t>
            </a:r>
          </a:p>
          <a:p>
            <a:r>
              <a:rPr lang="en-US" smtClean="0"/>
              <a:t>Header</a:t>
            </a:r>
          </a:p>
          <a:p>
            <a:r>
              <a:rPr lang="en-US" smtClean="0"/>
              <a:t>Arguments</a:t>
            </a:r>
          </a:p>
          <a:p>
            <a:r>
              <a:rPr lang="en-US" smtClean="0"/>
              <a:t>Actual Parameter</a:t>
            </a:r>
          </a:p>
          <a:p>
            <a:r>
              <a:rPr lang="en-US" smtClean="0"/>
              <a:t>Event Procedure</a:t>
            </a:r>
          </a:p>
          <a:p>
            <a:r>
              <a:rPr lang="en-US" smtClean="0"/>
              <a:t>Value Parameter</a:t>
            </a:r>
          </a:p>
          <a:p>
            <a:r>
              <a:rPr lang="en-US" smtClean="0"/>
              <a:t>Formal Parameter</a:t>
            </a:r>
          </a:p>
          <a:p>
            <a:r>
              <a:rPr lang="en-US" smtClean="0"/>
              <a:t>Reference Parameter</a:t>
            </a:r>
          </a:p>
          <a:p>
            <a:endParaRPr lang="en-US" smtClean="0"/>
          </a:p>
          <a:p>
            <a:endParaRPr lang="en-US" dirty="0"/>
          </a:p>
        </p:txBody>
      </p:sp>
      <p:sp>
        <p:nvSpPr>
          <p:cNvPr id="9" name="Content Placeholder 3"/>
          <p:cNvSpPr txBox="1">
            <a:spLocks/>
          </p:cNvSpPr>
          <p:nvPr/>
        </p:nvSpPr>
        <p:spPr>
          <a:xfrm>
            <a:off x="4800600" y="1447800"/>
            <a:ext cx="4038600" cy="460552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5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mtClean="0"/>
              <a:t>Precondition</a:t>
            </a:r>
          </a:p>
          <a:p>
            <a:r>
              <a:rPr lang="en-US" smtClean="0"/>
              <a:t>Postcondition</a:t>
            </a:r>
          </a:p>
          <a:p>
            <a:r>
              <a:rPr lang="en-US" smtClean="0"/>
              <a:t>Strong Typing</a:t>
            </a:r>
          </a:p>
          <a:p>
            <a:r>
              <a:rPr lang="en-US" smtClean="0"/>
              <a:t>Intellisense</a:t>
            </a:r>
          </a:p>
          <a:p>
            <a:r>
              <a:rPr lang="en-US" smtClean="0"/>
              <a:t>Function</a:t>
            </a:r>
          </a:p>
          <a:p>
            <a:endParaRPr lang="en-US" smtClean="0"/>
          </a:p>
          <a:p>
            <a:endParaRPr lang="en-US" dirty="0"/>
          </a:p>
        </p:txBody>
      </p:sp>
    </p:spTree>
    <p:extLst>
      <p:ext uri="{BB962C8B-B14F-4D97-AF65-F5344CB8AC3E}">
        <p14:creationId xmlns:p14="http://schemas.microsoft.com/office/powerpoint/2010/main" val="3251855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a:t>
            </a:r>
            <a:endParaRPr lang="en-US" dirty="0"/>
          </a:p>
        </p:txBody>
      </p:sp>
      <p:sp>
        <p:nvSpPr>
          <p:cNvPr id="3" name="Content Placeholder 2"/>
          <p:cNvSpPr>
            <a:spLocks noGrp="1"/>
          </p:cNvSpPr>
          <p:nvPr>
            <p:ph sz="quarter" idx="1"/>
          </p:nvPr>
        </p:nvSpPr>
        <p:spPr>
          <a:xfrm>
            <a:off x="301752" y="1676400"/>
            <a:ext cx="8503920" cy="4648200"/>
          </a:xfrm>
        </p:spPr>
        <p:txBody>
          <a:bodyPr>
            <a:noAutofit/>
          </a:bodyPr>
          <a:lstStyle/>
          <a:p>
            <a:pPr>
              <a:lnSpc>
                <a:spcPct val="90000"/>
              </a:lnSpc>
            </a:pPr>
            <a:r>
              <a:rPr lang="en-US" sz="2400" dirty="0">
                <a:cs typeface="Times New Roman" charset="0"/>
              </a:rPr>
              <a:t>Functions are </a:t>
            </a:r>
            <a:r>
              <a:rPr lang="en-US" sz="2400" b="1" dirty="0">
                <a:solidFill>
                  <a:schemeClr val="accent1">
                    <a:lumMod val="75000"/>
                  </a:schemeClr>
                </a:solidFill>
                <a:cs typeface="Times New Roman" charset="0"/>
              </a:rPr>
              <a:t>called</a:t>
            </a:r>
            <a:r>
              <a:rPr lang="en-US" sz="2400" dirty="0">
                <a:cs typeface="Times New Roman" charset="0"/>
              </a:rPr>
              <a:t> from within a statement that will make use of the return value</a:t>
            </a:r>
            <a:r>
              <a:rPr lang="en-US" sz="2400" dirty="0" smtClean="0">
                <a:cs typeface="Times New Roman" charset="0"/>
              </a:rPr>
              <a:t>.</a:t>
            </a:r>
          </a:p>
          <a:p>
            <a:pPr lvl="5">
              <a:lnSpc>
                <a:spcPct val="90000"/>
              </a:lnSpc>
            </a:pPr>
            <a:endParaRPr lang="en-US" sz="1500" dirty="0">
              <a:cs typeface="Times New Roman" charset="0"/>
            </a:endParaRPr>
          </a:p>
          <a:p>
            <a:pPr>
              <a:lnSpc>
                <a:spcPct val="90000"/>
              </a:lnSpc>
            </a:pPr>
            <a:r>
              <a:rPr lang="en-US" sz="2400" dirty="0">
                <a:cs typeface="Times New Roman" charset="0"/>
              </a:rPr>
              <a:t>The </a:t>
            </a:r>
            <a:r>
              <a:rPr lang="en-US" sz="2400" b="1" dirty="0">
                <a:solidFill>
                  <a:schemeClr val="accent1">
                    <a:lumMod val="75000"/>
                  </a:schemeClr>
                </a:solidFill>
                <a:cs typeface="Times New Roman" charset="0"/>
              </a:rPr>
              <a:t>order</a:t>
            </a:r>
            <a:r>
              <a:rPr lang="en-US" sz="2400" dirty="0">
                <a:cs typeface="Times New Roman" charset="0"/>
              </a:rPr>
              <a:t> of the arguments corresponds to the order of the parameters</a:t>
            </a:r>
            <a:r>
              <a:rPr lang="en-US" sz="2400" dirty="0" smtClean="0">
                <a:cs typeface="Times New Roman" charset="0"/>
              </a:rPr>
              <a:t>.</a:t>
            </a:r>
          </a:p>
          <a:p>
            <a:pPr lvl="8">
              <a:lnSpc>
                <a:spcPct val="90000"/>
              </a:lnSpc>
            </a:pPr>
            <a:endParaRPr lang="en-US" sz="1100" dirty="0">
              <a:cs typeface="Times New Roman" charset="0"/>
            </a:endParaRPr>
          </a:p>
          <a:p>
            <a:pPr>
              <a:lnSpc>
                <a:spcPct val="90000"/>
              </a:lnSpc>
            </a:pPr>
            <a:r>
              <a:rPr lang="en-US" sz="2400" b="1" dirty="0">
                <a:solidFill>
                  <a:schemeClr val="accent1">
                    <a:lumMod val="75000"/>
                  </a:schemeClr>
                </a:solidFill>
                <a:cs typeface="Times New Roman" charset="0"/>
              </a:rPr>
              <a:t>Only </a:t>
            </a:r>
            <a:r>
              <a:rPr lang="en-US" sz="2400" b="1" dirty="0" err="1">
                <a:solidFill>
                  <a:schemeClr val="accent1">
                    <a:lumMod val="75000"/>
                  </a:schemeClr>
                </a:solidFill>
                <a:cs typeface="Times New Roman" charset="0"/>
              </a:rPr>
              <a:t>ByVal</a:t>
            </a:r>
            <a:r>
              <a:rPr lang="en-US" sz="2400" b="1" dirty="0">
                <a:solidFill>
                  <a:schemeClr val="accent1">
                    <a:lumMod val="75000"/>
                  </a:schemeClr>
                </a:solidFill>
                <a:cs typeface="Times New Roman" charset="0"/>
              </a:rPr>
              <a:t> parameters </a:t>
            </a:r>
            <a:r>
              <a:rPr lang="en-US" sz="2400" dirty="0">
                <a:cs typeface="Times New Roman" charset="0"/>
              </a:rPr>
              <a:t>should be </a:t>
            </a:r>
            <a:r>
              <a:rPr lang="en-US" sz="2400" dirty="0" smtClean="0">
                <a:cs typeface="Times New Roman" charset="0"/>
              </a:rPr>
              <a:t>declared </a:t>
            </a:r>
            <a:r>
              <a:rPr lang="en-US" sz="2400" dirty="0">
                <a:cs typeface="Times New Roman" charset="0"/>
              </a:rPr>
              <a:t>in a function because a function should not alter the arguments it has been passed</a:t>
            </a:r>
            <a:r>
              <a:rPr lang="en-US" sz="2400" dirty="0" smtClean="0">
                <a:cs typeface="Times New Roman" charset="0"/>
              </a:rPr>
              <a:t>.</a:t>
            </a:r>
          </a:p>
          <a:p>
            <a:pPr lvl="8">
              <a:lnSpc>
                <a:spcPct val="90000"/>
              </a:lnSpc>
            </a:pPr>
            <a:endParaRPr lang="en-US" sz="1100" dirty="0">
              <a:cs typeface="Times New Roman" charset="0"/>
            </a:endParaRPr>
          </a:p>
          <a:p>
            <a:pPr>
              <a:lnSpc>
                <a:spcPct val="90000"/>
              </a:lnSpc>
            </a:pPr>
            <a:r>
              <a:rPr lang="en-US" sz="2400" dirty="0">
                <a:cs typeface="Times New Roman" charset="0"/>
              </a:rPr>
              <a:t>A function </a:t>
            </a:r>
            <a:r>
              <a:rPr lang="en-US" sz="2400" b="1" dirty="0">
                <a:solidFill>
                  <a:schemeClr val="accent1">
                    <a:lumMod val="75000"/>
                  </a:schemeClr>
                </a:solidFill>
                <a:cs typeface="Times New Roman" charset="0"/>
              </a:rPr>
              <a:t>returns a single value </a:t>
            </a:r>
            <a:r>
              <a:rPr lang="en-US" sz="2400" dirty="0">
                <a:cs typeface="Times New Roman" charset="0"/>
              </a:rPr>
              <a:t>and therefore must be used in a statement such as an assignment statement that makes use of the returned value.</a:t>
            </a:r>
            <a:r>
              <a:rPr lang="en-US" sz="2400" dirty="0"/>
              <a:t> </a:t>
            </a:r>
          </a:p>
          <a:p>
            <a:endParaRPr lang="en-US" sz="2400" dirty="0"/>
          </a:p>
        </p:txBody>
      </p:sp>
    </p:spTree>
    <p:extLst>
      <p:ext uri="{BB962C8B-B14F-4D97-AF65-F5344CB8AC3E}">
        <p14:creationId xmlns:p14="http://schemas.microsoft.com/office/powerpoint/2010/main" val="2386491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Code</a:t>
            </a:r>
            <a:endParaRPr lang="en-US" dirty="0"/>
          </a:p>
        </p:txBody>
      </p:sp>
      <p:sp>
        <p:nvSpPr>
          <p:cNvPr id="3" name="Content Placeholder 2"/>
          <p:cNvSpPr>
            <a:spLocks noGrp="1"/>
          </p:cNvSpPr>
          <p:nvPr>
            <p:ph sz="quarter" idx="1"/>
          </p:nvPr>
        </p:nvSpPr>
        <p:spPr>
          <a:xfrm>
            <a:off x="301752" y="1527048"/>
            <a:ext cx="8503920" cy="4873752"/>
          </a:xfrm>
        </p:spPr>
        <p:txBody>
          <a:bodyPr>
            <a:normAutofit fontScale="92500"/>
          </a:bodyPr>
          <a:lstStyle/>
          <a:p>
            <a:r>
              <a:rPr lang="en-US" sz="2400" dirty="0" err="1" smtClean="0">
                <a:latin typeface="Courier New" pitchFamily="49" charset="0"/>
                <a:cs typeface="Courier New" pitchFamily="49" charset="0"/>
              </a:rPr>
              <a:t>dblResult</a:t>
            </a:r>
            <a:r>
              <a:rPr lang="en-US" sz="2400" dirty="0" smtClean="0">
                <a:latin typeface="Courier New" pitchFamily="49" charset="0"/>
                <a:cs typeface="Courier New" pitchFamily="49" charset="0"/>
              </a:rPr>
              <a:t> </a:t>
            </a:r>
            <a:r>
              <a:rPr lang="en-US" sz="2400" b="1" dirty="0">
                <a:solidFill>
                  <a:schemeClr val="accent1">
                    <a:lumMod val="75000"/>
                  </a:schemeClr>
                </a:solidFill>
                <a:latin typeface="Courier New" pitchFamily="49" charset="0"/>
                <a:cs typeface="Courier New" pitchFamily="49" charset="0"/>
              </a:rPr>
              <a:t>= </a:t>
            </a:r>
            <a:r>
              <a:rPr lang="en-US" sz="2400" dirty="0">
                <a:latin typeface="Courier New" pitchFamily="49" charset="0"/>
                <a:cs typeface="Courier New" pitchFamily="49" charset="0"/>
              </a:rPr>
              <a:t>Calculate(dblNum1, dblNum2) </a:t>
            </a:r>
            <a:r>
              <a:rPr lang="en-US" sz="2400" dirty="0" smtClean="0">
                <a:latin typeface="Courier New" pitchFamily="49" charset="0"/>
                <a:cs typeface="Courier New" pitchFamily="49" charset="0"/>
              </a:rPr>
              <a:t/>
            </a:r>
            <a:br>
              <a:rPr lang="en-US" sz="2400" dirty="0" smtClean="0">
                <a:latin typeface="Courier New" pitchFamily="49" charset="0"/>
                <a:cs typeface="Courier New" pitchFamily="49" charset="0"/>
              </a:rPr>
            </a:b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solidFill>
                  <a:schemeClr val="accent5">
                    <a:lumMod val="75000"/>
                  </a:schemeClr>
                </a:solidFill>
                <a:latin typeface="Courier New" pitchFamily="49" charset="0"/>
                <a:cs typeface="Courier New" pitchFamily="49" charset="0"/>
              </a:rPr>
              <a:t>'Calls a Function – returns a value</a:t>
            </a:r>
          </a:p>
          <a:p>
            <a:pPr lvl="8"/>
            <a:endParaRPr lang="en-US" dirty="0" smtClean="0">
              <a:solidFill>
                <a:schemeClr val="accent5">
                  <a:lumMod val="75000"/>
                </a:schemeClr>
              </a:solidFill>
              <a:latin typeface="Courier New" pitchFamily="49" charset="0"/>
              <a:cs typeface="Courier New" pitchFamily="49" charset="0"/>
            </a:endParaRPr>
          </a:p>
          <a:p>
            <a:r>
              <a:rPr lang="en-US" sz="2400" dirty="0" smtClean="0">
                <a:latin typeface="Courier New" pitchFamily="49" charset="0"/>
                <a:cs typeface="Courier New" pitchFamily="49" charset="0"/>
              </a:rPr>
              <a:t>Calculate(dblNum1</a:t>
            </a:r>
            <a:r>
              <a:rPr lang="en-US" sz="2400" dirty="0">
                <a:latin typeface="Courier New" pitchFamily="49" charset="0"/>
                <a:cs typeface="Courier New" pitchFamily="49" charset="0"/>
              </a:rPr>
              <a:t>, dblNum2</a:t>
            </a:r>
            <a:r>
              <a:rPr lang="en-US" sz="2400" dirty="0" smtClean="0">
                <a:latin typeface="Courier New" pitchFamily="49" charset="0"/>
                <a:cs typeface="Courier New" pitchFamily="49" charset="0"/>
              </a:rPr>
              <a:t>)</a:t>
            </a:r>
            <a:r>
              <a:rPr lang="en-US" sz="2400" dirty="0">
                <a:solidFill>
                  <a:srgbClr val="FF0000"/>
                </a:solidFill>
                <a:latin typeface="Courier New" pitchFamily="49" charset="0"/>
                <a:cs typeface="Courier New" pitchFamily="49" charset="0"/>
              </a:rPr>
              <a:t> </a:t>
            </a:r>
            <a:r>
              <a:rPr lang="en-US" sz="2400" dirty="0" smtClean="0">
                <a:solidFill>
                  <a:srgbClr val="FF0000"/>
                </a:solidFill>
                <a:latin typeface="Courier New" pitchFamily="49" charset="0"/>
                <a:cs typeface="Courier New" pitchFamily="49" charset="0"/>
              </a:rPr>
              <a:t/>
            </a:r>
            <a:br>
              <a:rPr lang="en-US" sz="2400" dirty="0" smtClean="0">
                <a:solidFill>
                  <a:srgbClr val="FF0000"/>
                </a:solidFill>
                <a:latin typeface="Courier New" pitchFamily="49" charset="0"/>
                <a:cs typeface="Courier New" pitchFamily="49" charset="0"/>
              </a:rPr>
            </a:br>
            <a:r>
              <a:rPr lang="en-US" sz="2400" dirty="0" smtClean="0">
                <a:solidFill>
                  <a:schemeClr val="accent5">
                    <a:lumMod val="75000"/>
                  </a:schemeClr>
                </a:solidFill>
                <a:latin typeface="Courier New" pitchFamily="49" charset="0"/>
                <a:cs typeface="Courier New" pitchFamily="49" charset="0"/>
              </a:rPr>
              <a:t>Calls </a:t>
            </a:r>
            <a:r>
              <a:rPr lang="en-US" sz="2400" dirty="0">
                <a:solidFill>
                  <a:schemeClr val="accent5">
                    <a:lumMod val="75000"/>
                  </a:schemeClr>
                </a:solidFill>
                <a:latin typeface="Courier New" pitchFamily="49" charset="0"/>
                <a:cs typeface="Courier New" pitchFamily="49" charset="0"/>
              </a:rPr>
              <a:t>a sub procedure &amp; does not return anything</a:t>
            </a:r>
          </a:p>
          <a:p>
            <a:pPr lvl="8"/>
            <a:endParaRPr lang="en-US" dirty="0">
              <a:solidFill>
                <a:srgbClr val="FF0000"/>
              </a:solidFill>
            </a:endParaRPr>
          </a:p>
          <a:p>
            <a:r>
              <a:rPr lang="en-US" dirty="0" smtClean="0"/>
              <a:t>Notice the difference between this and a sub procedure. </a:t>
            </a:r>
          </a:p>
          <a:p>
            <a:pPr lvl="8"/>
            <a:endParaRPr lang="en-US" dirty="0" smtClean="0"/>
          </a:p>
          <a:p>
            <a:r>
              <a:rPr lang="en-US" dirty="0" smtClean="0"/>
              <a:t>An </a:t>
            </a:r>
            <a:r>
              <a:rPr lang="en-US" b="1" dirty="0" smtClean="0">
                <a:solidFill>
                  <a:schemeClr val="accent1">
                    <a:lumMod val="75000"/>
                  </a:schemeClr>
                </a:solidFill>
              </a:rPr>
              <a:t>assignment statement is used </a:t>
            </a:r>
            <a:r>
              <a:rPr lang="en-US" dirty="0" smtClean="0"/>
              <a:t>to assign the function (which returns a value) to a variable. </a:t>
            </a:r>
          </a:p>
          <a:p>
            <a:pPr lvl="8"/>
            <a:endParaRPr lang="en-US" dirty="0" smtClean="0"/>
          </a:p>
          <a:p>
            <a:r>
              <a:rPr lang="en-US" dirty="0" smtClean="0"/>
              <a:t>A sub procedure does not return a value.</a:t>
            </a:r>
            <a:endParaRPr lang="en-US" dirty="0"/>
          </a:p>
        </p:txBody>
      </p:sp>
    </p:spTree>
    <p:extLst>
      <p:ext uri="{BB962C8B-B14F-4D97-AF65-F5344CB8AC3E}">
        <p14:creationId xmlns:p14="http://schemas.microsoft.com/office/powerpoint/2010/main" val="3272048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Code</a:t>
            </a:r>
            <a:endParaRPr lang="en-US" dirty="0"/>
          </a:p>
        </p:txBody>
      </p:sp>
      <p:sp>
        <p:nvSpPr>
          <p:cNvPr id="3" name="Content Placeholder 2"/>
          <p:cNvSpPr>
            <a:spLocks noGrp="1"/>
          </p:cNvSpPr>
          <p:nvPr>
            <p:ph sz="quarter" idx="1"/>
          </p:nvPr>
        </p:nvSpPr>
        <p:spPr>
          <a:xfrm>
            <a:off x="301752" y="1527048"/>
            <a:ext cx="8503920" cy="4873752"/>
          </a:xfrm>
        </p:spPr>
        <p:txBody>
          <a:bodyPr>
            <a:normAutofit lnSpcReduction="10000"/>
          </a:bodyPr>
          <a:lstStyle/>
          <a:p>
            <a:r>
              <a:rPr lang="pt-BR" sz="2500" dirty="0">
                <a:latin typeface="Courier New" pitchFamily="49" charset="0"/>
                <a:cs typeface="Courier New" pitchFamily="49" charset="0"/>
              </a:rPr>
              <a:t>Function </a:t>
            </a:r>
            <a:r>
              <a:rPr lang="pt-BR" sz="2500" dirty="0" smtClean="0">
                <a:latin typeface="Courier New" pitchFamily="49" charset="0"/>
                <a:cs typeface="Courier New" pitchFamily="49" charset="0"/>
              </a:rPr>
              <a:t>Calculate(ByVal dblNum1 </a:t>
            </a:r>
            <a:r>
              <a:rPr lang="pt-BR" sz="2500" dirty="0">
                <a:latin typeface="Courier New" pitchFamily="49" charset="0"/>
                <a:cs typeface="Courier New" pitchFamily="49" charset="0"/>
              </a:rPr>
              <a:t>As </a:t>
            </a:r>
            <a:r>
              <a:rPr lang="pt-BR" sz="2500" dirty="0" smtClean="0">
                <a:latin typeface="Courier New" pitchFamily="49" charset="0"/>
                <a:cs typeface="Courier New" pitchFamily="49" charset="0"/>
              </a:rPr>
              <a:t>Double, </a:t>
            </a:r>
            <a:r>
              <a:rPr lang="pt-BR" sz="2500" dirty="0">
                <a:latin typeface="Courier New" pitchFamily="49" charset="0"/>
                <a:cs typeface="Courier New" pitchFamily="49" charset="0"/>
              </a:rPr>
              <a:t>ByVal dblNum2 As Double</a:t>
            </a:r>
            <a:r>
              <a:rPr lang="pt-BR" sz="2500" dirty="0" smtClean="0">
                <a:latin typeface="Courier New" pitchFamily="49" charset="0"/>
                <a:cs typeface="Courier New" pitchFamily="49" charset="0"/>
              </a:rPr>
              <a:t>) </a:t>
            </a:r>
            <a:r>
              <a:rPr lang="pt-BR" sz="2500" dirty="0">
                <a:latin typeface="Courier New" pitchFamily="49" charset="0"/>
                <a:cs typeface="Courier New" pitchFamily="49" charset="0"/>
              </a:rPr>
              <a:t>As Double</a:t>
            </a:r>
          </a:p>
          <a:p>
            <a:pPr lvl="8"/>
            <a:endParaRPr lang="en-US" dirty="0" smtClean="0"/>
          </a:p>
          <a:p>
            <a:r>
              <a:rPr lang="en-US" dirty="0" smtClean="0"/>
              <a:t>The function call itself is given above. Remember all functions must be given a data type.</a:t>
            </a:r>
          </a:p>
          <a:p>
            <a:pPr lvl="8"/>
            <a:endParaRPr lang="en-US" dirty="0" smtClean="0"/>
          </a:p>
          <a:p>
            <a:r>
              <a:rPr lang="en-US" dirty="0" smtClean="0"/>
              <a:t>Formal arguments/parameters are </a:t>
            </a:r>
            <a:r>
              <a:rPr lang="en-US" u="sng" dirty="0" smtClean="0"/>
              <a:t>always</a:t>
            </a:r>
            <a:r>
              <a:rPr lang="en-US" dirty="0" smtClean="0"/>
              <a:t> </a:t>
            </a:r>
            <a:r>
              <a:rPr lang="en-US" dirty="0" err="1" smtClean="0"/>
              <a:t>ByVal</a:t>
            </a:r>
            <a:r>
              <a:rPr lang="en-US" dirty="0" smtClean="0"/>
              <a:t>.</a:t>
            </a:r>
          </a:p>
          <a:p>
            <a:pPr lvl="8"/>
            <a:endParaRPr lang="en-US" dirty="0"/>
          </a:p>
          <a:p>
            <a:r>
              <a:rPr lang="en-US" dirty="0" smtClean="0"/>
              <a:t>Last line of a function is always a statement with the Return keyword</a:t>
            </a:r>
            <a:r>
              <a:rPr lang="en-US" dirty="0" smtClean="0"/>
              <a:t>:</a:t>
            </a:r>
          </a:p>
          <a:p>
            <a:pPr lvl="8"/>
            <a:endParaRPr lang="en-US" dirty="0"/>
          </a:p>
          <a:p>
            <a:pPr marL="0" indent="0">
              <a:buNone/>
            </a:pPr>
            <a:r>
              <a:rPr lang="en-US" b="1" dirty="0">
                <a:solidFill>
                  <a:schemeClr val="accent1">
                    <a:lumMod val="75000"/>
                  </a:schemeClr>
                </a:solidFill>
              </a:rPr>
              <a:t> </a:t>
            </a:r>
            <a:r>
              <a:rPr lang="en-US" b="1" dirty="0" smtClean="0">
                <a:solidFill>
                  <a:schemeClr val="accent1">
                    <a:lumMod val="75000"/>
                  </a:schemeClr>
                </a:solidFill>
              </a:rPr>
              <a:t>   </a:t>
            </a:r>
            <a:r>
              <a:rPr lang="en-US" b="1" dirty="0" smtClean="0">
                <a:solidFill>
                  <a:schemeClr val="accent1">
                    <a:lumMod val="75000"/>
                  </a:schemeClr>
                </a:solidFill>
              </a:rPr>
              <a:t>Return</a:t>
            </a:r>
            <a:r>
              <a:rPr lang="en-US" dirty="0" smtClean="0">
                <a:solidFill>
                  <a:schemeClr val="accent1">
                    <a:lumMod val="75000"/>
                  </a:schemeClr>
                </a:solidFill>
              </a:rPr>
              <a:t> </a:t>
            </a:r>
            <a:r>
              <a:rPr lang="en-US" dirty="0" err="1" smtClean="0"/>
              <a:t>dblResult</a:t>
            </a:r>
            <a:r>
              <a:rPr lang="en-US" dirty="0" smtClean="0"/>
              <a:t> </a:t>
            </a:r>
            <a:br>
              <a:rPr lang="en-US" dirty="0" smtClean="0"/>
            </a:br>
            <a:r>
              <a:rPr lang="en-US" dirty="0" smtClean="0"/>
              <a:t>    </a:t>
            </a:r>
            <a:r>
              <a:rPr lang="en-US" dirty="0" smtClean="0">
                <a:solidFill>
                  <a:schemeClr val="accent5">
                    <a:lumMod val="75000"/>
                  </a:schemeClr>
                </a:solidFill>
              </a:rPr>
              <a:t>'Return </a:t>
            </a:r>
            <a:r>
              <a:rPr lang="en-US" dirty="0" err="1" smtClean="0">
                <a:solidFill>
                  <a:schemeClr val="accent5">
                    <a:lumMod val="75000"/>
                  </a:schemeClr>
                </a:solidFill>
              </a:rPr>
              <a:t>dblResult</a:t>
            </a:r>
            <a:r>
              <a:rPr lang="en-US" dirty="0" smtClean="0">
                <a:solidFill>
                  <a:schemeClr val="accent5">
                    <a:lumMod val="75000"/>
                  </a:schemeClr>
                </a:solidFill>
              </a:rPr>
              <a:t> value </a:t>
            </a:r>
            <a:r>
              <a:rPr lang="en-US" dirty="0">
                <a:solidFill>
                  <a:schemeClr val="accent5">
                    <a:lumMod val="75000"/>
                  </a:schemeClr>
                </a:solidFill>
              </a:rPr>
              <a:t>to the main program</a:t>
            </a:r>
          </a:p>
        </p:txBody>
      </p:sp>
    </p:spTree>
    <p:extLst>
      <p:ext uri="{BB962C8B-B14F-4D97-AF65-F5344CB8AC3E}">
        <p14:creationId xmlns:p14="http://schemas.microsoft.com/office/powerpoint/2010/main" val="2808711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Code</a:t>
            </a:r>
            <a:endParaRPr lang="en-US" dirty="0"/>
          </a:p>
        </p:txBody>
      </p:sp>
      <p:sp>
        <p:nvSpPr>
          <p:cNvPr id="3" name="Content Placeholder 2"/>
          <p:cNvSpPr>
            <a:spLocks noGrp="1"/>
          </p:cNvSpPr>
          <p:nvPr>
            <p:ph sz="quarter" idx="1"/>
          </p:nvPr>
        </p:nvSpPr>
        <p:spPr>
          <a:xfrm>
            <a:off x="228600" y="1527048"/>
            <a:ext cx="8763000" cy="5330952"/>
          </a:xfrm>
        </p:spPr>
        <p:txBody>
          <a:bodyPr>
            <a:normAutofit fontScale="62500" lnSpcReduction="20000"/>
          </a:bodyPr>
          <a:lstStyle/>
          <a:p>
            <a:pPr marL="0" indent="0">
              <a:buNone/>
            </a:pPr>
            <a:r>
              <a:rPr lang="en-US" dirty="0" smtClean="0"/>
              <a:t>This is the code of the button:</a:t>
            </a:r>
          </a:p>
          <a:p>
            <a:pPr marL="0" indent="0">
              <a:buNone/>
            </a:pPr>
            <a:endParaRPr lang="en-US" sz="1600" dirty="0" smtClean="0"/>
          </a:p>
          <a:p>
            <a:pPr marL="0" indent="0">
              <a:buNone/>
            </a:pPr>
            <a:r>
              <a:rPr lang="en-US" dirty="0" smtClean="0">
                <a:latin typeface="Courier New" pitchFamily="49" charset="0"/>
                <a:cs typeface="Courier New" pitchFamily="49" charset="0"/>
              </a:rPr>
              <a:t>Private </a:t>
            </a:r>
            <a:r>
              <a:rPr lang="en-US" dirty="0">
                <a:latin typeface="Courier New" pitchFamily="49" charset="0"/>
                <a:cs typeface="Courier New" pitchFamily="49" charset="0"/>
              </a:rPr>
              <a:t>Sub </a:t>
            </a:r>
            <a:r>
              <a:rPr lang="en-US" dirty="0" err="1">
                <a:latin typeface="Courier New" pitchFamily="49" charset="0"/>
                <a:cs typeface="Courier New" pitchFamily="49" charset="0"/>
              </a:rPr>
              <a:t>btnCalc_Click</a:t>
            </a:r>
            <a:r>
              <a:rPr lang="en-US" dirty="0">
                <a:latin typeface="Courier New" pitchFamily="49" charset="0"/>
                <a:cs typeface="Courier New" pitchFamily="49" charset="0"/>
              </a:rPr>
              <a:t>(</a:t>
            </a:r>
            <a:r>
              <a:rPr lang="en-US" dirty="0" err="1">
                <a:latin typeface="Courier New" pitchFamily="49" charset="0"/>
                <a:cs typeface="Courier New" pitchFamily="49" charset="0"/>
              </a:rPr>
              <a:t>ByVal</a:t>
            </a:r>
            <a:r>
              <a:rPr lang="en-US" dirty="0">
                <a:latin typeface="Courier New" pitchFamily="49" charset="0"/>
                <a:cs typeface="Courier New" pitchFamily="49" charset="0"/>
              </a:rPr>
              <a:t> sender As </a:t>
            </a:r>
            <a:r>
              <a:rPr lang="en-US" dirty="0" err="1">
                <a:latin typeface="Courier New" pitchFamily="49" charset="0"/>
                <a:cs typeface="Courier New" pitchFamily="49" charset="0"/>
              </a:rPr>
              <a:t>System.Object</a:t>
            </a:r>
            <a:r>
              <a:rPr lang="en-US" dirty="0">
                <a:latin typeface="Courier New" pitchFamily="49" charset="0"/>
                <a:cs typeface="Courier New" pitchFamily="49" charset="0"/>
              </a:rPr>
              <a:t>, </a:t>
            </a:r>
            <a:r>
              <a:rPr lang="en-US" dirty="0" err="1">
                <a:latin typeface="Courier New" pitchFamily="49" charset="0"/>
                <a:cs typeface="Courier New" pitchFamily="49" charset="0"/>
              </a:rPr>
              <a:t>ByVal</a:t>
            </a:r>
            <a:r>
              <a:rPr lang="en-US" dirty="0">
                <a:latin typeface="Courier New" pitchFamily="49" charset="0"/>
                <a:cs typeface="Courier New" pitchFamily="49" charset="0"/>
              </a:rPr>
              <a:t> e As </a:t>
            </a:r>
            <a:r>
              <a:rPr lang="en-US" dirty="0" err="1">
                <a:latin typeface="Courier New" pitchFamily="49" charset="0"/>
                <a:cs typeface="Courier New" pitchFamily="49" charset="0"/>
              </a:rPr>
              <a:t>System.EventArgs</a:t>
            </a:r>
            <a:r>
              <a:rPr lang="en-US" dirty="0">
                <a:latin typeface="Courier New" pitchFamily="49" charset="0"/>
                <a:cs typeface="Courier New" pitchFamily="49" charset="0"/>
              </a:rPr>
              <a:t>) Handles </a:t>
            </a:r>
            <a:r>
              <a:rPr lang="en-US" dirty="0" err="1">
                <a:latin typeface="Courier New" pitchFamily="49" charset="0"/>
                <a:cs typeface="Courier New" pitchFamily="49" charset="0"/>
              </a:rPr>
              <a:t>btnCalc.Click</a:t>
            </a:r>
            <a:endParaRPr lang="en-US" dirty="0">
              <a:latin typeface="Courier New" pitchFamily="49" charset="0"/>
              <a:cs typeface="Courier New" pitchFamily="49" charset="0"/>
            </a:endParaRPr>
          </a:p>
          <a:p>
            <a:pPr marL="0" indent="0">
              <a:buNone/>
            </a:pPr>
            <a:r>
              <a:rPr lang="pt-BR" dirty="0">
                <a:latin typeface="Courier New" pitchFamily="49" charset="0"/>
                <a:cs typeface="Courier New" pitchFamily="49" charset="0"/>
              </a:rPr>
              <a:t>        Dim </a:t>
            </a:r>
            <a:r>
              <a:rPr lang="pt-BR" dirty="0" smtClean="0">
                <a:latin typeface="Courier New" pitchFamily="49" charset="0"/>
                <a:cs typeface="Courier New" pitchFamily="49" charset="0"/>
              </a:rPr>
              <a:t>dblNum1</a:t>
            </a:r>
            <a:r>
              <a:rPr lang="pt-BR" dirty="0">
                <a:latin typeface="Courier New" pitchFamily="49" charset="0"/>
                <a:cs typeface="Courier New" pitchFamily="49" charset="0"/>
              </a:rPr>
              <a:t>, </a:t>
            </a:r>
            <a:r>
              <a:rPr lang="pt-BR" dirty="0" smtClean="0">
                <a:latin typeface="Courier New" pitchFamily="49" charset="0"/>
                <a:cs typeface="Courier New" pitchFamily="49" charset="0"/>
              </a:rPr>
              <a:t>dblNum2</a:t>
            </a:r>
            <a:r>
              <a:rPr lang="pt-BR" dirty="0">
                <a:latin typeface="Courier New" pitchFamily="49" charset="0"/>
                <a:cs typeface="Courier New" pitchFamily="49" charset="0"/>
              </a:rPr>
              <a:t>, </a:t>
            </a:r>
            <a:r>
              <a:rPr lang="pt-BR" dirty="0" smtClean="0">
                <a:latin typeface="Courier New" pitchFamily="49" charset="0"/>
                <a:cs typeface="Courier New" pitchFamily="49" charset="0"/>
              </a:rPr>
              <a:t>dblResult </a:t>
            </a:r>
            <a:r>
              <a:rPr lang="pt-BR" dirty="0">
                <a:latin typeface="Courier New" pitchFamily="49" charset="0"/>
                <a:cs typeface="Courier New" pitchFamily="49" charset="0"/>
              </a:rPr>
              <a:t>As </a:t>
            </a:r>
            <a:r>
              <a:rPr lang="pt-BR" dirty="0" smtClean="0">
                <a:latin typeface="Courier New" pitchFamily="49" charset="0"/>
                <a:cs typeface="Courier New" pitchFamily="49" charset="0"/>
              </a:rPr>
              <a:t>Double</a:t>
            </a:r>
          </a:p>
          <a:p>
            <a:pPr marL="0" indent="0">
              <a:buNone/>
            </a:pPr>
            <a:endParaRPr lang="pt-BR" dirty="0">
              <a:latin typeface="Courier New" pitchFamily="49" charset="0"/>
              <a:cs typeface="Courier New" pitchFamily="49" charset="0"/>
            </a:endParaRPr>
          </a:p>
          <a:p>
            <a:pPr marL="0" indent="0">
              <a:buNone/>
            </a:pPr>
            <a:r>
              <a:rPr lang="en-US" dirty="0" smtClean="0">
                <a:solidFill>
                  <a:schemeClr val="accent5">
                    <a:lumMod val="75000"/>
                  </a:schemeClr>
                </a:solidFill>
                <a:latin typeface="Courier New" pitchFamily="49" charset="0"/>
                <a:cs typeface="Courier New" pitchFamily="49" charset="0"/>
              </a:rPr>
              <a:t>  ‘</a:t>
            </a:r>
            <a:r>
              <a:rPr lang="en-US" dirty="0">
                <a:solidFill>
                  <a:schemeClr val="accent5">
                    <a:lumMod val="75000"/>
                  </a:schemeClr>
                </a:solidFill>
                <a:latin typeface="Courier New" pitchFamily="49" charset="0"/>
                <a:cs typeface="Courier New" pitchFamily="49" charset="0"/>
              </a:rPr>
              <a:t>Validates input from the text </a:t>
            </a:r>
            <a:r>
              <a:rPr lang="en-US" dirty="0" smtClean="0">
                <a:solidFill>
                  <a:schemeClr val="accent5">
                    <a:lumMod val="75000"/>
                  </a:schemeClr>
                </a:solidFill>
                <a:latin typeface="Courier New" pitchFamily="49" charset="0"/>
                <a:cs typeface="Courier New" pitchFamily="49" charset="0"/>
              </a:rPr>
              <a:t>boxes</a:t>
            </a:r>
            <a:br>
              <a:rPr lang="en-US" dirty="0" smtClean="0">
                <a:solidFill>
                  <a:schemeClr val="accent5">
                    <a:lumMod val="75000"/>
                  </a:schemeClr>
                </a:solidFill>
                <a:latin typeface="Courier New" pitchFamily="49" charset="0"/>
                <a:cs typeface="Courier New" pitchFamily="49" charset="0"/>
              </a:rPr>
            </a:br>
            <a:r>
              <a:rPr lang="en-US" dirty="0" smtClean="0">
                <a:latin typeface="Courier New" pitchFamily="49" charset="0"/>
                <a:cs typeface="Courier New" pitchFamily="49" charset="0"/>
              </a:rPr>
              <a:t>   Try</a:t>
            </a:r>
            <a:endParaRPr lang="en-US" dirty="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t>
            </a:r>
            <a:r>
              <a:rPr lang="en-US" dirty="0" smtClean="0">
                <a:latin typeface="Courier New" pitchFamily="49" charset="0"/>
                <a:cs typeface="Courier New" pitchFamily="49" charset="0"/>
              </a:rPr>
              <a:t>dblNum1 </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Convert.ToDouble</a:t>
            </a:r>
            <a:r>
              <a:rPr lang="en-US" dirty="0" smtClean="0">
                <a:latin typeface="Courier New" pitchFamily="49" charset="0"/>
                <a:cs typeface="Courier New" pitchFamily="49" charset="0"/>
              </a:rPr>
              <a:t>(txtNum1.Text)</a:t>
            </a:r>
            <a:endParaRPr lang="en-US" dirty="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t>
            </a:r>
            <a:r>
              <a:rPr lang="en-US" dirty="0" smtClean="0">
                <a:latin typeface="Courier New" pitchFamily="49" charset="0"/>
                <a:cs typeface="Courier New" pitchFamily="49" charset="0"/>
              </a:rPr>
              <a:t>dblNum2 </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Convert.ToDouble</a:t>
            </a:r>
            <a:r>
              <a:rPr lang="en-US" dirty="0" smtClean="0">
                <a:latin typeface="Courier New" pitchFamily="49" charset="0"/>
                <a:cs typeface="Courier New" pitchFamily="49" charset="0"/>
              </a:rPr>
              <a:t>(txtNum2.Text)</a:t>
            </a:r>
          </a:p>
          <a:p>
            <a:pPr marL="0" indent="0">
              <a:buNone/>
            </a:pPr>
            <a:endParaRPr lang="en-US" dirty="0" smtClean="0">
              <a:latin typeface="Courier New" pitchFamily="49" charset="0"/>
              <a:cs typeface="Courier New" pitchFamily="49" charset="0"/>
            </a:endParaRPr>
          </a:p>
          <a:p>
            <a:pPr marL="0" indent="0">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dblResult</a:t>
            </a:r>
            <a:r>
              <a:rPr lang="en-US" b="1" dirty="0" smtClean="0">
                <a:latin typeface="Courier New" pitchFamily="49" charset="0"/>
                <a:cs typeface="Courier New" pitchFamily="49" charset="0"/>
              </a:rPr>
              <a:t> = Calculate(dblNum1, dblNum2)  </a:t>
            </a:r>
            <a:r>
              <a:rPr lang="en-US" dirty="0" smtClean="0">
                <a:solidFill>
                  <a:schemeClr val="accent5">
                    <a:lumMod val="75000"/>
                  </a:schemeClr>
                </a:solidFill>
                <a:latin typeface="Courier New" pitchFamily="49" charset="0"/>
                <a:cs typeface="Courier New" pitchFamily="49" charset="0"/>
              </a:rPr>
              <a:t>'Calls the Function</a:t>
            </a:r>
          </a:p>
          <a:p>
            <a:pPr marL="0" indent="0">
              <a:buNone/>
            </a:pPr>
            <a:endParaRPr lang="en-US" dirty="0">
              <a:solidFill>
                <a:schemeClr val="accent5">
                  <a:lumMod val="75000"/>
                </a:schemeClr>
              </a:solidFill>
              <a:latin typeface="Courier New" pitchFamily="49" charset="0"/>
              <a:cs typeface="Courier New" pitchFamily="49" charset="0"/>
            </a:endParaRPr>
          </a:p>
          <a:p>
            <a:pPr marL="0" indent="0">
              <a:buNone/>
            </a:pPr>
            <a:r>
              <a:rPr lang="en-US" dirty="0" smtClean="0">
                <a:solidFill>
                  <a:schemeClr val="accent5">
                    <a:lumMod val="75000"/>
                  </a:schemeClr>
                </a:solidFill>
                <a:latin typeface="Courier New" pitchFamily="49" charset="0"/>
                <a:cs typeface="Courier New" pitchFamily="49" charset="0"/>
              </a:rPr>
              <a:t>   </a:t>
            </a:r>
            <a:r>
              <a:rPr lang="en-US" dirty="0">
                <a:solidFill>
                  <a:schemeClr val="accent5">
                    <a:lumMod val="75000"/>
                  </a:schemeClr>
                </a:solidFill>
                <a:latin typeface="Courier New" pitchFamily="49" charset="0"/>
                <a:cs typeface="Courier New" pitchFamily="49" charset="0"/>
              </a:rPr>
              <a:t>‘Displays the result in the </a:t>
            </a:r>
            <a:r>
              <a:rPr lang="en-US" dirty="0" err="1">
                <a:solidFill>
                  <a:schemeClr val="accent5">
                    <a:lumMod val="75000"/>
                  </a:schemeClr>
                </a:solidFill>
                <a:latin typeface="Courier New" pitchFamily="49" charset="0"/>
                <a:cs typeface="Courier New" pitchFamily="49" charset="0"/>
              </a:rPr>
              <a:t>lblResult</a:t>
            </a:r>
            <a:r>
              <a:rPr lang="en-US" dirty="0">
                <a:solidFill>
                  <a:schemeClr val="accent5">
                    <a:lumMod val="75000"/>
                  </a:schemeClr>
                </a:solidFill>
                <a:latin typeface="Courier New" pitchFamily="49" charset="0"/>
                <a:cs typeface="Courier New" pitchFamily="49" charset="0"/>
              </a:rPr>
              <a:t> object.</a:t>
            </a:r>
          </a:p>
          <a:p>
            <a:pPr marL="0" indent="0">
              <a:buNone/>
            </a:pP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lblResult.Text</a:t>
            </a:r>
            <a:r>
              <a:rPr lang="en-US" dirty="0">
                <a:latin typeface="Courier New" pitchFamily="49" charset="0"/>
                <a:cs typeface="Courier New" pitchFamily="49" charset="0"/>
              </a:rPr>
              <a:t> = </a:t>
            </a:r>
            <a:r>
              <a:rPr lang="en-US" dirty="0" err="1" smtClean="0">
                <a:latin typeface="Courier New" pitchFamily="49" charset="0"/>
                <a:cs typeface="Courier New" pitchFamily="49" charset="0"/>
              </a:rPr>
              <a:t>dblResult.ToString</a:t>
            </a:r>
            <a:r>
              <a:rPr lang="en-US" dirty="0" smtClean="0">
                <a:latin typeface="Courier New" pitchFamily="49" charset="0"/>
                <a:cs typeface="Courier New" pitchFamily="49" charset="0"/>
              </a:rPr>
              <a:t>()</a:t>
            </a:r>
          </a:p>
          <a:p>
            <a:pPr marL="0" indent="0">
              <a:buNone/>
            </a:pPr>
            <a:endParaRPr lang="en-US" dirty="0" smtClean="0">
              <a:latin typeface="Courier New" pitchFamily="49" charset="0"/>
              <a:cs typeface="Courier New" pitchFamily="49" charset="0"/>
            </a:endParaRP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Catch </a:t>
            </a:r>
            <a:r>
              <a:rPr lang="en-US" dirty="0">
                <a:latin typeface="Courier New" pitchFamily="49" charset="0"/>
                <a:cs typeface="Courier New" pitchFamily="49" charset="0"/>
              </a:rPr>
              <a:t>ex As Exception</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a:latin typeface="Courier New" pitchFamily="49" charset="0"/>
                <a:cs typeface="Courier New" pitchFamily="49" charset="0"/>
              </a:rPr>
              <a:t>MessageBox.Show</a:t>
            </a:r>
            <a:r>
              <a:rPr lang="en-US" dirty="0">
                <a:latin typeface="Courier New" pitchFamily="49" charset="0"/>
                <a:cs typeface="Courier New" pitchFamily="49" charset="0"/>
              </a:rPr>
              <a:t>(“Enter numeric values”)</a:t>
            </a:r>
            <a:br>
              <a:rPr lang="en-US" dirty="0">
                <a:latin typeface="Courier New" pitchFamily="49" charset="0"/>
                <a:cs typeface="Courier New" pitchFamily="49" charset="0"/>
              </a:rPr>
            </a:b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End Try</a:t>
            </a:r>
            <a:endParaRPr lang="en-US" dirty="0">
              <a:solidFill>
                <a:srgbClr val="FF0000"/>
              </a:solidFill>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End </a:t>
            </a:r>
            <a:r>
              <a:rPr lang="en-US" dirty="0" smtClean="0">
                <a:latin typeface="Courier New" pitchFamily="49" charset="0"/>
                <a:cs typeface="Courier New" pitchFamily="49" charset="0"/>
              </a:rPr>
              <a:t>Sub</a:t>
            </a:r>
            <a:endParaRPr lang="en-US" dirty="0">
              <a:latin typeface="Courier New" pitchFamily="49" charset="0"/>
              <a:cs typeface="Courier New" pitchFamily="49" charset="0"/>
            </a:endParaRPr>
          </a:p>
        </p:txBody>
      </p:sp>
      <p:sp>
        <p:nvSpPr>
          <p:cNvPr id="4" name="Freeform 3"/>
          <p:cNvSpPr/>
          <p:nvPr/>
        </p:nvSpPr>
        <p:spPr>
          <a:xfrm>
            <a:off x="1524000" y="4038600"/>
            <a:ext cx="2008909" cy="152400"/>
          </a:xfrm>
          <a:custGeom>
            <a:avLst/>
            <a:gdLst>
              <a:gd name="connsiteX0" fmla="*/ 2313709 w 2313709"/>
              <a:gd name="connsiteY0" fmla="*/ 180151 h 194005"/>
              <a:gd name="connsiteX1" fmla="*/ 817418 w 2313709"/>
              <a:gd name="connsiteY1" fmla="*/ 42 h 194005"/>
              <a:gd name="connsiteX2" fmla="*/ 0 w 2313709"/>
              <a:gd name="connsiteY2" fmla="*/ 194005 h 194005"/>
            </a:gdLst>
            <a:ahLst/>
            <a:cxnLst>
              <a:cxn ang="0">
                <a:pos x="connsiteX0" y="connsiteY0"/>
              </a:cxn>
              <a:cxn ang="0">
                <a:pos x="connsiteX1" y="connsiteY1"/>
              </a:cxn>
              <a:cxn ang="0">
                <a:pos x="connsiteX2" y="connsiteY2"/>
              </a:cxn>
            </a:cxnLst>
            <a:rect l="l" t="t" r="r" b="b"/>
            <a:pathLst>
              <a:path w="2313709" h="194005">
                <a:moveTo>
                  <a:pt x="2313709" y="180151"/>
                </a:moveTo>
                <a:cubicBezTo>
                  <a:pt x="1758372" y="88942"/>
                  <a:pt x="1203036" y="-2267"/>
                  <a:pt x="817418" y="42"/>
                </a:cubicBezTo>
                <a:cubicBezTo>
                  <a:pt x="431800" y="2351"/>
                  <a:pt x="215900" y="98178"/>
                  <a:pt x="0" y="194005"/>
                </a:cubicBezTo>
              </a:path>
            </a:pathLst>
          </a:cu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4367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Code</a:t>
            </a:r>
            <a:endParaRPr lang="en-US" dirty="0"/>
          </a:p>
        </p:txBody>
      </p:sp>
      <p:sp>
        <p:nvSpPr>
          <p:cNvPr id="3" name="Content Placeholder 2"/>
          <p:cNvSpPr>
            <a:spLocks noGrp="1"/>
          </p:cNvSpPr>
          <p:nvPr>
            <p:ph sz="quarter" idx="1"/>
          </p:nvPr>
        </p:nvSpPr>
        <p:spPr/>
        <p:txBody>
          <a:bodyPr>
            <a:normAutofit/>
          </a:bodyPr>
          <a:lstStyle/>
          <a:p>
            <a:endParaRPr lang="en-US" dirty="0"/>
          </a:p>
          <a:p>
            <a:pPr marL="0" indent="0">
              <a:buNone/>
            </a:pPr>
            <a:r>
              <a:rPr lang="pt-BR" sz="2200" dirty="0" smtClean="0">
                <a:latin typeface="Courier New" pitchFamily="49" charset="0"/>
                <a:cs typeface="Courier New" pitchFamily="49" charset="0"/>
              </a:rPr>
              <a:t>Function Calculate(ByVal dblNum1 </a:t>
            </a:r>
            <a:r>
              <a:rPr lang="pt-BR" sz="2200" dirty="0">
                <a:latin typeface="Courier New" pitchFamily="49" charset="0"/>
                <a:cs typeface="Courier New" pitchFamily="49" charset="0"/>
              </a:rPr>
              <a:t>As </a:t>
            </a:r>
            <a:r>
              <a:rPr lang="pt-BR" sz="2200" dirty="0" smtClean="0">
                <a:latin typeface="Courier New" pitchFamily="49" charset="0"/>
                <a:cs typeface="Courier New" pitchFamily="49" charset="0"/>
              </a:rPr>
              <a:t>Double, </a:t>
            </a:r>
            <a:r>
              <a:rPr lang="pt-BR" sz="2200" dirty="0">
                <a:latin typeface="Courier New" pitchFamily="49" charset="0"/>
                <a:cs typeface="Courier New" pitchFamily="49" charset="0"/>
              </a:rPr>
              <a:t>ByVal </a:t>
            </a:r>
            <a:r>
              <a:rPr lang="pt-BR" sz="2200" dirty="0" smtClean="0">
                <a:latin typeface="Courier New" pitchFamily="49" charset="0"/>
                <a:cs typeface="Courier New" pitchFamily="49" charset="0"/>
              </a:rPr>
              <a:t>dblNum2 </a:t>
            </a:r>
            <a:r>
              <a:rPr lang="pt-BR" sz="2200" dirty="0">
                <a:latin typeface="Courier New" pitchFamily="49" charset="0"/>
                <a:cs typeface="Courier New" pitchFamily="49" charset="0"/>
              </a:rPr>
              <a:t>As Double) As </a:t>
            </a:r>
            <a:r>
              <a:rPr lang="pt-BR" sz="2200" dirty="0" smtClean="0">
                <a:latin typeface="Courier New" pitchFamily="49" charset="0"/>
                <a:cs typeface="Courier New" pitchFamily="49" charset="0"/>
              </a:rPr>
              <a:t>Double</a:t>
            </a:r>
          </a:p>
          <a:p>
            <a:pPr marL="0" indent="0">
              <a:buNone/>
            </a:pPr>
            <a:endParaRPr lang="pt-BR" sz="2200" dirty="0" smtClean="0">
              <a:latin typeface="Courier New" pitchFamily="49" charset="0"/>
              <a:cs typeface="Courier New" pitchFamily="49" charset="0"/>
            </a:endParaRPr>
          </a:p>
          <a:p>
            <a:pPr marL="0" indent="0">
              <a:buNone/>
            </a:pPr>
            <a:r>
              <a:rPr lang="pt-BR" sz="2200" dirty="0">
                <a:latin typeface="Courier New" pitchFamily="49" charset="0"/>
                <a:cs typeface="Courier New" pitchFamily="49" charset="0"/>
              </a:rPr>
              <a:t> </a:t>
            </a:r>
            <a:r>
              <a:rPr lang="pt-BR" sz="2200" dirty="0" smtClean="0">
                <a:latin typeface="Courier New" pitchFamily="49" charset="0"/>
                <a:cs typeface="Courier New" pitchFamily="49" charset="0"/>
              </a:rPr>
              <a:t>    Double dblResult</a:t>
            </a:r>
            <a:br>
              <a:rPr lang="pt-BR" sz="2200" dirty="0" smtClean="0">
                <a:latin typeface="Courier New" pitchFamily="49" charset="0"/>
                <a:cs typeface="Courier New" pitchFamily="49" charset="0"/>
              </a:rPr>
            </a:br>
            <a:r>
              <a:rPr lang="pt-BR" sz="2200" dirty="0" smtClean="0">
                <a:latin typeface="Courier New" pitchFamily="49" charset="0"/>
                <a:cs typeface="Courier New" pitchFamily="49" charset="0"/>
              </a:rPr>
              <a:t>     dblResult = dblNum1 + dblNum2</a:t>
            </a:r>
          </a:p>
          <a:p>
            <a:pPr marL="0" indent="0">
              <a:buNone/>
            </a:pPr>
            <a:endParaRPr lang="pt-BR" sz="2200" dirty="0">
              <a:latin typeface="Courier New" pitchFamily="49" charset="0"/>
              <a:cs typeface="Courier New" pitchFamily="49" charset="0"/>
            </a:endParaRPr>
          </a:p>
          <a:p>
            <a:pPr marL="0" indent="0">
              <a:buNone/>
            </a:pPr>
            <a:r>
              <a:rPr lang="en-US" sz="2200" dirty="0" smtClean="0">
                <a:solidFill>
                  <a:schemeClr val="accent5">
                    <a:lumMod val="75000"/>
                  </a:schemeClr>
                </a:solidFill>
                <a:latin typeface="Courier New" pitchFamily="49" charset="0"/>
                <a:cs typeface="Courier New" pitchFamily="49" charset="0"/>
              </a:rPr>
              <a:t>     'Return </a:t>
            </a:r>
            <a:r>
              <a:rPr lang="en-US" sz="2200" dirty="0" err="1" smtClean="0">
                <a:solidFill>
                  <a:schemeClr val="accent5">
                    <a:lumMod val="75000"/>
                  </a:schemeClr>
                </a:solidFill>
                <a:latin typeface="Courier New" pitchFamily="49" charset="0"/>
                <a:cs typeface="Courier New" pitchFamily="49" charset="0"/>
              </a:rPr>
              <a:t>dblResult</a:t>
            </a:r>
            <a:r>
              <a:rPr lang="en-US" sz="2200" dirty="0" smtClean="0">
                <a:solidFill>
                  <a:schemeClr val="accent5">
                    <a:lumMod val="75000"/>
                  </a:schemeClr>
                </a:solidFill>
                <a:latin typeface="Courier New" pitchFamily="49" charset="0"/>
                <a:cs typeface="Courier New" pitchFamily="49" charset="0"/>
              </a:rPr>
              <a:t> </a:t>
            </a:r>
            <a:r>
              <a:rPr lang="en-US" sz="2200" dirty="0">
                <a:solidFill>
                  <a:schemeClr val="accent5">
                    <a:lumMod val="75000"/>
                  </a:schemeClr>
                </a:solidFill>
                <a:latin typeface="Courier New" pitchFamily="49" charset="0"/>
                <a:cs typeface="Courier New" pitchFamily="49" charset="0"/>
              </a:rPr>
              <a:t>to the main program</a:t>
            </a:r>
          </a:p>
          <a:p>
            <a:pPr marL="0" indent="0">
              <a:buNone/>
            </a:pPr>
            <a:r>
              <a:rPr lang="en-US" sz="2200" dirty="0" smtClean="0">
                <a:latin typeface="Courier New" pitchFamily="49" charset="0"/>
                <a:cs typeface="Courier New" pitchFamily="49" charset="0"/>
              </a:rPr>
              <a:t>     Return </a:t>
            </a:r>
            <a:r>
              <a:rPr lang="en-US" sz="2200" dirty="0" err="1" smtClean="0">
                <a:latin typeface="Courier New" pitchFamily="49" charset="0"/>
                <a:cs typeface="Courier New" pitchFamily="49" charset="0"/>
              </a:rPr>
              <a:t>dblResult</a:t>
            </a:r>
            <a:r>
              <a:rPr lang="en-US" sz="2200" dirty="0" smtClean="0">
                <a:latin typeface="Courier New" pitchFamily="49" charset="0"/>
                <a:cs typeface="Courier New" pitchFamily="49" charset="0"/>
              </a:rPr>
              <a:t> </a:t>
            </a:r>
            <a:endParaRPr lang="en-US" sz="2200" dirty="0" smtClean="0">
              <a:latin typeface="Courier New" pitchFamily="49" charset="0"/>
              <a:cs typeface="Courier New" pitchFamily="49" charset="0"/>
            </a:endParaRPr>
          </a:p>
          <a:p>
            <a:pPr marL="0" indent="0">
              <a:buNone/>
            </a:pPr>
            <a:endParaRPr lang="en-US" sz="2200" dirty="0" smtClean="0">
              <a:latin typeface="Courier New" pitchFamily="49" charset="0"/>
              <a:cs typeface="Courier New" pitchFamily="49" charset="0"/>
            </a:endParaRPr>
          </a:p>
          <a:p>
            <a:pPr marL="0" indent="0">
              <a:buNone/>
            </a:pPr>
            <a:r>
              <a:rPr lang="en-US" sz="2200" dirty="0" smtClean="0">
                <a:latin typeface="Courier New" pitchFamily="49" charset="0"/>
                <a:cs typeface="Courier New" pitchFamily="49" charset="0"/>
              </a:rPr>
              <a:t>End Function</a:t>
            </a:r>
          </a:p>
          <a:p>
            <a:endParaRPr lang="en-US" dirty="0"/>
          </a:p>
        </p:txBody>
      </p:sp>
    </p:spTree>
    <p:extLst>
      <p:ext uri="{BB962C8B-B14F-4D97-AF65-F5344CB8AC3E}">
        <p14:creationId xmlns:p14="http://schemas.microsoft.com/office/powerpoint/2010/main" val="2140667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Computer programming 1</a:t>
            </a:r>
            <a:endParaRPr lang="en-US" dirty="0"/>
          </a:p>
        </p:txBody>
      </p:sp>
      <p:sp>
        <p:nvSpPr>
          <p:cNvPr id="4" name="Title 3"/>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3819485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sz="half" idx="1"/>
          </p:nvPr>
        </p:nvSpPr>
        <p:spPr>
          <a:xfrm>
            <a:off x="301752" y="1447800"/>
            <a:ext cx="4038600" cy="4605528"/>
          </a:xfrm>
        </p:spPr>
        <p:txBody>
          <a:bodyPr>
            <a:normAutofit/>
          </a:bodyPr>
          <a:lstStyle/>
          <a:p>
            <a:r>
              <a:rPr lang="en-US" dirty="0" smtClean="0"/>
              <a:t>Modularization</a:t>
            </a:r>
          </a:p>
          <a:p>
            <a:r>
              <a:rPr lang="en-US" dirty="0"/>
              <a:t>Sub </a:t>
            </a:r>
            <a:r>
              <a:rPr lang="en-US" dirty="0" smtClean="0"/>
              <a:t>Procedure</a:t>
            </a:r>
          </a:p>
          <a:p>
            <a:r>
              <a:rPr lang="en-US" dirty="0" smtClean="0"/>
              <a:t>Header</a:t>
            </a:r>
          </a:p>
          <a:p>
            <a:r>
              <a:rPr lang="en-US" dirty="0" smtClean="0"/>
              <a:t>Arguments</a:t>
            </a:r>
          </a:p>
          <a:p>
            <a:r>
              <a:rPr lang="en-US" dirty="0" smtClean="0"/>
              <a:t>Actual Parameter</a:t>
            </a:r>
          </a:p>
          <a:p>
            <a:r>
              <a:rPr lang="en-US" dirty="0"/>
              <a:t>Event </a:t>
            </a:r>
            <a:r>
              <a:rPr lang="en-US" dirty="0" smtClean="0"/>
              <a:t>Procedure</a:t>
            </a:r>
          </a:p>
          <a:p>
            <a:r>
              <a:rPr lang="en-US" dirty="0" smtClean="0"/>
              <a:t>Value Parameter</a:t>
            </a:r>
          </a:p>
          <a:p>
            <a:r>
              <a:rPr lang="en-US" dirty="0" smtClean="0"/>
              <a:t>Formal Parameter</a:t>
            </a:r>
          </a:p>
          <a:p>
            <a:r>
              <a:rPr lang="en-US" dirty="0" smtClean="0"/>
              <a:t>Reference Parameter</a:t>
            </a:r>
          </a:p>
          <a:p>
            <a:endParaRPr lang="en-US" dirty="0" smtClean="0"/>
          </a:p>
          <a:p>
            <a:endParaRPr lang="en-US" dirty="0"/>
          </a:p>
        </p:txBody>
      </p:sp>
      <p:sp>
        <p:nvSpPr>
          <p:cNvPr id="4" name="Content Placeholder 3"/>
          <p:cNvSpPr>
            <a:spLocks noGrp="1"/>
          </p:cNvSpPr>
          <p:nvPr>
            <p:ph sz="half" idx="2"/>
          </p:nvPr>
        </p:nvSpPr>
        <p:spPr>
          <a:xfrm>
            <a:off x="4800600" y="1447800"/>
            <a:ext cx="4038600" cy="4605528"/>
          </a:xfrm>
        </p:spPr>
        <p:txBody>
          <a:bodyPr>
            <a:normAutofit/>
          </a:bodyPr>
          <a:lstStyle/>
          <a:p>
            <a:r>
              <a:rPr lang="en-US" dirty="0"/>
              <a:t>Precondition</a:t>
            </a:r>
          </a:p>
          <a:p>
            <a:r>
              <a:rPr lang="en-US" dirty="0" err="1"/>
              <a:t>Postcondition</a:t>
            </a:r>
            <a:endParaRPr lang="en-US" dirty="0"/>
          </a:p>
          <a:p>
            <a:r>
              <a:rPr lang="en-US" dirty="0" smtClean="0"/>
              <a:t>Strong Typing</a:t>
            </a:r>
          </a:p>
          <a:p>
            <a:r>
              <a:rPr lang="en-US" dirty="0" smtClean="0"/>
              <a:t>Intellisense</a:t>
            </a:r>
          </a:p>
          <a:p>
            <a:r>
              <a:rPr lang="en-US" dirty="0" smtClean="0"/>
              <a:t>Function</a:t>
            </a:r>
          </a:p>
          <a:p>
            <a:endParaRPr lang="en-US" dirty="0" smtClean="0"/>
          </a:p>
          <a:p>
            <a:endParaRPr lang="en-US" dirty="0"/>
          </a:p>
        </p:txBody>
      </p:sp>
    </p:spTree>
    <p:extLst>
      <p:ext uri="{BB962C8B-B14F-4D97-AF65-F5344CB8AC3E}">
        <p14:creationId xmlns:p14="http://schemas.microsoft.com/office/powerpoint/2010/main" val="1315947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a:t>
            </a:r>
            <a:endParaRPr lang="en-US" dirty="0"/>
          </a:p>
        </p:txBody>
      </p:sp>
      <p:sp>
        <p:nvSpPr>
          <p:cNvPr id="3" name="Content Placeholder 2"/>
          <p:cNvSpPr>
            <a:spLocks noGrp="1"/>
          </p:cNvSpPr>
          <p:nvPr>
            <p:ph sz="quarter" idx="1"/>
          </p:nvPr>
        </p:nvSpPr>
        <p:spPr>
          <a:xfrm>
            <a:off x="301752" y="1527048"/>
            <a:ext cx="8503920" cy="5102352"/>
          </a:xfrm>
        </p:spPr>
        <p:txBody>
          <a:bodyPr>
            <a:normAutofit fontScale="77500" lnSpcReduction="20000"/>
          </a:bodyPr>
          <a:lstStyle/>
          <a:p>
            <a:r>
              <a:rPr lang="en-US" dirty="0" smtClean="0"/>
              <a:t>Basic Sub Procedure</a:t>
            </a:r>
            <a:r>
              <a:rPr lang="en-US" sz="3100" dirty="0" smtClean="0"/>
              <a:t/>
            </a:r>
            <a:br>
              <a:rPr lang="en-US" sz="3100" dirty="0" smtClean="0"/>
            </a:br>
            <a:r>
              <a:rPr lang="en-US" sz="3100" dirty="0" smtClean="0"/>
              <a:t>  </a:t>
            </a:r>
            <a:r>
              <a:rPr lang="en-US" sz="2200" dirty="0" smtClean="0">
                <a:solidFill>
                  <a:schemeClr val="tx2"/>
                </a:solidFill>
              </a:rPr>
              <a:t>Public </a:t>
            </a:r>
            <a:r>
              <a:rPr lang="en-US" sz="2200" dirty="0">
                <a:solidFill>
                  <a:schemeClr val="tx2"/>
                </a:solidFill>
              </a:rPr>
              <a:t>Sub </a:t>
            </a:r>
            <a:r>
              <a:rPr lang="en-US" sz="2200" dirty="0" err="1">
                <a:solidFill>
                  <a:schemeClr val="tx2"/>
                </a:solidFill>
              </a:rPr>
              <a:t>subName</a:t>
            </a:r>
            <a:r>
              <a:rPr lang="en-US" sz="2200" dirty="0">
                <a:solidFill>
                  <a:schemeClr val="tx2"/>
                </a:solidFill>
              </a:rPr>
              <a:t> </a:t>
            </a:r>
            <a:r>
              <a:rPr lang="en-US" sz="2200" dirty="0" smtClean="0">
                <a:solidFill>
                  <a:schemeClr val="tx2"/>
                </a:solidFill>
              </a:rPr>
              <a:t>()</a:t>
            </a:r>
            <a:br>
              <a:rPr lang="en-US" sz="2200" dirty="0" smtClean="0">
                <a:solidFill>
                  <a:schemeClr val="tx2"/>
                </a:solidFill>
              </a:rPr>
            </a:br>
            <a:r>
              <a:rPr lang="en-US" sz="2200" dirty="0" smtClean="0">
                <a:solidFill>
                  <a:schemeClr val="tx2"/>
                </a:solidFill>
              </a:rPr>
              <a:t>   End Sub</a:t>
            </a:r>
          </a:p>
          <a:p>
            <a:r>
              <a:rPr lang="en-US" dirty="0" smtClean="0"/>
              <a:t>Sub Procedure with Value Parameters</a:t>
            </a:r>
            <a:br>
              <a:rPr lang="en-US" dirty="0" smtClean="0"/>
            </a:br>
            <a:r>
              <a:rPr lang="en-US" sz="2200" dirty="0">
                <a:solidFill>
                  <a:schemeClr val="tx2"/>
                </a:solidFill>
              </a:rPr>
              <a:t>   Public Sub </a:t>
            </a:r>
            <a:r>
              <a:rPr lang="en-US" sz="2200" dirty="0" err="1" smtClean="0">
                <a:solidFill>
                  <a:schemeClr val="tx2"/>
                </a:solidFill>
              </a:rPr>
              <a:t>subName</a:t>
            </a:r>
            <a:r>
              <a:rPr lang="en-US" sz="2200" dirty="0" smtClean="0">
                <a:solidFill>
                  <a:schemeClr val="tx2"/>
                </a:solidFill>
              </a:rPr>
              <a:t> (</a:t>
            </a:r>
            <a:r>
              <a:rPr lang="en-US" sz="2200" dirty="0" err="1">
                <a:solidFill>
                  <a:schemeClr val="tx2"/>
                </a:solidFill>
              </a:rPr>
              <a:t>ByVal</a:t>
            </a:r>
            <a:r>
              <a:rPr lang="en-US" sz="2200" dirty="0">
                <a:solidFill>
                  <a:schemeClr val="tx2"/>
                </a:solidFill>
              </a:rPr>
              <a:t> name As </a:t>
            </a:r>
            <a:r>
              <a:rPr lang="en-US" sz="2200" dirty="0" err="1">
                <a:solidFill>
                  <a:schemeClr val="tx2"/>
                </a:solidFill>
              </a:rPr>
              <a:t>DataType</a:t>
            </a:r>
            <a:r>
              <a:rPr lang="en-US" sz="2200" dirty="0">
                <a:solidFill>
                  <a:schemeClr val="tx2"/>
                </a:solidFill>
              </a:rPr>
              <a:t>, …)</a:t>
            </a:r>
            <a:br>
              <a:rPr lang="en-US" sz="2200" dirty="0">
                <a:solidFill>
                  <a:schemeClr val="tx2"/>
                </a:solidFill>
              </a:rPr>
            </a:br>
            <a:r>
              <a:rPr lang="en-US" sz="2200" dirty="0">
                <a:solidFill>
                  <a:schemeClr val="tx2"/>
                </a:solidFill>
              </a:rPr>
              <a:t>   End </a:t>
            </a:r>
            <a:r>
              <a:rPr lang="en-US" sz="2200" dirty="0" smtClean="0">
                <a:solidFill>
                  <a:schemeClr val="tx2"/>
                </a:solidFill>
              </a:rPr>
              <a:t>Sub</a:t>
            </a:r>
          </a:p>
          <a:p>
            <a:r>
              <a:rPr lang="en-US" dirty="0" smtClean="0"/>
              <a:t>Sub </a:t>
            </a:r>
            <a:r>
              <a:rPr lang="en-US" dirty="0"/>
              <a:t>Procedure with </a:t>
            </a:r>
            <a:r>
              <a:rPr lang="en-US" dirty="0" smtClean="0"/>
              <a:t>Reference Parameters</a:t>
            </a:r>
            <a:r>
              <a:rPr lang="en-US" dirty="0"/>
              <a:t/>
            </a:r>
            <a:br>
              <a:rPr lang="en-US" dirty="0"/>
            </a:br>
            <a:r>
              <a:rPr lang="en-US" sz="2200" dirty="0">
                <a:solidFill>
                  <a:schemeClr val="tx2"/>
                </a:solidFill>
              </a:rPr>
              <a:t>   Public Sub </a:t>
            </a:r>
            <a:r>
              <a:rPr lang="en-US" sz="2200" dirty="0" err="1" smtClean="0">
                <a:solidFill>
                  <a:schemeClr val="tx2"/>
                </a:solidFill>
              </a:rPr>
              <a:t>subName</a:t>
            </a:r>
            <a:r>
              <a:rPr lang="en-US" sz="2200" dirty="0" smtClean="0">
                <a:solidFill>
                  <a:schemeClr val="tx2"/>
                </a:solidFill>
              </a:rPr>
              <a:t> (</a:t>
            </a:r>
            <a:r>
              <a:rPr lang="en-US" sz="2200" dirty="0" err="1">
                <a:solidFill>
                  <a:schemeClr val="tx2"/>
                </a:solidFill>
              </a:rPr>
              <a:t>ByRef</a:t>
            </a:r>
            <a:r>
              <a:rPr lang="en-US" sz="2200" dirty="0">
                <a:solidFill>
                  <a:schemeClr val="tx2"/>
                </a:solidFill>
              </a:rPr>
              <a:t> name As </a:t>
            </a:r>
            <a:r>
              <a:rPr lang="en-US" sz="2200" dirty="0" err="1">
                <a:solidFill>
                  <a:schemeClr val="tx2"/>
                </a:solidFill>
              </a:rPr>
              <a:t>DataType</a:t>
            </a:r>
            <a:r>
              <a:rPr lang="en-US" sz="2200" dirty="0">
                <a:solidFill>
                  <a:schemeClr val="tx2"/>
                </a:solidFill>
              </a:rPr>
              <a:t>, …)</a:t>
            </a:r>
            <a:br>
              <a:rPr lang="en-US" sz="2200" dirty="0">
                <a:solidFill>
                  <a:schemeClr val="tx2"/>
                </a:solidFill>
              </a:rPr>
            </a:br>
            <a:r>
              <a:rPr lang="en-US" sz="2200" dirty="0">
                <a:solidFill>
                  <a:schemeClr val="tx2"/>
                </a:solidFill>
              </a:rPr>
              <a:t>   End </a:t>
            </a:r>
            <a:r>
              <a:rPr lang="en-US" sz="2200" dirty="0" smtClean="0">
                <a:solidFill>
                  <a:schemeClr val="tx2"/>
                </a:solidFill>
              </a:rPr>
              <a:t>Sub</a:t>
            </a:r>
          </a:p>
          <a:p>
            <a:r>
              <a:rPr lang="en-US" dirty="0"/>
              <a:t>Sub Procedure with </a:t>
            </a:r>
            <a:r>
              <a:rPr lang="en-US" dirty="0" smtClean="0"/>
              <a:t>Value &amp; Reference </a:t>
            </a:r>
            <a:r>
              <a:rPr lang="en-US" dirty="0"/>
              <a:t>Parameters</a:t>
            </a:r>
            <a:br>
              <a:rPr lang="en-US" dirty="0"/>
            </a:br>
            <a:r>
              <a:rPr lang="en-US" sz="2200" dirty="0">
                <a:solidFill>
                  <a:schemeClr val="tx2"/>
                </a:solidFill>
              </a:rPr>
              <a:t>   Public Sub </a:t>
            </a:r>
            <a:r>
              <a:rPr lang="en-US" sz="2200" dirty="0" err="1">
                <a:solidFill>
                  <a:schemeClr val="tx2"/>
                </a:solidFill>
              </a:rPr>
              <a:t>subName</a:t>
            </a:r>
            <a:r>
              <a:rPr lang="en-US" sz="2200" dirty="0">
                <a:solidFill>
                  <a:schemeClr val="tx2"/>
                </a:solidFill>
              </a:rPr>
              <a:t> (</a:t>
            </a:r>
            <a:r>
              <a:rPr lang="en-US" sz="2200" dirty="0" err="1">
                <a:solidFill>
                  <a:schemeClr val="tx2"/>
                </a:solidFill>
              </a:rPr>
              <a:t>ByVal</a:t>
            </a:r>
            <a:r>
              <a:rPr lang="en-US" sz="2200" dirty="0">
                <a:solidFill>
                  <a:schemeClr val="tx2"/>
                </a:solidFill>
              </a:rPr>
              <a:t> name As </a:t>
            </a:r>
            <a:r>
              <a:rPr lang="en-US" sz="2200" dirty="0" err="1">
                <a:solidFill>
                  <a:schemeClr val="tx2"/>
                </a:solidFill>
              </a:rPr>
              <a:t>DataType</a:t>
            </a:r>
            <a:r>
              <a:rPr lang="en-US" sz="2200" dirty="0">
                <a:solidFill>
                  <a:schemeClr val="tx2"/>
                </a:solidFill>
              </a:rPr>
              <a:t>, </a:t>
            </a:r>
            <a:r>
              <a:rPr lang="en-US" sz="2200" dirty="0" err="1">
                <a:solidFill>
                  <a:schemeClr val="tx2"/>
                </a:solidFill>
              </a:rPr>
              <a:t>ByRef</a:t>
            </a:r>
            <a:r>
              <a:rPr lang="en-US" sz="2200" dirty="0">
                <a:solidFill>
                  <a:schemeClr val="tx2"/>
                </a:solidFill>
              </a:rPr>
              <a:t> name As </a:t>
            </a:r>
            <a:r>
              <a:rPr lang="en-US" sz="2200" dirty="0" smtClean="0">
                <a:solidFill>
                  <a:schemeClr val="tx2"/>
                </a:solidFill>
              </a:rPr>
              <a:t/>
            </a:r>
            <a:br>
              <a:rPr lang="en-US" sz="2200" dirty="0" smtClean="0">
                <a:solidFill>
                  <a:schemeClr val="tx2"/>
                </a:solidFill>
              </a:rPr>
            </a:br>
            <a:r>
              <a:rPr lang="en-US" sz="2200" dirty="0" smtClean="0">
                <a:solidFill>
                  <a:schemeClr val="tx2"/>
                </a:solidFill>
              </a:rPr>
              <a:t>        </a:t>
            </a:r>
            <a:r>
              <a:rPr lang="en-US" sz="2200" dirty="0" err="1" smtClean="0">
                <a:solidFill>
                  <a:schemeClr val="tx2"/>
                </a:solidFill>
              </a:rPr>
              <a:t>DataType</a:t>
            </a:r>
            <a:r>
              <a:rPr lang="en-US" sz="2200" dirty="0">
                <a:solidFill>
                  <a:schemeClr val="tx2"/>
                </a:solidFill>
              </a:rPr>
              <a:t>, …)</a:t>
            </a:r>
            <a:br>
              <a:rPr lang="en-US" sz="2200" dirty="0">
                <a:solidFill>
                  <a:schemeClr val="tx2"/>
                </a:solidFill>
              </a:rPr>
            </a:br>
            <a:r>
              <a:rPr lang="en-US" sz="2200" dirty="0">
                <a:solidFill>
                  <a:schemeClr val="tx2"/>
                </a:solidFill>
              </a:rPr>
              <a:t>   End Sub</a:t>
            </a:r>
          </a:p>
          <a:p>
            <a:r>
              <a:rPr lang="en-US" dirty="0" smtClean="0"/>
              <a:t>Option </a:t>
            </a:r>
            <a:r>
              <a:rPr lang="en-US" dirty="0"/>
              <a:t>Strict </a:t>
            </a:r>
            <a:r>
              <a:rPr lang="en-US" dirty="0" smtClean="0"/>
              <a:t>On</a:t>
            </a:r>
          </a:p>
          <a:p>
            <a:r>
              <a:rPr lang="en-US" dirty="0" smtClean="0"/>
              <a:t>Function</a:t>
            </a:r>
          </a:p>
          <a:p>
            <a:pPr>
              <a:lnSpc>
                <a:spcPct val="90000"/>
              </a:lnSpc>
              <a:buFont typeface="Wingdings" pitchFamily="2" charset="2"/>
              <a:buNone/>
            </a:pPr>
            <a:r>
              <a:rPr lang="en-US" sz="2200" dirty="0">
                <a:solidFill>
                  <a:schemeClr val="tx2"/>
                </a:solidFill>
              </a:rPr>
              <a:t>	Function </a:t>
            </a:r>
            <a:r>
              <a:rPr lang="en-US" sz="2200" dirty="0" err="1">
                <a:solidFill>
                  <a:schemeClr val="tx2"/>
                </a:solidFill>
              </a:rPr>
              <a:t>ProcedureName</a:t>
            </a:r>
            <a:r>
              <a:rPr lang="en-US" sz="2200" dirty="0">
                <a:solidFill>
                  <a:schemeClr val="tx2"/>
                </a:solidFill>
              </a:rPr>
              <a:t>(</a:t>
            </a:r>
            <a:r>
              <a:rPr lang="en-US" sz="2200" dirty="0" err="1">
                <a:solidFill>
                  <a:schemeClr val="tx2"/>
                </a:solidFill>
              </a:rPr>
              <a:t>ByVal</a:t>
            </a:r>
            <a:r>
              <a:rPr lang="en-US" sz="2200" dirty="0">
                <a:solidFill>
                  <a:schemeClr val="tx2"/>
                </a:solidFill>
              </a:rPr>
              <a:t> parameter1 As type, …) As </a:t>
            </a:r>
            <a:r>
              <a:rPr lang="en-US" sz="2200" dirty="0" err="1">
                <a:solidFill>
                  <a:schemeClr val="tx2"/>
                </a:solidFill>
              </a:rPr>
              <a:t>ReturnType</a:t>
            </a:r>
            <a:endParaRPr lang="en-US" sz="2200" dirty="0">
              <a:solidFill>
                <a:schemeClr val="tx2"/>
              </a:solidFill>
            </a:endParaRPr>
          </a:p>
          <a:p>
            <a:pPr>
              <a:lnSpc>
                <a:spcPct val="90000"/>
              </a:lnSpc>
              <a:buFont typeface="Wingdings" pitchFamily="2" charset="2"/>
              <a:buNone/>
            </a:pPr>
            <a:r>
              <a:rPr lang="en-US" sz="2200" dirty="0">
                <a:solidFill>
                  <a:schemeClr val="tx2"/>
                </a:solidFill>
              </a:rPr>
              <a:t>	</a:t>
            </a:r>
            <a:r>
              <a:rPr lang="en-US" sz="2200" i="1" dirty="0">
                <a:solidFill>
                  <a:schemeClr val="tx2"/>
                </a:solidFill>
              </a:rPr>
              <a:t>      Statements</a:t>
            </a:r>
          </a:p>
          <a:p>
            <a:pPr>
              <a:lnSpc>
                <a:spcPct val="90000"/>
              </a:lnSpc>
              <a:buFont typeface="Wingdings" pitchFamily="2" charset="2"/>
              <a:buNone/>
            </a:pPr>
            <a:r>
              <a:rPr lang="en-US" sz="2200" dirty="0">
                <a:solidFill>
                  <a:schemeClr val="tx2"/>
                </a:solidFill>
              </a:rPr>
              <a:t>	      Return value/variable</a:t>
            </a:r>
          </a:p>
          <a:p>
            <a:pPr>
              <a:lnSpc>
                <a:spcPct val="90000"/>
              </a:lnSpc>
              <a:buFont typeface="Wingdings" pitchFamily="2" charset="2"/>
              <a:buNone/>
            </a:pPr>
            <a:r>
              <a:rPr lang="en-US" sz="2200" dirty="0">
                <a:solidFill>
                  <a:schemeClr val="tx2"/>
                </a:solidFill>
              </a:rPr>
              <a:t>      End Function </a:t>
            </a:r>
          </a:p>
        </p:txBody>
      </p:sp>
    </p:spTree>
    <p:extLst>
      <p:ext uri="{BB962C8B-B14F-4D97-AF65-F5344CB8AC3E}">
        <p14:creationId xmlns:p14="http://schemas.microsoft.com/office/powerpoint/2010/main" val="19222997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it Up</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This PowerPoint described sub procedures and functions in Visual Basic.</a:t>
            </a:r>
          </a:p>
          <a:p>
            <a:endParaRPr lang="en-US" dirty="0"/>
          </a:p>
          <a:p>
            <a:r>
              <a:rPr lang="en-US" dirty="0" smtClean="0"/>
              <a:t>These allow you to break up and better segment code in complex applications.</a:t>
            </a:r>
          </a:p>
          <a:p>
            <a:endParaRPr lang="en-US" dirty="0"/>
          </a:p>
          <a:p>
            <a:r>
              <a:rPr lang="en-US" dirty="0" smtClean="0"/>
              <a:t>Remember the differences:</a:t>
            </a:r>
          </a:p>
          <a:p>
            <a:pPr lvl="1"/>
            <a:r>
              <a:rPr lang="en-US" dirty="0" smtClean="0"/>
              <a:t>Functions have a data type and always return a value, sub procedures do not.</a:t>
            </a:r>
          </a:p>
          <a:p>
            <a:pPr lvl="1"/>
            <a:r>
              <a:rPr lang="en-US" dirty="0" smtClean="0"/>
              <a:t>Sub procedures are called in code, functions are called in an assignment statement.</a:t>
            </a:r>
            <a:endParaRPr lang="en-US" dirty="0"/>
          </a:p>
        </p:txBody>
      </p:sp>
    </p:spTree>
    <p:extLst>
      <p:ext uri="{BB962C8B-B14F-4D97-AF65-F5344CB8AC3E}">
        <p14:creationId xmlns:p14="http://schemas.microsoft.com/office/powerpoint/2010/main" val="375189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Using </a:t>
            </a:r>
            <a:r>
              <a:rPr lang="en-US" dirty="0" err="1" smtClean="0"/>
              <a:t>ByVal</a:t>
            </a:r>
            <a:r>
              <a:rPr lang="en-US" dirty="0" smtClean="0"/>
              <a:t> and </a:t>
            </a:r>
            <a:r>
              <a:rPr lang="en-US" dirty="0" err="1" smtClean="0"/>
              <a:t>ByRef</a:t>
            </a:r>
            <a:r>
              <a:rPr lang="en-US" dirty="0" smtClean="0"/>
              <a:t> Parameters</a:t>
            </a:r>
            <a:endParaRPr lang="en-US" dirty="0"/>
          </a:p>
        </p:txBody>
      </p:sp>
      <p:sp>
        <p:nvSpPr>
          <p:cNvPr id="5" name="Title 4"/>
          <p:cNvSpPr>
            <a:spLocks noGrp="1"/>
          </p:cNvSpPr>
          <p:nvPr>
            <p:ph type="title"/>
          </p:nvPr>
        </p:nvSpPr>
        <p:spPr/>
        <p:txBody>
          <a:bodyPr/>
          <a:lstStyle/>
          <a:p>
            <a:r>
              <a:rPr lang="en-US" dirty="0" smtClean="0"/>
              <a:t>Sub Procedures</a:t>
            </a:r>
            <a:endParaRPr lang="en-US" dirty="0"/>
          </a:p>
        </p:txBody>
      </p:sp>
    </p:spTree>
    <p:extLst>
      <p:ext uri="{BB962C8B-B14F-4D97-AF65-F5344CB8AC3E}">
        <p14:creationId xmlns:p14="http://schemas.microsoft.com/office/powerpoint/2010/main" val="218243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Up</a:t>
            </a:r>
            <a:endParaRPr lang="en-US" dirty="0"/>
          </a:p>
        </p:txBody>
      </p:sp>
      <p:sp>
        <p:nvSpPr>
          <p:cNvPr id="3" name="Content Placeholder 2"/>
          <p:cNvSpPr>
            <a:spLocks noGrp="1"/>
          </p:cNvSpPr>
          <p:nvPr>
            <p:ph sz="quarter" idx="1"/>
          </p:nvPr>
        </p:nvSpPr>
        <p:spPr/>
        <p:txBody>
          <a:bodyPr>
            <a:normAutofit/>
          </a:bodyPr>
          <a:lstStyle/>
          <a:p>
            <a:r>
              <a:rPr lang="en-US" dirty="0" smtClean="0"/>
              <a:t>As programs get more complex they become longer and harder to debug or even figure out what exactly is going on.</a:t>
            </a:r>
          </a:p>
          <a:p>
            <a:pPr lvl="8"/>
            <a:endParaRPr lang="en-US" dirty="0"/>
          </a:p>
          <a:p>
            <a:r>
              <a:rPr lang="en-US" dirty="0" smtClean="0"/>
              <a:t>Sub Procedures provide a way to break up long coding segments and reduce repeated code.</a:t>
            </a:r>
          </a:p>
          <a:p>
            <a:endParaRPr lang="en-US" dirty="0" smtClean="0"/>
          </a:p>
          <a:p>
            <a:r>
              <a:rPr lang="en-US" dirty="0" smtClean="0"/>
              <a:t>The breaking up of a program is called </a:t>
            </a:r>
            <a:r>
              <a:rPr lang="en-US" b="1" dirty="0" smtClean="0">
                <a:solidFill>
                  <a:schemeClr val="accent1">
                    <a:lumMod val="75000"/>
                  </a:schemeClr>
                </a:solidFill>
              </a:rPr>
              <a:t>modularization</a:t>
            </a:r>
            <a:r>
              <a:rPr lang="en-US" dirty="0" smtClean="0">
                <a:solidFill>
                  <a:schemeClr val="accent1">
                    <a:lumMod val="75000"/>
                  </a:schemeClr>
                </a:solidFill>
              </a:rPr>
              <a:t> </a:t>
            </a:r>
            <a:r>
              <a:rPr lang="en-US" dirty="0" smtClean="0"/>
              <a:t>because it breaks the program up into modules.</a:t>
            </a:r>
          </a:p>
          <a:p>
            <a:pPr lvl="8"/>
            <a:endParaRPr lang="en-US" dirty="0" smtClean="0"/>
          </a:p>
          <a:p>
            <a:endParaRPr lang="en-US" dirty="0"/>
          </a:p>
        </p:txBody>
      </p:sp>
    </p:spTree>
    <p:extLst>
      <p:ext uri="{BB962C8B-B14F-4D97-AF65-F5344CB8AC3E}">
        <p14:creationId xmlns:p14="http://schemas.microsoft.com/office/powerpoint/2010/main" val="3911300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it Up</a:t>
            </a:r>
            <a:endParaRPr lang="en-US" dirty="0"/>
          </a:p>
        </p:txBody>
      </p:sp>
      <p:sp>
        <p:nvSpPr>
          <p:cNvPr id="3" name="Content Placeholder 2"/>
          <p:cNvSpPr>
            <a:spLocks noGrp="1"/>
          </p:cNvSpPr>
          <p:nvPr>
            <p:ph sz="quarter" idx="1"/>
          </p:nvPr>
        </p:nvSpPr>
        <p:spPr>
          <a:xfrm>
            <a:off x="301752" y="1527048"/>
            <a:ext cx="8503920" cy="5178552"/>
          </a:xfrm>
        </p:spPr>
        <p:txBody>
          <a:bodyPr>
            <a:normAutofit/>
          </a:bodyPr>
          <a:lstStyle/>
          <a:p>
            <a:pPr>
              <a:lnSpc>
                <a:spcPct val="90000"/>
              </a:lnSpc>
              <a:defRPr/>
            </a:pPr>
            <a:r>
              <a:rPr lang="en-US" sz="2800" dirty="0" smtClean="0">
                <a:cs typeface="Times New Roman" pitchFamily="18" charset="0"/>
              </a:rPr>
              <a:t>Advantages</a:t>
            </a:r>
          </a:p>
          <a:p>
            <a:pPr lvl="8">
              <a:lnSpc>
                <a:spcPct val="90000"/>
              </a:lnSpc>
              <a:defRPr/>
            </a:pPr>
            <a:endParaRPr lang="en-US" sz="1500" dirty="0">
              <a:cs typeface="Times New Roman" pitchFamily="18" charset="0"/>
            </a:endParaRPr>
          </a:p>
          <a:p>
            <a:pPr marL="640080" lvl="1">
              <a:lnSpc>
                <a:spcPct val="90000"/>
              </a:lnSpc>
              <a:defRPr/>
            </a:pPr>
            <a:r>
              <a:rPr lang="en-US" sz="2400" dirty="0">
                <a:solidFill>
                  <a:schemeClr val="tx1"/>
                </a:solidFill>
                <a:cs typeface="Times New Roman" pitchFamily="18" charset="0"/>
              </a:rPr>
              <a:t>Divides a program into smaller, more manageable </a:t>
            </a:r>
            <a:r>
              <a:rPr lang="en-US" sz="2400" dirty="0" smtClean="0">
                <a:solidFill>
                  <a:schemeClr val="tx1"/>
                </a:solidFill>
                <a:cs typeface="Times New Roman" pitchFamily="18" charset="0"/>
              </a:rPr>
              <a:t>parts</a:t>
            </a:r>
          </a:p>
          <a:p>
            <a:pPr marL="914400" lvl="2">
              <a:lnSpc>
                <a:spcPct val="90000"/>
              </a:lnSpc>
              <a:defRPr/>
            </a:pPr>
            <a:r>
              <a:rPr lang="en-US" dirty="0" smtClean="0">
                <a:cs typeface="Times New Roman" pitchFamily="18" charset="0"/>
              </a:rPr>
              <a:t>The problem becomes a set of smaller problems</a:t>
            </a:r>
          </a:p>
          <a:p>
            <a:pPr marL="914400" lvl="2">
              <a:lnSpc>
                <a:spcPct val="90000"/>
              </a:lnSpc>
              <a:defRPr/>
            </a:pPr>
            <a:r>
              <a:rPr lang="en-US" dirty="0" smtClean="0">
                <a:cs typeface="Times New Roman" pitchFamily="18" charset="0"/>
              </a:rPr>
              <a:t>Easier to understand</a:t>
            </a:r>
          </a:p>
          <a:p>
            <a:pPr marL="914400" lvl="2">
              <a:lnSpc>
                <a:spcPct val="90000"/>
              </a:lnSpc>
              <a:defRPr/>
            </a:pPr>
            <a:endParaRPr lang="en-US" dirty="0">
              <a:cs typeface="Times New Roman" pitchFamily="18" charset="0"/>
            </a:endParaRPr>
          </a:p>
          <a:p>
            <a:pPr marL="640080" lvl="1">
              <a:lnSpc>
                <a:spcPct val="90000"/>
              </a:lnSpc>
              <a:defRPr/>
            </a:pPr>
            <a:r>
              <a:rPr lang="en-US" sz="2400" dirty="0">
                <a:solidFill>
                  <a:schemeClr val="tx1"/>
                </a:solidFill>
                <a:cs typeface="Times New Roman" pitchFamily="18" charset="0"/>
              </a:rPr>
              <a:t>Less code </a:t>
            </a:r>
            <a:r>
              <a:rPr lang="en-US" sz="2400" dirty="0" smtClean="0">
                <a:solidFill>
                  <a:schemeClr val="tx1"/>
                </a:solidFill>
                <a:cs typeface="Times New Roman" pitchFamily="18" charset="0"/>
              </a:rPr>
              <a:t>redundancy</a:t>
            </a:r>
          </a:p>
          <a:p>
            <a:pPr marL="914400" lvl="2">
              <a:lnSpc>
                <a:spcPct val="90000"/>
              </a:lnSpc>
              <a:defRPr/>
            </a:pPr>
            <a:r>
              <a:rPr lang="en-US" dirty="0" smtClean="0">
                <a:cs typeface="Times New Roman" pitchFamily="18" charset="0"/>
              </a:rPr>
              <a:t>Reuse code</a:t>
            </a:r>
          </a:p>
          <a:p>
            <a:pPr marL="914400" lvl="2">
              <a:lnSpc>
                <a:spcPct val="90000"/>
              </a:lnSpc>
              <a:defRPr/>
            </a:pPr>
            <a:endParaRPr lang="en-US" dirty="0">
              <a:cs typeface="Times New Roman" pitchFamily="18" charset="0"/>
            </a:endParaRPr>
          </a:p>
          <a:p>
            <a:pPr marL="640080" lvl="1">
              <a:lnSpc>
                <a:spcPct val="90000"/>
              </a:lnSpc>
              <a:defRPr/>
            </a:pPr>
            <a:r>
              <a:rPr lang="en-US" sz="2400" dirty="0">
                <a:solidFill>
                  <a:schemeClr val="tx1"/>
                </a:solidFill>
                <a:cs typeface="Times New Roman" pitchFamily="18" charset="0"/>
              </a:rPr>
              <a:t>More </a:t>
            </a:r>
            <a:r>
              <a:rPr lang="en-US" sz="2400" dirty="0" smtClean="0">
                <a:solidFill>
                  <a:schemeClr val="tx1"/>
                </a:solidFill>
                <a:cs typeface="Times New Roman" pitchFamily="18" charset="0"/>
              </a:rPr>
              <a:t>flexible</a:t>
            </a:r>
          </a:p>
          <a:p>
            <a:pPr marL="914400" lvl="2">
              <a:lnSpc>
                <a:spcPct val="90000"/>
              </a:lnSpc>
              <a:defRPr/>
            </a:pPr>
            <a:r>
              <a:rPr lang="en-US" dirty="0" smtClean="0">
                <a:cs typeface="Times New Roman" pitchFamily="18" charset="0"/>
              </a:rPr>
              <a:t>Use code when it is needed.</a:t>
            </a:r>
            <a:endParaRPr lang="en-US" dirty="0">
              <a:cs typeface="Times New Roman" pitchFamily="18" charset="0"/>
            </a:endParaRPr>
          </a:p>
          <a:p>
            <a:endParaRPr lang="en-US" dirty="0"/>
          </a:p>
        </p:txBody>
      </p:sp>
    </p:spTree>
    <p:extLst>
      <p:ext uri="{BB962C8B-B14F-4D97-AF65-F5344CB8AC3E}">
        <p14:creationId xmlns:p14="http://schemas.microsoft.com/office/powerpoint/2010/main" val="386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 Procedure versus Event Procedure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 far we have been creating Event Procedures.</a:t>
            </a:r>
          </a:p>
          <a:p>
            <a:pPr lvl="1"/>
            <a:r>
              <a:rPr lang="en-US" dirty="0" smtClean="0"/>
              <a:t>Code that will respond to an event that executes in response to the user.</a:t>
            </a:r>
          </a:p>
          <a:p>
            <a:pPr lvl="1"/>
            <a:r>
              <a:rPr lang="en-US" dirty="0" smtClean="0"/>
              <a:t>Example: Button Click</a:t>
            </a:r>
          </a:p>
          <a:p>
            <a:pPr lvl="1"/>
            <a:endParaRPr lang="en-US" dirty="0"/>
          </a:p>
          <a:p>
            <a:r>
              <a:rPr lang="en-US" dirty="0" smtClean="0"/>
              <a:t>A </a:t>
            </a:r>
            <a:r>
              <a:rPr lang="en-US" b="1" dirty="0" smtClean="0">
                <a:solidFill>
                  <a:schemeClr val="accent1">
                    <a:lumMod val="75000"/>
                  </a:schemeClr>
                </a:solidFill>
              </a:rPr>
              <a:t>Sub Procedure </a:t>
            </a:r>
            <a:r>
              <a:rPr lang="en-US" dirty="0" smtClean="0"/>
              <a:t>is a block of code that will execute in response to a “call” from inside another block of code.</a:t>
            </a:r>
          </a:p>
          <a:p>
            <a:endParaRPr lang="en-US" dirty="0"/>
          </a:p>
          <a:p>
            <a:r>
              <a:rPr lang="en-US" dirty="0" smtClean="0"/>
              <a:t>When the Sub is called, its code statements are executed.</a:t>
            </a:r>
            <a:endParaRPr lang="en-US" dirty="0"/>
          </a:p>
        </p:txBody>
      </p:sp>
    </p:spTree>
    <p:extLst>
      <p:ext uri="{BB962C8B-B14F-4D97-AF65-F5344CB8AC3E}">
        <p14:creationId xmlns:p14="http://schemas.microsoft.com/office/powerpoint/2010/main" val="4093570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Declare a Sub Procedure</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92500" lnSpcReduction="20000"/>
          </a:bodyPr>
          <a:lstStyle/>
          <a:p>
            <a:r>
              <a:rPr lang="en-US" b="1" dirty="0" err="1" smtClean="0"/>
              <a:t>Private|Public</a:t>
            </a:r>
            <a:r>
              <a:rPr lang="en-US" b="1" dirty="0" smtClean="0"/>
              <a:t> Sub </a:t>
            </a:r>
            <a:r>
              <a:rPr lang="en-US" b="1" i="1" dirty="0" err="1" smtClean="0"/>
              <a:t>subName</a:t>
            </a:r>
            <a:r>
              <a:rPr lang="en-US" b="1" dirty="0" smtClean="0"/>
              <a:t> ()</a:t>
            </a:r>
            <a:endParaRPr lang="en-US" b="1" i="1" dirty="0" smtClean="0"/>
          </a:p>
          <a:p>
            <a:pPr lvl="8"/>
            <a:endParaRPr lang="en-US" b="1" i="1" dirty="0" smtClean="0"/>
          </a:p>
          <a:p>
            <a:pPr lvl="1"/>
            <a:r>
              <a:rPr lang="en-US" dirty="0" smtClean="0">
                <a:solidFill>
                  <a:schemeClr val="tx1"/>
                </a:solidFill>
              </a:rPr>
              <a:t>The </a:t>
            </a:r>
            <a:r>
              <a:rPr lang="en-US" dirty="0" err="1" smtClean="0">
                <a:solidFill>
                  <a:schemeClr val="tx1"/>
                </a:solidFill>
              </a:rPr>
              <a:t>Public|Private</a:t>
            </a:r>
            <a:r>
              <a:rPr lang="en-US" dirty="0" smtClean="0">
                <a:solidFill>
                  <a:schemeClr val="tx1"/>
                </a:solidFill>
              </a:rPr>
              <a:t> determines the accessibility of the procedure. </a:t>
            </a:r>
          </a:p>
          <a:p>
            <a:pPr lvl="1"/>
            <a:r>
              <a:rPr lang="en-US" dirty="0" smtClean="0">
                <a:solidFill>
                  <a:schemeClr val="tx1"/>
                </a:solidFill>
              </a:rPr>
              <a:t>Public is the default if it is not specified.</a:t>
            </a:r>
          </a:p>
          <a:p>
            <a:pPr lvl="8"/>
            <a:endParaRPr lang="en-US" dirty="0" smtClean="0">
              <a:solidFill>
                <a:schemeClr val="tx1"/>
              </a:solidFill>
            </a:endParaRPr>
          </a:p>
          <a:p>
            <a:r>
              <a:rPr lang="en-US" dirty="0" smtClean="0">
                <a:solidFill>
                  <a:schemeClr val="tx1"/>
                </a:solidFill>
              </a:rPr>
              <a:t>The first line that declares the sub is also called its </a:t>
            </a:r>
            <a:r>
              <a:rPr lang="en-US" b="1" dirty="0" smtClean="0">
                <a:solidFill>
                  <a:schemeClr val="accent1">
                    <a:lumMod val="75000"/>
                  </a:schemeClr>
                </a:solidFill>
              </a:rPr>
              <a:t>Header</a:t>
            </a:r>
          </a:p>
          <a:p>
            <a:pPr lvl="8"/>
            <a:endParaRPr lang="en-US" dirty="0"/>
          </a:p>
          <a:p>
            <a:r>
              <a:rPr lang="en-US" dirty="0" smtClean="0"/>
              <a:t>Always concludes with a “</a:t>
            </a:r>
            <a:r>
              <a:rPr lang="en-US" b="1" dirty="0" smtClean="0"/>
              <a:t>End Sub</a:t>
            </a:r>
            <a:r>
              <a:rPr lang="en-US" dirty="0" smtClean="0"/>
              <a:t>” statement.</a:t>
            </a:r>
          </a:p>
          <a:p>
            <a:pPr lvl="8"/>
            <a:endParaRPr lang="en-US" dirty="0" smtClean="0"/>
          </a:p>
          <a:p>
            <a:r>
              <a:rPr lang="en-US" dirty="0" smtClean="0"/>
              <a:t>Syntax</a:t>
            </a:r>
          </a:p>
          <a:p>
            <a:pPr lvl="2">
              <a:buNone/>
            </a:pPr>
            <a:r>
              <a:rPr lang="en-US" sz="1000" dirty="0" smtClean="0"/>
              <a:t>	</a:t>
            </a:r>
            <a:r>
              <a:rPr lang="en-US" dirty="0" smtClean="0"/>
              <a:t/>
            </a:r>
            <a:br>
              <a:rPr lang="en-US" dirty="0" smtClean="0"/>
            </a:br>
            <a:r>
              <a:rPr lang="en-US" sz="2400" b="1" dirty="0" smtClean="0">
                <a:solidFill>
                  <a:schemeClr val="accent1">
                    <a:lumMod val="75000"/>
                  </a:schemeClr>
                </a:solidFill>
              </a:rPr>
              <a:t>Public Sub </a:t>
            </a:r>
            <a:r>
              <a:rPr lang="en-US" sz="2400" i="1" dirty="0" err="1" smtClean="0"/>
              <a:t>subName</a:t>
            </a:r>
            <a:r>
              <a:rPr lang="en-US" sz="2400" i="1" dirty="0" smtClean="0"/>
              <a:t> </a:t>
            </a:r>
            <a:r>
              <a:rPr lang="en-US" sz="2400" b="1" dirty="0" smtClean="0">
                <a:solidFill>
                  <a:schemeClr val="accent1">
                    <a:lumMod val="75000"/>
                  </a:schemeClr>
                </a:solidFill>
              </a:rPr>
              <a:t>()</a:t>
            </a:r>
            <a:endParaRPr lang="en-US" sz="2400" b="1" dirty="0">
              <a:solidFill>
                <a:schemeClr val="accent1">
                  <a:lumMod val="75000"/>
                </a:schemeClr>
              </a:solidFill>
            </a:endParaRPr>
          </a:p>
          <a:p>
            <a:pPr lvl="2">
              <a:buNone/>
            </a:pPr>
            <a:r>
              <a:rPr lang="en-US" sz="1100" i="1" dirty="0" smtClean="0"/>
              <a:t>				</a:t>
            </a:r>
            <a:endParaRPr lang="en-US" sz="1100" dirty="0" smtClean="0"/>
          </a:p>
          <a:p>
            <a:pPr lvl="2">
              <a:buNone/>
            </a:pPr>
            <a:r>
              <a:rPr lang="en-US" sz="2400" dirty="0" smtClean="0"/>
              <a:t>		   </a:t>
            </a:r>
            <a:r>
              <a:rPr lang="en-US" sz="2400" i="1" dirty="0" smtClean="0"/>
              <a:t> </a:t>
            </a:r>
            <a:r>
              <a:rPr lang="en-US" sz="2400" i="1" dirty="0" smtClean="0">
                <a:solidFill>
                  <a:schemeClr val="bg1">
                    <a:lumMod val="65000"/>
                  </a:schemeClr>
                </a:solidFill>
              </a:rPr>
              <a:t>code body here</a:t>
            </a:r>
          </a:p>
          <a:p>
            <a:pPr lvl="2">
              <a:buNone/>
            </a:pPr>
            <a:endParaRPr lang="en-US" sz="1100" dirty="0" smtClean="0">
              <a:solidFill>
                <a:schemeClr val="bg1">
                  <a:lumMod val="65000"/>
                </a:schemeClr>
              </a:solidFill>
            </a:endParaRPr>
          </a:p>
          <a:p>
            <a:pPr lvl="2">
              <a:buNone/>
            </a:pPr>
            <a:r>
              <a:rPr lang="en-US" sz="2400" b="1" dirty="0" smtClean="0">
                <a:solidFill>
                  <a:schemeClr val="accent1">
                    <a:lumMod val="75000"/>
                  </a:schemeClr>
                </a:solidFill>
              </a:rPr>
              <a:t>	End Sub</a:t>
            </a:r>
          </a:p>
          <a:p>
            <a:endParaRPr lang="en-US" dirty="0"/>
          </a:p>
          <a:p>
            <a:endParaRPr lang="en-US" dirty="0"/>
          </a:p>
        </p:txBody>
      </p:sp>
    </p:spTree>
    <p:extLst>
      <p:ext uri="{BB962C8B-B14F-4D97-AF65-F5344CB8AC3E}">
        <p14:creationId xmlns:p14="http://schemas.microsoft.com/office/powerpoint/2010/main" val="3604336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or Private?</a:t>
            </a:r>
            <a:endParaRPr lang="en-US" dirty="0"/>
          </a:p>
        </p:txBody>
      </p:sp>
      <p:sp>
        <p:nvSpPr>
          <p:cNvPr id="3" name="Content Placeholder 2"/>
          <p:cNvSpPr>
            <a:spLocks noGrp="1"/>
          </p:cNvSpPr>
          <p:nvPr>
            <p:ph sz="quarter" idx="1"/>
          </p:nvPr>
        </p:nvSpPr>
        <p:spPr/>
        <p:txBody>
          <a:bodyPr/>
          <a:lstStyle/>
          <a:p>
            <a:r>
              <a:rPr lang="en-US" dirty="0"/>
              <a:t>Public </a:t>
            </a:r>
            <a:r>
              <a:rPr lang="en-US" dirty="0" smtClean="0"/>
              <a:t>Sub can </a:t>
            </a:r>
            <a:r>
              <a:rPr lang="en-US" dirty="0"/>
              <a:t>be accessed from any module within the project</a:t>
            </a:r>
            <a:br>
              <a:rPr lang="en-US" dirty="0"/>
            </a:br>
            <a:endParaRPr lang="en-US" dirty="0" smtClean="0"/>
          </a:p>
          <a:p>
            <a:r>
              <a:rPr lang="en-US" dirty="0" smtClean="0"/>
              <a:t>Private Sub can </a:t>
            </a:r>
            <a:r>
              <a:rPr lang="en-US" dirty="0"/>
              <a:t>be accessed only from within the same </a:t>
            </a:r>
            <a:r>
              <a:rPr lang="en-US" dirty="0" smtClean="0"/>
              <a:t>module</a:t>
            </a:r>
          </a:p>
          <a:p>
            <a:endParaRPr lang="en-US" dirty="0"/>
          </a:p>
          <a:p>
            <a:r>
              <a:rPr lang="en-US" dirty="0"/>
              <a:t>Use Private unless you have a specific reason to </a:t>
            </a:r>
            <a:r>
              <a:rPr lang="en-US" dirty="0" smtClean="0"/>
              <a:t>declare </a:t>
            </a:r>
            <a:r>
              <a:rPr lang="en-US" dirty="0"/>
              <a:t>something Public</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31070968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7267847c30225c175b5420d8a3d74587866c5e69"/>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1250</TotalTime>
  <Words>1875</Words>
  <Application>Microsoft Office PowerPoint</Application>
  <PresentationFormat>On-screen Show (4:3)</PresentationFormat>
  <Paragraphs>437</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Civic</vt:lpstr>
      <vt:lpstr>Apply Sub Procedures/Methods and User Defined Functions</vt:lpstr>
      <vt:lpstr>Objective/Essential  Standard</vt:lpstr>
      <vt:lpstr>Key Terms</vt:lpstr>
      <vt:lpstr>Sub Procedures</vt:lpstr>
      <vt:lpstr>Breaking it Up</vt:lpstr>
      <vt:lpstr>Breaking it Up</vt:lpstr>
      <vt:lpstr>Sub Procedure versus Event Procedure</vt:lpstr>
      <vt:lpstr>Declare a Sub Procedure</vt:lpstr>
      <vt:lpstr>Public or Private?</vt:lpstr>
      <vt:lpstr>Calculate Sub Procedure</vt:lpstr>
      <vt:lpstr>“Calling” a Sub</vt:lpstr>
      <vt:lpstr>By Value or Reference</vt:lpstr>
      <vt:lpstr>Value Parameters</vt:lpstr>
      <vt:lpstr>Value Parameters</vt:lpstr>
      <vt:lpstr>Value Parameters</vt:lpstr>
      <vt:lpstr>Value Parameter Example</vt:lpstr>
      <vt:lpstr>Passing Arguments</vt:lpstr>
      <vt:lpstr>Passing Arguments</vt:lpstr>
      <vt:lpstr>Reference Parameters</vt:lpstr>
      <vt:lpstr>Reference Parameters</vt:lpstr>
      <vt:lpstr>Reference Parameter Sample</vt:lpstr>
      <vt:lpstr>Sub Procedures</vt:lpstr>
      <vt:lpstr>Program Documentation  and Strong Typing</vt:lpstr>
      <vt:lpstr>Procedure Documentation</vt:lpstr>
      <vt:lpstr>Strong Typing</vt:lpstr>
      <vt:lpstr>Strong Typing </vt:lpstr>
      <vt:lpstr>Option Strict</vt:lpstr>
      <vt:lpstr>Functions</vt:lpstr>
      <vt:lpstr>Functions</vt:lpstr>
      <vt:lpstr>Functions</vt:lpstr>
      <vt:lpstr>Sample Code</vt:lpstr>
      <vt:lpstr>Sample Code</vt:lpstr>
      <vt:lpstr>Sample Code</vt:lpstr>
      <vt:lpstr>Sample Code</vt:lpstr>
      <vt:lpstr>Summary</vt:lpstr>
      <vt:lpstr>Vocabulary</vt:lpstr>
      <vt:lpstr>Code</vt:lpstr>
      <vt:lpstr>Wrap it Up</vt:lpstr>
    </vt:vector>
  </TitlesOfParts>
  <Company>GCS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Sub Procedures</dc:title>
  <dc:creator>Justin Crompton</dc:creator>
  <cp:lastModifiedBy>lkeller</cp:lastModifiedBy>
  <cp:revision>89</cp:revision>
  <dcterms:created xsi:type="dcterms:W3CDTF">2011-07-08T18:30:02Z</dcterms:created>
  <dcterms:modified xsi:type="dcterms:W3CDTF">2012-03-19T11:34:30Z</dcterms:modified>
</cp:coreProperties>
</file>