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8" r:id="rId4"/>
    <p:sldId id="275" r:id="rId5"/>
    <p:sldId id="277" r:id="rId6"/>
    <p:sldId id="281" r:id="rId7"/>
    <p:sldId id="276" r:id="rId8"/>
    <p:sldId id="285" r:id="rId9"/>
    <p:sldId id="282" r:id="rId10"/>
    <p:sldId id="265" r:id="rId11"/>
    <p:sldId id="257" r:id="rId12"/>
    <p:sldId id="264" r:id="rId13"/>
    <p:sldId id="258" r:id="rId14"/>
    <p:sldId id="267" r:id="rId15"/>
    <p:sldId id="269" r:id="rId16"/>
    <p:sldId id="270" r:id="rId17"/>
    <p:sldId id="271" r:id="rId18"/>
    <p:sldId id="272" r:id="rId19"/>
    <p:sldId id="273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8A14-3704-4B33-BAD5-779B0E64C19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16A6-0A03-4868-8F29-98D4A3A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KA6rmVfW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LywiaM6P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_rPkWzlqs" TargetMode="External"/><Relationship Id="rId2" Type="http://schemas.openxmlformats.org/officeDocument/2006/relationships/hyperlink" Target="https://www.youtube.com/watch?v=ei0fnP9s0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599"/>
            <a:ext cx="7772400" cy="297179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Shakespearean Poetry &amp; Dramas</a:t>
            </a:r>
            <a:endParaRPr lang="en-US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</a:endParaRPr>
          </a:p>
        </p:txBody>
      </p:sp>
      <p:pic>
        <p:nvPicPr>
          <p:cNvPr id="16386" name="Picture 2" descr="https://csianglo.files.wordpress.com/2015/06/dr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7048500" cy="39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Types of Dramas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Blue Highway" pitchFamily="2" charset="0"/>
              </a:rPr>
              <a:t>Tragedy</a:t>
            </a:r>
          </a:p>
          <a:p>
            <a:pPr marL="514350" indent="-514350"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Blue Highway" pitchFamily="2" charset="0"/>
              </a:rPr>
              <a:t>Comedy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obo Std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  <a:latin typeface="Hobo Std" pitchFamily="34" charset="0"/>
            </a:endParaRPr>
          </a:p>
        </p:txBody>
      </p:sp>
      <p:pic>
        <p:nvPicPr>
          <p:cNvPr id="12292" name="Picture 4" descr="http://4.bp.blogspot.com/_vzaH97UMUE8/TRimxbDQHMI/AAAAAAAAAl8/ZEZnGG5YYL4/s1600/laughin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3048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https://tse4.mm.bing.net/th?id=OIP.M758eede77f12f99a4a5652462eaa0cd0H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318529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2B4B0-7EF2-46F5-9A0C-B49AC7D8D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3825062"/>
            <a:ext cx="4405313" cy="2819400"/>
          </a:xfrm>
          <a:prstGeom prst="rect">
            <a:avLst/>
          </a:prstGeom>
        </p:spPr>
      </p:pic>
      <p:pic>
        <p:nvPicPr>
          <p:cNvPr id="16388" name="Picture 4" descr="https://tse3.mm.bing.net/th?id=OIP.Mf694492e43026b805e1c35ccf9ba23d0o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438400" cy="3550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4419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1. Tragedy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Hobo Std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A play with an unhappy ending</a:t>
            </a:r>
            <a:endParaRPr lang="en-US" sz="3600" b="1" dirty="0">
              <a:solidFill>
                <a:schemeClr val="bg1"/>
              </a:solidFill>
              <a:latin typeface="Blue Highway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lue Highway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Themes</a:t>
            </a:r>
            <a:r>
              <a:rPr lang="en-US" sz="3600" b="1" dirty="0">
                <a:solidFill>
                  <a:schemeClr val="bg1"/>
                </a:solidFill>
                <a:latin typeface="Blue Highway" pitchFamily="2" charset="0"/>
              </a:rPr>
              <a:t>: 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  <a:latin typeface="Blue Highway" pitchFamily="2" charset="0"/>
              </a:rPr>
              <a:t>right v. wrong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  <a:latin typeface="Blue Highway" pitchFamily="2" charset="0"/>
              </a:rPr>
              <a:t>justice v. injustice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  <a:latin typeface="Blue Highway" pitchFamily="2" charset="0"/>
              </a:rPr>
              <a:t>life v. death</a:t>
            </a:r>
            <a:endParaRPr lang="en-US" sz="3200" b="1" i="1" dirty="0">
              <a:solidFill>
                <a:schemeClr val="bg1"/>
              </a:solidFill>
              <a:latin typeface="Blue Highway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lue Highway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Humans struggle against larger forces of destiny </a:t>
            </a:r>
            <a:endParaRPr lang="en-US" sz="3600" b="1" dirty="0">
              <a:solidFill>
                <a:schemeClr val="bg1"/>
              </a:solidFill>
              <a:latin typeface="Blue Highway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lue Highway" pitchFamily="2" charset="0"/>
              </a:rPr>
              <a:t> </a:t>
            </a:r>
            <a:r>
              <a:rPr lang="en-US" sz="3600" u="sng" dirty="0">
                <a:solidFill>
                  <a:schemeClr val="bg1"/>
                </a:solidFill>
                <a:latin typeface="Blue Highway" pitchFamily="2" charset="0"/>
              </a:rPr>
              <a:t>Tragic Hero</a:t>
            </a:r>
            <a:r>
              <a:rPr lang="en-US" sz="3600" b="1" dirty="0">
                <a:solidFill>
                  <a:schemeClr val="bg1"/>
                </a:solidFill>
                <a:latin typeface="Blue Highway" pitchFamily="2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noble but flawed</a:t>
            </a:r>
            <a:endParaRPr lang="en-US" sz="3600" b="1" dirty="0">
              <a:solidFill>
                <a:schemeClr val="bg1"/>
              </a:solidFill>
              <a:latin typeface="Hobo Std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Hobo Std" pitchFamily="34" charset="0"/>
            </a:endParaRPr>
          </a:p>
        </p:txBody>
      </p:sp>
      <p:pic>
        <p:nvPicPr>
          <p:cNvPr id="16386" name="Picture 2" descr="http://a.dilcdn.com/bl/wp-content/uploads/sites/3/2014/02/4-Ana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472262"/>
            <a:ext cx="245745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4267200" y="3962400"/>
            <a:ext cx="0" cy="1447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67200" y="3200400"/>
            <a:ext cx="2209800" cy="2209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5410200"/>
            <a:ext cx="106680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Comedy v. Tragedy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400800" cy="121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lue Highway" pitchFamily="2" charset="0"/>
              </a:rPr>
              <a:t>Romeo and Juliet begins as a comedy but ends as a tragedy.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obo Std" pitchFamily="34" charset="0"/>
              </a:rPr>
              <a:t>Comedy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3527" y="2209800"/>
            <a:ext cx="151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obo Std" pitchFamily="34" charset="0"/>
              </a:rPr>
              <a:t>Tragedy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590800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Blue Highway" pitchFamily="2" charset="0"/>
              </a:rPr>
              <a:t>A struggle of young lovers to overcome difficulty that is often presented by elders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Blue Highway" pitchFamily="2" charset="0"/>
              </a:rPr>
              <a:t>Separation and unification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Blue Highway" pitchFamily="2" charset="0"/>
              </a:rPr>
              <a:t>Heightened tensions, often within a family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670989"/>
            <a:ext cx="320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Blue Highway" pitchFamily="2" charset="0"/>
              </a:rPr>
              <a:t>Must have a tragic hero/heroine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Blue Highway" pitchFamily="2" charset="0"/>
              </a:rPr>
              <a:t>Ends in the death of many of the main characters</a:t>
            </a:r>
          </a:p>
          <a:p>
            <a:endParaRPr lang="en-US" dirty="0"/>
          </a:p>
        </p:txBody>
      </p:sp>
      <p:pic>
        <p:nvPicPr>
          <p:cNvPr id="8" name="Picture 12" descr="\\BHS_ADMIN\SYS4\ISO\o9prmcd02\PFiles\MSOffice\Clipart\standard\stddir2\EN0066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1752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05200" y="4419600"/>
            <a:ext cx="2971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Hobo Std" pitchFamily="34" charset="0"/>
              </a:rPr>
              <a:t>The shift from comedy to tragedy is what sets </a:t>
            </a:r>
            <a:r>
              <a:rPr lang="en-US" sz="2200" b="1" i="1" dirty="0">
                <a:solidFill>
                  <a:schemeClr val="bg1">
                    <a:lumMod val="85000"/>
                  </a:schemeClr>
                </a:solidFill>
                <a:latin typeface="Hobo Std" pitchFamily="34" charset="0"/>
              </a:rPr>
              <a:t>Romeo and Juliet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Hobo Std" pitchFamily="34" charset="0"/>
              </a:rPr>
              <a:t> apart from the rest of Shakespeare’s plays.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2. Comedy</a:t>
            </a:r>
          </a:p>
          <a:p>
            <a:pPr lvl="1">
              <a:buFont typeface="Arial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a play with a happy ending (usually)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Usually centers around a romantic conflict</a:t>
            </a:r>
          </a:p>
          <a:p>
            <a:pPr lvl="1"/>
            <a:endParaRPr lang="en-US" sz="3500" b="1" dirty="0">
              <a:solidFill>
                <a:schemeClr val="bg1"/>
              </a:solidFill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Bell MT" pitchFamily="18" charset="0"/>
            </a:endParaRPr>
          </a:p>
          <a:p>
            <a:r>
              <a:rPr lang="en-US" sz="3500" b="1" dirty="0">
                <a:solidFill>
                  <a:schemeClr val="bg1"/>
                </a:solidFill>
                <a:latin typeface="Bell MT" pitchFamily="18" charset="0"/>
              </a:rPr>
              <a:t> </a:t>
            </a:r>
          </a:p>
          <a:p>
            <a:endParaRPr lang="en-US" sz="35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4340" name="Picture 4" descr="http://1.bp.blogspot.com/-MPnYpWe9A-w/TrSOoYUWpQI/AAAAAAAAALM/qGUZ6nMHsIY/s1600/120311150116bridesmaids_wallpap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41910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BC844-03E1-42CC-BEB5-3CB502588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6505"/>
            <a:ext cx="2725266" cy="4038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cx.images-amazon.com/images/I/51yAwXpST+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4783284"/>
            <a:ext cx="18669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Act: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a major section of the play (most Shakespearean plays have five acts)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Scene: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a subdivision of an act consisting of continuous action taking place at a single time in a                             single location</a:t>
            </a:r>
          </a:p>
          <a:p>
            <a:endParaRPr lang="en-US" sz="4000" dirty="0"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splash.files.wordpress.com/2010/05/stage-directions1.jpg"/>
          <p:cNvPicPr>
            <a:picLocks noChangeAspect="1" noChangeArrowheads="1"/>
          </p:cNvPicPr>
          <p:nvPr/>
        </p:nvPicPr>
        <p:blipFill>
          <a:blip r:embed="rId2" cstate="print"/>
          <a:srcRect t="10417" b="8333"/>
          <a:stretch>
            <a:fillRect/>
          </a:stretch>
        </p:blipFill>
        <p:spPr bwMode="auto">
          <a:xfrm>
            <a:off x="762000" y="4343400"/>
            <a:ext cx="7696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Blue Highway" pitchFamily="2" charset="0"/>
              </a:rPr>
              <a:t>Lines: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the words spoken by the actor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lue Highway" pitchFamily="2" charset="0"/>
              </a:rPr>
              <a:t>When citing lines from a play, use the act number, the scene number and the lines….ex) …..(1.2.35-4).</a:t>
            </a:r>
          </a:p>
          <a:p>
            <a:r>
              <a:rPr lang="en-US" sz="3600" u="sng" dirty="0">
                <a:solidFill>
                  <a:schemeClr val="bg1"/>
                </a:solidFill>
                <a:latin typeface="Blue Highway" pitchFamily="2" charset="0"/>
              </a:rPr>
              <a:t>Stage Direction: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description of setting and characters (ex. </a:t>
            </a:r>
            <a:r>
              <a:rPr lang="en-US" sz="3600" i="1" dirty="0">
                <a:solidFill>
                  <a:schemeClr val="bg1"/>
                </a:solidFill>
                <a:latin typeface="Blue Highway" pitchFamily="2" charset="0"/>
              </a:rPr>
              <a:t>“crying softly” 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or</a:t>
            </a:r>
            <a:r>
              <a:rPr lang="en-US" sz="3600" i="1" dirty="0">
                <a:solidFill>
                  <a:schemeClr val="bg1"/>
                </a:solidFill>
                <a:latin typeface="Blue Highway" pitchFamily="2" charset="0"/>
              </a:rPr>
              <a:t> “standing on the balcony”</a:t>
            </a:r>
            <a:r>
              <a:rPr lang="en-US" sz="3600" dirty="0">
                <a:solidFill>
                  <a:schemeClr val="bg1"/>
                </a:solidFill>
                <a:latin typeface="Blue Highway" pitchFamily="2" charset="0"/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force.net/swtc/Pix/dvd/aotc~/prologue3.jpg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Performance: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the delivery of the play to the audience</a:t>
            </a:r>
          </a:p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Prologue: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introduction of play</a:t>
            </a:r>
          </a:p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hlinkClick r:id="rId3"/>
              </a:rPr>
              <a:t>Epilogue</a:t>
            </a:r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a concluding speech following the action of the play </a:t>
            </a:r>
            <a:endParaRPr lang="en-US" sz="4000" dirty="0"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mizz.files.wordpress.com/2012/05/dialog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81534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Dialogue: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a conversation between multiple characters on stage</a:t>
            </a:r>
          </a:p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hlinkClick r:id="rId3"/>
              </a:rPr>
              <a:t>Monologue: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long speech given by one character to other characters on stage</a:t>
            </a:r>
          </a:p>
          <a:p>
            <a:endParaRPr lang="en-US" sz="4000" dirty="0"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53340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hlinkClick r:id="rId2"/>
              </a:rPr>
              <a:t>Soliloquy: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long speech delivered by one character alone on stage; meant for him/herself and the audience to hear</a:t>
            </a:r>
          </a:p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hlinkClick r:id="rId3"/>
              </a:rPr>
              <a:t>Aside: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  <a:hlinkClick r:id="rId3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remarks made to audience or other character; not meant for everyone to hear</a:t>
            </a:r>
            <a:endParaRPr lang="en-US" sz="4000" dirty="0">
              <a:latin typeface="Blue Highway" pitchFamily="2" charset="0"/>
            </a:endParaRPr>
          </a:p>
        </p:txBody>
      </p:sp>
      <p:pic>
        <p:nvPicPr>
          <p:cNvPr id="6146" name="Picture 2" descr="http://www.buzzle.com/img/articleImages/608675-0726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2476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Drama/Literary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Comic Relief: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a bit of humor injected into a serious play to balance tragic events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Pun: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a play on words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“Dreamers often lie…”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Why is this a pun?</a:t>
            </a:r>
            <a:endParaRPr lang="en-US" sz="4000" dirty="0">
              <a:latin typeface="Blue Highway" pitchFamily="2" charset="0"/>
            </a:endParaRPr>
          </a:p>
        </p:txBody>
      </p:sp>
      <p:pic>
        <p:nvPicPr>
          <p:cNvPr id="5122" name="Picture 2" descr="http://images6.fanpop.com/image/photos/36900000/Olaf-Frozen-olaf-36917838-321-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057525" cy="4191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Poetry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Sonnet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- poem of </a:t>
            </a:r>
            <a:r>
              <a:rPr lang="en-US" sz="4000" b="1" dirty="0">
                <a:solidFill>
                  <a:schemeClr val="bg1"/>
                </a:solidFill>
                <a:latin typeface="Blue Highway" pitchFamily="2" charset="0"/>
              </a:rPr>
              <a:t>14 lines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written and rhymed in iambic pentameter.  Each sonnet ends with a </a:t>
            </a:r>
            <a:r>
              <a:rPr lang="en-US" sz="4000" b="1" dirty="0">
                <a:solidFill>
                  <a:schemeClr val="bg1"/>
                </a:solidFill>
                <a:latin typeface="Blue Highway" pitchFamily="2" charset="0"/>
              </a:rPr>
              <a:t>couplet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.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Blue Highway" pitchFamily="2" charset="0"/>
              </a:rPr>
              <a:t>(note: most sonnets are written this way, but not all)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In a Shakespearean sonnet the rhyme scheme is: </a:t>
            </a: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ABAB CDCD EFEF GG</a:t>
            </a:r>
          </a:p>
          <a:p>
            <a:endParaRPr lang="en-US" sz="4000" dirty="0"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2DB7-54CE-41C3-9E29-A9C1D1A8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Drama/Literary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E55B-EAE7-4431-A9F0-0B4E8E22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/>
              </a:rPr>
              <a:t>Oxymoron:</a:t>
            </a:r>
            <a:r>
              <a:rPr lang="en-US" sz="4000" dirty="0">
                <a:solidFill>
                  <a:schemeClr val="bg1"/>
                </a:solidFill>
                <a:latin typeface="Blue Highway"/>
              </a:rPr>
              <a:t> a figure of speech in which apparently contradictory terms appear in conjunction 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/>
              </a:rPr>
              <a:t>Examples: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Blue Highway"/>
              </a:rPr>
              <a:t>Deafening silence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Blue Highway"/>
              </a:rPr>
              <a:t>Seriously funny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Blue Highway"/>
              </a:rPr>
              <a:t>Act naturally</a:t>
            </a:r>
          </a:p>
        </p:txBody>
      </p:sp>
    </p:spTree>
    <p:extLst>
      <p:ext uri="{BB962C8B-B14F-4D97-AF65-F5344CB8AC3E}">
        <p14:creationId xmlns:p14="http://schemas.microsoft.com/office/powerpoint/2010/main" val="25038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2DB7-54CE-41C3-9E29-A9C1D1A8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Drama/Literary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E55B-EAE7-4431-A9F0-0B4E8E22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/>
              </a:rPr>
              <a:t>Satire:</a:t>
            </a:r>
            <a:r>
              <a:rPr lang="en-US" sz="4000" dirty="0">
                <a:solidFill>
                  <a:schemeClr val="bg1"/>
                </a:solidFill>
                <a:latin typeface="Blue Highway"/>
              </a:rPr>
              <a:t> a type of writing that ridicules something– a person, a group of people, humanity at large, an attitude or failing, a social institution– in order to reveal a weakness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/>
              </a:rPr>
              <a:t>Examples</a:t>
            </a:r>
            <a:r>
              <a:rPr lang="en-US" sz="4000">
                <a:solidFill>
                  <a:schemeClr val="bg1"/>
                </a:solidFill>
                <a:latin typeface="Blue Highway"/>
              </a:rPr>
              <a:t>:  </a:t>
            </a:r>
            <a:r>
              <a:rPr lang="en-US">
                <a:solidFill>
                  <a:schemeClr val="bg1"/>
                </a:solidFill>
              </a:rPr>
              <a:t>Sketches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i="1" dirty="0">
                <a:solidFill>
                  <a:schemeClr val="bg1"/>
                </a:solidFill>
              </a:rPr>
              <a:t>Saturday Night Live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The Simpsons, Family Guy</a:t>
            </a:r>
            <a:r>
              <a:rPr lang="en-US" dirty="0">
                <a:solidFill>
                  <a:schemeClr val="bg1"/>
                </a:solidFill>
              </a:rPr>
              <a:t>; various scenes from movies </a:t>
            </a:r>
            <a:r>
              <a:rPr lang="en-US">
                <a:solidFill>
                  <a:schemeClr val="bg1"/>
                </a:solidFill>
              </a:rPr>
              <a:t>like </a:t>
            </a:r>
            <a:r>
              <a:rPr lang="en-US" i="1">
                <a:solidFill>
                  <a:schemeClr val="bg1"/>
                </a:solidFill>
              </a:rPr>
              <a:t>Shrek</a:t>
            </a:r>
            <a:endParaRPr lang="en-US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  <a:latin typeface="Blue Highway"/>
            </a:endParaRPr>
          </a:p>
        </p:txBody>
      </p:sp>
    </p:spTree>
    <p:extLst>
      <p:ext uri="{BB962C8B-B14F-4D97-AF65-F5344CB8AC3E}">
        <p14:creationId xmlns:p14="http://schemas.microsoft.com/office/powerpoint/2010/main" val="81809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aklylit.wikispaces.com/file/view/Shakespearean%20Sonnet.PNG/431534250/Shakespearean%20Son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89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Poetry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Iambic Pentameter: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unrhymed verse in which each line has five stressed syllables and five unstressed syllables; the </a:t>
            </a:r>
            <a:r>
              <a:rPr lang="en-US" sz="4000" u="sng" dirty="0" err="1">
                <a:solidFill>
                  <a:schemeClr val="bg1"/>
                </a:solidFill>
                <a:latin typeface="Blue Highway" pitchFamily="2" charset="0"/>
              </a:rPr>
              <a:t>iam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is the name for the combination of syllables</a:t>
            </a:r>
          </a:p>
        </p:txBody>
      </p:sp>
      <p:pic>
        <p:nvPicPr>
          <p:cNvPr id="3074" name="Picture 2" descr="http://insideintercom.io/wp-content/uploads/2013/05/heartbeat-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739829"/>
            <a:ext cx="5257800" cy="181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Poetry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u="sng" dirty="0" err="1">
                <a:solidFill>
                  <a:schemeClr val="bg1"/>
                </a:solidFill>
                <a:latin typeface="Blue Highway" pitchFamily="2" charset="0"/>
              </a:rPr>
              <a:t>Iam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= unstressed syllable followed by stressed syllable</a:t>
            </a: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Ex. </a:t>
            </a:r>
            <a:r>
              <a:rPr lang="en-US" sz="4000" dirty="0" err="1">
                <a:solidFill>
                  <a:schemeClr val="bg1"/>
                </a:solidFill>
                <a:latin typeface="Blue Highway" pitchFamily="2" charset="0"/>
              </a:rPr>
              <a:t>comPLETE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,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 think of a heartbeat</a:t>
            </a:r>
            <a:endParaRPr lang="en-US" sz="4000" dirty="0">
              <a:solidFill>
                <a:schemeClr val="bg1"/>
              </a:solidFill>
              <a:latin typeface="Blue Highway" pitchFamily="2" charset="0"/>
            </a:endParaRPr>
          </a:p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Pentameter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 = a poetic line with five “feet”</a:t>
            </a:r>
          </a:p>
          <a:p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**Best thing to remember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 a typical sonnet has </a:t>
            </a:r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14 lines 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with </a:t>
            </a:r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10 syllables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  <a:sym typeface="Wingdings" pitchFamily="2" charset="2"/>
              </a:rPr>
              <a:t> per line</a:t>
            </a:r>
            <a:endParaRPr lang="en-US" sz="4000" dirty="0"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328" y="1600200"/>
            <a:ext cx="8247472" cy="3582015"/>
            <a:chOff x="439328" y="1600200"/>
            <a:chExt cx="8247472" cy="3582015"/>
          </a:xfrm>
        </p:grpSpPr>
        <p:pic>
          <p:nvPicPr>
            <p:cNvPr id="30722" name="Picture 2" descr="http://www.wikihow.com/images/7/70/Iambic_pentameter_4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328" y="1600200"/>
              <a:ext cx="8247472" cy="358201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914400" y="1676400"/>
              <a:ext cx="1295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Da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-Duh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0" y="1676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Da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-Duh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1676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Da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-Duh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16719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Da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-Duh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1676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Da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-Duh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62200" y="4876800"/>
              <a:ext cx="1524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Poetry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Blue Highway" pitchFamily="2" charset="0"/>
              </a:rPr>
              <a:t>Couplet</a:t>
            </a:r>
            <a:r>
              <a:rPr lang="en-US" sz="4000" dirty="0">
                <a:solidFill>
                  <a:schemeClr val="bg1"/>
                </a:solidFill>
                <a:latin typeface="Blue Highway" pitchFamily="2" charset="0"/>
              </a:rPr>
              <a:t>- two consecutive lines that rhyme.</a:t>
            </a:r>
            <a:endParaRPr lang="en-US" sz="4000" i="1" dirty="0">
              <a:solidFill>
                <a:schemeClr val="bg1"/>
              </a:solidFill>
              <a:latin typeface="Blue Highway" pitchFamily="2" charset="0"/>
            </a:endParaRPr>
          </a:p>
          <a:p>
            <a:pPr>
              <a:buNone/>
            </a:pPr>
            <a:r>
              <a:rPr lang="en-US" sz="3000" i="1" dirty="0">
                <a:solidFill>
                  <a:schemeClr val="bg1"/>
                </a:solidFill>
                <a:latin typeface="Blue Highway" pitchFamily="2" charset="0"/>
              </a:rPr>
              <a:t>“Good night, good night. Parting is such sweet </a:t>
            </a:r>
            <a:r>
              <a:rPr lang="en-US" sz="3000" i="1" u="sng" dirty="0">
                <a:solidFill>
                  <a:schemeClr val="bg1"/>
                </a:solidFill>
                <a:latin typeface="Blue Highway" pitchFamily="2" charset="0"/>
              </a:rPr>
              <a:t>sorrow</a:t>
            </a:r>
          </a:p>
          <a:p>
            <a:pPr>
              <a:buNone/>
            </a:pPr>
            <a:r>
              <a:rPr lang="en-US" sz="3000" i="1" dirty="0">
                <a:solidFill>
                  <a:schemeClr val="bg1"/>
                </a:solidFill>
                <a:latin typeface="Blue Highway" pitchFamily="2" charset="0"/>
              </a:rPr>
              <a:t>That I shall say good night till it be </a:t>
            </a:r>
            <a:r>
              <a:rPr lang="en-US" sz="3000" i="1" u="sng" dirty="0">
                <a:solidFill>
                  <a:schemeClr val="bg1"/>
                </a:solidFill>
                <a:latin typeface="Blue Highway" pitchFamily="2" charset="0"/>
              </a:rPr>
              <a:t>morrow.”</a:t>
            </a:r>
            <a:endParaRPr lang="en-US" sz="3000" u="sng" dirty="0">
              <a:solidFill>
                <a:schemeClr val="bg1"/>
              </a:solidFill>
              <a:latin typeface="Blue Highw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B183-9203-45CD-8173-D7199F56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66AE-1AA2-4D4C-9584-8358410C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Prose</a:t>
            </a:r>
            <a:r>
              <a:rPr lang="en-US" sz="3600" dirty="0">
                <a:solidFill>
                  <a:schemeClr val="bg1"/>
                </a:solidFill>
              </a:rPr>
              <a:t>: ordinary form of language (paragraphs)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Verse</a:t>
            </a:r>
            <a:r>
              <a:rPr lang="en-US" sz="3600" dirty="0">
                <a:solidFill>
                  <a:schemeClr val="bg1"/>
                </a:solidFill>
              </a:rPr>
              <a:t>: a line </a:t>
            </a:r>
            <a:r>
              <a:rPr lang="en-US" sz="3600">
                <a:solidFill>
                  <a:schemeClr val="bg1"/>
                </a:solidFill>
              </a:rPr>
              <a:t>of poetry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Blank verse</a:t>
            </a:r>
            <a:r>
              <a:rPr lang="en-US" sz="3600" dirty="0">
                <a:solidFill>
                  <a:schemeClr val="bg1"/>
                </a:solidFill>
              </a:rPr>
              <a:t>: unrhymed iambic pentameter</a:t>
            </a:r>
          </a:p>
        </p:txBody>
      </p:sp>
    </p:spTree>
    <p:extLst>
      <p:ext uri="{BB962C8B-B14F-4D97-AF65-F5344CB8AC3E}">
        <p14:creationId xmlns:p14="http://schemas.microsoft.com/office/powerpoint/2010/main" val="100221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A7B-6901-42CA-84AD-C84CA704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3514"/>
            <a:ext cx="8229600" cy="1143000"/>
          </a:xfrm>
        </p:spPr>
        <p:txBody>
          <a:bodyPr/>
          <a:lstStyle/>
          <a:p>
            <a:r>
              <a:rPr lang="en-US" dirty="0"/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426682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650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Bell MT</vt:lpstr>
      <vt:lpstr>Blue Highway</vt:lpstr>
      <vt:lpstr>Calibri</vt:lpstr>
      <vt:lpstr>Hobo Std</vt:lpstr>
      <vt:lpstr>Impact</vt:lpstr>
      <vt:lpstr>Office Theme</vt:lpstr>
      <vt:lpstr>Shakespearean Poetry &amp; Dramas</vt:lpstr>
      <vt:lpstr>Poetry Terms</vt:lpstr>
      <vt:lpstr>PowerPoint Presentation</vt:lpstr>
      <vt:lpstr>Poetry Terms</vt:lpstr>
      <vt:lpstr>Poetry Terms</vt:lpstr>
      <vt:lpstr>PowerPoint Presentation</vt:lpstr>
      <vt:lpstr>Poetry Terms</vt:lpstr>
      <vt:lpstr>Additional terms</vt:lpstr>
      <vt:lpstr>DRAMA</vt:lpstr>
      <vt:lpstr>Types of Dramas</vt:lpstr>
      <vt:lpstr>PowerPoint Presentation</vt:lpstr>
      <vt:lpstr>Comedy v. Tragedy</vt:lpstr>
      <vt:lpstr>PowerPoint Presentation</vt:lpstr>
      <vt:lpstr>Drama Terms</vt:lpstr>
      <vt:lpstr>Drama Terms</vt:lpstr>
      <vt:lpstr>Drama Terms</vt:lpstr>
      <vt:lpstr>Drama Terms</vt:lpstr>
      <vt:lpstr>Drama Terms</vt:lpstr>
      <vt:lpstr>Drama/Literary Terms</vt:lpstr>
      <vt:lpstr>Drama/Literary Terms</vt:lpstr>
      <vt:lpstr>Drama/Literary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Terms: Dramas</dc:title>
  <dc:creator>HP Authorized Customer</dc:creator>
  <cp:lastModifiedBy>kmulrine@wcpschools.wcpss.local</cp:lastModifiedBy>
  <cp:revision>64</cp:revision>
  <dcterms:created xsi:type="dcterms:W3CDTF">2013-01-06T22:02:46Z</dcterms:created>
  <dcterms:modified xsi:type="dcterms:W3CDTF">2018-12-04T14:12:41Z</dcterms:modified>
</cp:coreProperties>
</file>