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sldIdLst>
    <p:sldId id="256" r:id="rId2"/>
    <p:sldId id="258" r:id="rId3"/>
    <p:sldId id="259" r:id="rId4"/>
    <p:sldId id="274" r:id="rId5"/>
    <p:sldId id="257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0" r:id="rId15"/>
    <p:sldId id="273" r:id="rId16"/>
    <p:sldId id="279" r:id="rId17"/>
    <p:sldId id="268" r:id="rId18"/>
    <p:sldId id="269" r:id="rId19"/>
    <p:sldId id="270" r:id="rId20"/>
    <p:sldId id="271" r:id="rId21"/>
    <p:sldId id="276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38E24-4598-4638-AA47-8C24EE513B32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A14F5-A2E6-41C1-B3F4-356F29C34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72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BC0EA-D6CA-40BC-9D86-3B6B6E8FE89C}" type="slidenum">
              <a:rPr lang="en-US"/>
              <a:pPr/>
              <a:t>6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F418F-7563-400C-A667-DCA10C5232DB}" type="slidenum">
              <a:rPr lang="en-US"/>
              <a:pPr/>
              <a:t>15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1104B-AC0B-4130-9716-30E29F9DCD3B}" type="slidenum">
              <a:rPr lang="en-US"/>
              <a:pPr/>
              <a:t>21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CCCC-BBC0-4382-98F9-00F7292C2702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A38221-2EC5-4619-8915-8A2083B7F5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FF17-FAD9-4B71-9C8D-02D6EC4F1830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1A38221-2EC5-4619-8915-8A2083B7F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3DC54-FF15-4DDA-BC6C-ACA6F6A9691C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A4B-2E3F-4928-822D-42DB6A6E8A8C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1A38221-2EC5-4619-8915-8A2083B7F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FB52-76A9-48C6-816F-1EE927E7A954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A38221-2EC5-4619-8915-8A2083B7F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8A4C3A-1DC9-43A2-90C7-FC68B9F1F798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0A92-FB24-4037-87AE-1D1C9B6DC8E8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1A38221-2EC5-4619-8915-8A2083B7F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4FA5-D437-4ECF-AFF3-AAE5635269EC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1A38221-2EC5-4619-8915-8A2083B7F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C66A-B2A3-4007-BC27-0688F4F03827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A38221-2EC5-4619-8915-8A2083B7F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A38221-2EC5-4619-8915-8A2083B7F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E676-397F-48E8-AACD-868DC0493BF6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/>
              <a:t>Computer Programming 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1A38221-2EC5-4619-8915-8A2083B7F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37A028-80D7-44FC-82F9-0A6248E96DA2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/>
              <a:t>Computer Programming I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EAA0C3-FA76-42A9-A836-5C5179BB3835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Computer Programming I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1A38221-2EC5-4619-8915-8A2083B7F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pub.com/neets/book13/53e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cs.net/chapters/number23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Computer Programming 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Objective 1.02  </a:t>
            </a:r>
            <a:br>
              <a:rPr lang="en-US" sz="3600" dirty="0"/>
            </a:br>
            <a:r>
              <a:rPr lang="en-US" sz="3600" dirty="0"/>
              <a:t>Understand Numbering Systems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1’s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A4B-2E3F-4928-822D-42DB6A6E8A8C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</p:spPr>
        <p:txBody>
          <a:bodyPr/>
          <a:lstStyle/>
          <a:p>
            <a:r>
              <a:rPr lang="en-US" dirty="0"/>
              <a:t>So let’s go beyond our basic example.</a:t>
            </a:r>
          </a:p>
          <a:p>
            <a:r>
              <a:rPr lang="en-US" dirty="0"/>
              <a:t>Remember the most right digit has the least significant value and the most left digit has the most significant value.</a:t>
            </a:r>
          </a:p>
          <a:p>
            <a:r>
              <a:rPr lang="en-US" dirty="0"/>
              <a:t>What is 1111 1111 in Decimal?</a:t>
            </a:r>
          </a:p>
          <a:p>
            <a:pPr>
              <a:buNone/>
            </a:pPr>
            <a:endParaRPr lang="en-US" sz="1200" dirty="0"/>
          </a:p>
          <a:p>
            <a:r>
              <a:rPr lang="en-US" dirty="0"/>
              <a:t>That would be 255.  So… 1 0000 0000 would be 256, right?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586728" y="4953000"/>
            <a:ext cx="407484" cy="646331"/>
            <a:chOff x="5867400" y="5029200"/>
            <a:chExt cx="407484" cy="646331"/>
          </a:xfrm>
        </p:grpSpPr>
        <p:sp>
          <p:nvSpPr>
            <p:cNvPr id="8" name="TextBox 7"/>
            <p:cNvSpPr txBox="1"/>
            <p:nvPr/>
          </p:nvSpPr>
          <p:spPr>
            <a:xfrm>
              <a:off x="5867400" y="5029200"/>
              <a:ext cx="4074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0</a:t>
              </a:r>
            </a:p>
            <a:p>
              <a:r>
                <a:rPr lang="en-US" dirty="0"/>
                <a:t>1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53328" y="4953000"/>
            <a:ext cx="381000" cy="646331"/>
            <a:chOff x="5867400" y="5029200"/>
            <a:chExt cx="381000" cy="646331"/>
          </a:xfrm>
        </p:grpSpPr>
        <p:sp>
          <p:nvSpPr>
            <p:cNvPr id="11" name="TextBox 10"/>
            <p:cNvSpPr txBox="1"/>
            <p:nvPr/>
          </p:nvSpPr>
          <p:spPr>
            <a:xfrm>
              <a:off x="5867400" y="5029200"/>
              <a:ext cx="378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1</a:t>
              </a:r>
            </a:p>
            <a:p>
              <a:r>
                <a:rPr lang="en-US" dirty="0"/>
                <a:t>2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5501460" y="4953000"/>
            <a:ext cx="399468" cy="646331"/>
            <a:chOff x="5867400" y="5029200"/>
            <a:chExt cx="399468" cy="646331"/>
          </a:xfrm>
        </p:grpSpPr>
        <p:sp>
          <p:nvSpPr>
            <p:cNvPr id="14" name="TextBox 13"/>
            <p:cNvSpPr txBox="1"/>
            <p:nvPr/>
          </p:nvSpPr>
          <p:spPr>
            <a:xfrm>
              <a:off x="5867400" y="5029200"/>
              <a:ext cx="3994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2</a:t>
              </a:r>
            </a:p>
            <a:p>
              <a:r>
                <a:rPr lang="en-US" dirty="0"/>
                <a:t>4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969662" y="4953000"/>
            <a:ext cx="397866" cy="646331"/>
            <a:chOff x="5867400" y="5029200"/>
            <a:chExt cx="397866" cy="646331"/>
          </a:xfrm>
        </p:grpSpPr>
        <p:sp>
          <p:nvSpPr>
            <p:cNvPr id="17" name="TextBox 16"/>
            <p:cNvSpPr txBox="1"/>
            <p:nvPr/>
          </p:nvSpPr>
          <p:spPr>
            <a:xfrm>
              <a:off x="5867400" y="5029200"/>
              <a:ext cx="3978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3</a:t>
              </a:r>
            </a:p>
            <a:p>
              <a:r>
                <a:rPr lang="en-US" dirty="0"/>
                <a:t>8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300728" y="4953000"/>
            <a:ext cx="413896" cy="646331"/>
            <a:chOff x="5867400" y="5029200"/>
            <a:chExt cx="413896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5867400" y="5029200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4</a:t>
              </a:r>
            </a:p>
            <a:p>
              <a:r>
                <a:rPr lang="en-US" dirty="0"/>
                <a:t>16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767328" y="4953000"/>
            <a:ext cx="439544" cy="646331"/>
            <a:chOff x="5867400" y="5029200"/>
            <a:chExt cx="439544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5867400" y="5029200"/>
              <a:ext cx="4395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5</a:t>
              </a:r>
            </a:p>
            <a:p>
              <a:r>
                <a:rPr lang="en-US" dirty="0"/>
                <a:t>32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233928" y="4953000"/>
            <a:ext cx="444352" cy="646331"/>
            <a:chOff x="5867400" y="5029200"/>
            <a:chExt cx="444352" cy="646331"/>
          </a:xfrm>
        </p:grpSpPr>
        <p:sp>
          <p:nvSpPr>
            <p:cNvPr id="26" name="TextBox 25"/>
            <p:cNvSpPr txBox="1"/>
            <p:nvPr/>
          </p:nvSpPr>
          <p:spPr>
            <a:xfrm>
              <a:off x="5867400" y="5029200"/>
              <a:ext cx="4443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6</a:t>
              </a:r>
            </a:p>
            <a:p>
              <a:r>
                <a:rPr lang="en-US" dirty="0"/>
                <a:t>64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700528" y="4953000"/>
            <a:ext cx="550151" cy="646331"/>
            <a:chOff x="5867400" y="5029200"/>
            <a:chExt cx="550151" cy="646331"/>
          </a:xfrm>
        </p:grpSpPr>
        <p:sp>
          <p:nvSpPr>
            <p:cNvPr id="29" name="TextBox 28"/>
            <p:cNvSpPr txBox="1"/>
            <p:nvPr/>
          </p:nvSpPr>
          <p:spPr>
            <a:xfrm>
              <a:off x="5867400" y="5029200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7</a:t>
              </a:r>
            </a:p>
            <a:p>
              <a:r>
                <a:rPr lang="en-US" dirty="0"/>
                <a:t>128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2743200" y="4572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54676" y="4572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88076" y="4572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21476" y="4572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07276" y="4572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40676" y="4572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74076" y="4572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07476" y="4572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6602916" y="6019800"/>
            <a:ext cx="407484" cy="646331"/>
            <a:chOff x="5867400" y="5029200"/>
            <a:chExt cx="407484" cy="646331"/>
          </a:xfrm>
        </p:grpSpPr>
        <p:sp>
          <p:nvSpPr>
            <p:cNvPr id="40" name="TextBox 39"/>
            <p:cNvSpPr txBox="1"/>
            <p:nvPr/>
          </p:nvSpPr>
          <p:spPr>
            <a:xfrm>
              <a:off x="5867400" y="5029200"/>
              <a:ext cx="4074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0</a:t>
              </a:r>
            </a:p>
            <a:p>
              <a:r>
                <a:rPr lang="en-US" dirty="0"/>
                <a:t>1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069516" y="6019800"/>
            <a:ext cx="381000" cy="646331"/>
            <a:chOff x="5867400" y="5029200"/>
            <a:chExt cx="381000" cy="646331"/>
          </a:xfrm>
        </p:grpSpPr>
        <p:sp>
          <p:nvSpPr>
            <p:cNvPr id="43" name="TextBox 42"/>
            <p:cNvSpPr txBox="1"/>
            <p:nvPr/>
          </p:nvSpPr>
          <p:spPr>
            <a:xfrm>
              <a:off x="5867400" y="5029200"/>
              <a:ext cx="378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1</a:t>
              </a:r>
            </a:p>
            <a:p>
              <a:r>
                <a:rPr lang="en-US" dirty="0"/>
                <a:t>2</a:t>
              </a: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5517648" y="6019800"/>
            <a:ext cx="399468" cy="646331"/>
            <a:chOff x="5867400" y="5029200"/>
            <a:chExt cx="399468" cy="646331"/>
          </a:xfrm>
        </p:grpSpPr>
        <p:sp>
          <p:nvSpPr>
            <p:cNvPr id="46" name="TextBox 45"/>
            <p:cNvSpPr txBox="1"/>
            <p:nvPr/>
          </p:nvSpPr>
          <p:spPr>
            <a:xfrm>
              <a:off x="5867400" y="5029200"/>
              <a:ext cx="3994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2</a:t>
              </a:r>
            </a:p>
            <a:p>
              <a:r>
                <a:rPr lang="en-US" dirty="0"/>
                <a:t>4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4985850" y="6019800"/>
            <a:ext cx="397866" cy="646331"/>
            <a:chOff x="5867400" y="5029200"/>
            <a:chExt cx="397866" cy="646331"/>
          </a:xfrm>
        </p:grpSpPr>
        <p:sp>
          <p:nvSpPr>
            <p:cNvPr id="49" name="TextBox 48"/>
            <p:cNvSpPr txBox="1"/>
            <p:nvPr/>
          </p:nvSpPr>
          <p:spPr>
            <a:xfrm>
              <a:off x="5867400" y="5029200"/>
              <a:ext cx="3978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3</a:t>
              </a:r>
            </a:p>
            <a:p>
              <a:r>
                <a:rPr lang="en-US" dirty="0"/>
                <a:t>8</a:t>
              </a: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4316916" y="6019800"/>
            <a:ext cx="413896" cy="646331"/>
            <a:chOff x="5867400" y="5029200"/>
            <a:chExt cx="413896" cy="646331"/>
          </a:xfrm>
        </p:grpSpPr>
        <p:sp>
          <p:nvSpPr>
            <p:cNvPr id="52" name="TextBox 51"/>
            <p:cNvSpPr txBox="1"/>
            <p:nvPr/>
          </p:nvSpPr>
          <p:spPr>
            <a:xfrm>
              <a:off x="5867400" y="5029200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4</a:t>
              </a:r>
            </a:p>
            <a:p>
              <a:r>
                <a:rPr lang="en-US" dirty="0"/>
                <a:t>16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3783516" y="6019800"/>
            <a:ext cx="439544" cy="646331"/>
            <a:chOff x="5867400" y="5029200"/>
            <a:chExt cx="439544" cy="646331"/>
          </a:xfrm>
        </p:grpSpPr>
        <p:sp>
          <p:nvSpPr>
            <p:cNvPr id="55" name="TextBox 54"/>
            <p:cNvSpPr txBox="1"/>
            <p:nvPr/>
          </p:nvSpPr>
          <p:spPr>
            <a:xfrm>
              <a:off x="5867400" y="5029200"/>
              <a:ext cx="4395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5</a:t>
              </a:r>
            </a:p>
            <a:p>
              <a:r>
                <a:rPr lang="en-US" dirty="0"/>
                <a:t>32</a:t>
              </a: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3250116" y="6019800"/>
            <a:ext cx="444352" cy="646331"/>
            <a:chOff x="5867400" y="5029200"/>
            <a:chExt cx="444352" cy="646331"/>
          </a:xfrm>
        </p:grpSpPr>
        <p:sp>
          <p:nvSpPr>
            <p:cNvPr id="58" name="TextBox 57"/>
            <p:cNvSpPr txBox="1"/>
            <p:nvPr/>
          </p:nvSpPr>
          <p:spPr>
            <a:xfrm>
              <a:off x="5867400" y="5029200"/>
              <a:ext cx="4443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6</a:t>
              </a:r>
            </a:p>
            <a:p>
              <a:r>
                <a:rPr lang="en-US" dirty="0"/>
                <a:t>64</a:t>
              </a: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2716716" y="6019800"/>
            <a:ext cx="550151" cy="646331"/>
            <a:chOff x="5867400" y="5029200"/>
            <a:chExt cx="550151" cy="646331"/>
          </a:xfrm>
        </p:grpSpPr>
        <p:sp>
          <p:nvSpPr>
            <p:cNvPr id="61" name="TextBox 60"/>
            <p:cNvSpPr txBox="1"/>
            <p:nvPr/>
          </p:nvSpPr>
          <p:spPr>
            <a:xfrm>
              <a:off x="5867400" y="5029200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7</a:t>
              </a:r>
            </a:p>
            <a:p>
              <a:r>
                <a:rPr lang="en-US" dirty="0"/>
                <a:t>128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2792916" y="5638800"/>
            <a:ext cx="28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270864" y="563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804264" y="563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337664" y="563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23464" y="563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556864" y="563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90264" y="563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623664" y="5638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2162568" y="6019800"/>
            <a:ext cx="564578" cy="646331"/>
            <a:chOff x="5867400" y="5029200"/>
            <a:chExt cx="564578" cy="646331"/>
          </a:xfrm>
        </p:grpSpPr>
        <p:sp>
          <p:nvSpPr>
            <p:cNvPr id="76" name="TextBox 75"/>
            <p:cNvSpPr txBox="1"/>
            <p:nvPr/>
          </p:nvSpPr>
          <p:spPr>
            <a:xfrm>
              <a:off x="5867400" y="5029200"/>
              <a:ext cx="5645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8</a:t>
              </a:r>
            </a:p>
            <a:p>
              <a:r>
                <a:rPr lang="en-US" dirty="0"/>
                <a:t>256</a:t>
              </a: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2183316" y="56388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This…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A4B-2E3F-4928-822D-42DB6A6E8A8C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On your paper draw 8 columns</a:t>
            </a:r>
          </a:p>
          <a:p>
            <a:endParaRPr lang="en-US" dirty="0"/>
          </a:p>
          <a:p>
            <a:r>
              <a:rPr lang="en-US" dirty="0"/>
              <a:t>Above each column label a power of 2, starting at 128 in the first (left most) column. Finish with 1 in the last (right most) column.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221916" y="4572000"/>
            <a:ext cx="407484" cy="646331"/>
            <a:chOff x="5867400" y="5029200"/>
            <a:chExt cx="407484" cy="646331"/>
          </a:xfrm>
        </p:grpSpPr>
        <p:sp>
          <p:nvSpPr>
            <p:cNvPr id="8" name="TextBox 7"/>
            <p:cNvSpPr txBox="1"/>
            <p:nvPr/>
          </p:nvSpPr>
          <p:spPr>
            <a:xfrm>
              <a:off x="5867400" y="5029200"/>
              <a:ext cx="4074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0</a:t>
              </a:r>
            </a:p>
            <a:p>
              <a:r>
                <a:rPr lang="en-US" dirty="0"/>
                <a:t>1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688516" y="4572000"/>
            <a:ext cx="381000" cy="646331"/>
            <a:chOff x="5867400" y="5029200"/>
            <a:chExt cx="381000" cy="646331"/>
          </a:xfrm>
        </p:grpSpPr>
        <p:sp>
          <p:nvSpPr>
            <p:cNvPr id="11" name="TextBox 10"/>
            <p:cNvSpPr txBox="1"/>
            <p:nvPr/>
          </p:nvSpPr>
          <p:spPr>
            <a:xfrm>
              <a:off x="5867400" y="5029200"/>
              <a:ext cx="378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1</a:t>
              </a:r>
            </a:p>
            <a:p>
              <a:r>
                <a:rPr lang="en-US" dirty="0"/>
                <a:t>2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5136648" y="4572000"/>
            <a:ext cx="399468" cy="646331"/>
            <a:chOff x="5867400" y="5029200"/>
            <a:chExt cx="399468" cy="646331"/>
          </a:xfrm>
        </p:grpSpPr>
        <p:sp>
          <p:nvSpPr>
            <p:cNvPr id="14" name="TextBox 13"/>
            <p:cNvSpPr txBox="1"/>
            <p:nvPr/>
          </p:nvSpPr>
          <p:spPr>
            <a:xfrm>
              <a:off x="5867400" y="5029200"/>
              <a:ext cx="3994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2</a:t>
              </a:r>
            </a:p>
            <a:p>
              <a:r>
                <a:rPr lang="en-US" dirty="0"/>
                <a:t>4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604850" y="4572000"/>
            <a:ext cx="397866" cy="646331"/>
            <a:chOff x="5867400" y="5029200"/>
            <a:chExt cx="397866" cy="646331"/>
          </a:xfrm>
        </p:grpSpPr>
        <p:sp>
          <p:nvSpPr>
            <p:cNvPr id="17" name="TextBox 16"/>
            <p:cNvSpPr txBox="1"/>
            <p:nvPr/>
          </p:nvSpPr>
          <p:spPr>
            <a:xfrm>
              <a:off x="5867400" y="5029200"/>
              <a:ext cx="3978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3</a:t>
              </a:r>
            </a:p>
            <a:p>
              <a:r>
                <a:rPr lang="en-US" dirty="0"/>
                <a:t>8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935916" y="4572000"/>
            <a:ext cx="413896" cy="646331"/>
            <a:chOff x="5867400" y="5029200"/>
            <a:chExt cx="413896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5867400" y="5029200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4</a:t>
              </a:r>
            </a:p>
            <a:p>
              <a:r>
                <a:rPr lang="en-US" dirty="0"/>
                <a:t>16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402516" y="4572000"/>
            <a:ext cx="439544" cy="646331"/>
            <a:chOff x="5867400" y="5029200"/>
            <a:chExt cx="439544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5867400" y="5029200"/>
              <a:ext cx="4395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5</a:t>
              </a:r>
            </a:p>
            <a:p>
              <a:r>
                <a:rPr lang="en-US" dirty="0"/>
                <a:t>32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869116" y="4572000"/>
            <a:ext cx="444352" cy="646331"/>
            <a:chOff x="5867400" y="5029200"/>
            <a:chExt cx="444352" cy="646331"/>
          </a:xfrm>
        </p:grpSpPr>
        <p:sp>
          <p:nvSpPr>
            <p:cNvPr id="26" name="TextBox 25"/>
            <p:cNvSpPr txBox="1"/>
            <p:nvPr/>
          </p:nvSpPr>
          <p:spPr>
            <a:xfrm>
              <a:off x="5867400" y="5029200"/>
              <a:ext cx="4443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6</a:t>
              </a:r>
            </a:p>
            <a:p>
              <a:r>
                <a:rPr lang="en-US" dirty="0"/>
                <a:t>64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335716" y="4572000"/>
            <a:ext cx="550151" cy="646331"/>
            <a:chOff x="5867400" y="5029200"/>
            <a:chExt cx="550151" cy="646331"/>
          </a:xfrm>
        </p:grpSpPr>
        <p:sp>
          <p:nvSpPr>
            <p:cNvPr id="29" name="TextBox 28"/>
            <p:cNvSpPr txBox="1"/>
            <p:nvPr/>
          </p:nvSpPr>
          <p:spPr>
            <a:xfrm>
              <a:off x="5867400" y="5029200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7</a:t>
              </a:r>
            </a:p>
            <a:p>
              <a:r>
                <a:rPr lang="en-US" dirty="0"/>
                <a:t>128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Binary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A4B-2E3F-4928-822D-42DB6A6E8A8C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Figure out the following numbers in binary…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u="sng" dirty="0"/>
              <a:t>Decimal</a:t>
            </a:r>
            <a:endParaRPr lang="en-US" dirty="0"/>
          </a:p>
          <a:p>
            <a:r>
              <a:rPr lang="en-US" dirty="0"/>
              <a:t>56</a:t>
            </a:r>
          </a:p>
          <a:p>
            <a:r>
              <a:rPr lang="en-US" dirty="0"/>
              <a:t>100</a:t>
            </a:r>
          </a:p>
          <a:p>
            <a:r>
              <a:rPr lang="en-US" dirty="0"/>
              <a:t>198</a:t>
            </a:r>
          </a:p>
          <a:p>
            <a:r>
              <a:rPr lang="en-US" dirty="0"/>
              <a:t>64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84</a:t>
            </a:r>
          </a:p>
          <a:p>
            <a:r>
              <a:rPr lang="en-US" dirty="0"/>
              <a:t>231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858000" y="3657600"/>
            <a:ext cx="407484" cy="646331"/>
            <a:chOff x="5867400" y="5029200"/>
            <a:chExt cx="407484" cy="646331"/>
          </a:xfrm>
        </p:grpSpPr>
        <p:sp>
          <p:nvSpPr>
            <p:cNvPr id="8" name="TextBox 7"/>
            <p:cNvSpPr txBox="1"/>
            <p:nvPr/>
          </p:nvSpPr>
          <p:spPr>
            <a:xfrm>
              <a:off x="5867400" y="5029200"/>
              <a:ext cx="4074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0</a:t>
              </a:r>
            </a:p>
            <a:p>
              <a:r>
                <a:rPr lang="en-US" dirty="0"/>
                <a:t>1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324600" y="3657600"/>
            <a:ext cx="381000" cy="646331"/>
            <a:chOff x="5867400" y="5029200"/>
            <a:chExt cx="381000" cy="646331"/>
          </a:xfrm>
        </p:grpSpPr>
        <p:sp>
          <p:nvSpPr>
            <p:cNvPr id="11" name="TextBox 10"/>
            <p:cNvSpPr txBox="1"/>
            <p:nvPr/>
          </p:nvSpPr>
          <p:spPr>
            <a:xfrm>
              <a:off x="5867400" y="5029200"/>
              <a:ext cx="378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1</a:t>
              </a:r>
            </a:p>
            <a:p>
              <a:r>
                <a:rPr lang="en-US" dirty="0"/>
                <a:t>2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5772732" y="3657600"/>
            <a:ext cx="399468" cy="646331"/>
            <a:chOff x="5867400" y="5029200"/>
            <a:chExt cx="399468" cy="646331"/>
          </a:xfrm>
        </p:grpSpPr>
        <p:sp>
          <p:nvSpPr>
            <p:cNvPr id="14" name="TextBox 13"/>
            <p:cNvSpPr txBox="1"/>
            <p:nvPr/>
          </p:nvSpPr>
          <p:spPr>
            <a:xfrm>
              <a:off x="5867400" y="5029200"/>
              <a:ext cx="3994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2</a:t>
              </a:r>
            </a:p>
            <a:p>
              <a:r>
                <a:rPr lang="en-US" dirty="0"/>
                <a:t>4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240934" y="3657600"/>
            <a:ext cx="397866" cy="646331"/>
            <a:chOff x="5867400" y="5029200"/>
            <a:chExt cx="397866" cy="646331"/>
          </a:xfrm>
        </p:grpSpPr>
        <p:sp>
          <p:nvSpPr>
            <p:cNvPr id="17" name="TextBox 16"/>
            <p:cNvSpPr txBox="1"/>
            <p:nvPr/>
          </p:nvSpPr>
          <p:spPr>
            <a:xfrm>
              <a:off x="5867400" y="5029200"/>
              <a:ext cx="3978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3</a:t>
              </a:r>
            </a:p>
            <a:p>
              <a:r>
                <a:rPr lang="en-US" dirty="0"/>
                <a:t>8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572000" y="3657600"/>
            <a:ext cx="413896" cy="646331"/>
            <a:chOff x="5867400" y="5029200"/>
            <a:chExt cx="413896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5867400" y="5029200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4</a:t>
              </a:r>
            </a:p>
            <a:p>
              <a:r>
                <a:rPr lang="en-US" dirty="0"/>
                <a:t>16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038600" y="3657600"/>
            <a:ext cx="439544" cy="646331"/>
            <a:chOff x="5867400" y="5029200"/>
            <a:chExt cx="439544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5867400" y="5029200"/>
              <a:ext cx="4395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5</a:t>
              </a:r>
            </a:p>
            <a:p>
              <a:r>
                <a:rPr lang="en-US" dirty="0"/>
                <a:t>32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505200" y="3657600"/>
            <a:ext cx="444352" cy="646331"/>
            <a:chOff x="5867400" y="5029200"/>
            <a:chExt cx="444352" cy="646331"/>
          </a:xfrm>
        </p:grpSpPr>
        <p:sp>
          <p:nvSpPr>
            <p:cNvPr id="26" name="TextBox 25"/>
            <p:cNvSpPr txBox="1"/>
            <p:nvPr/>
          </p:nvSpPr>
          <p:spPr>
            <a:xfrm>
              <a:off x="5867400" y="5029200"/>
              <a:ext cx="4443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6</a:t>
              </a:r>
            </a:p>
            <a:p>
              <a:r>
                <a:rPr lang="en-US" dirty="0"/>
                <a:t>64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971800" y="3657600"/>
            <a:ext cx="550151" cy="646331"/>
            <a:chOff x="5867400" y="5029200"/>
            <a:chExt cx="550151" cy="646331"/>
          </a:xfrm>
        </p:grpSpPr>
        <p:sp>
          <p:nvSpPr>
            <p:cNvPr id="29" name="TextBox 28"/>
            <p:cNvSpPr txBox="1"/>
            <p:nvPr/>
          </p:nvSpPr>
          <p:spPr>
            <a:xfrm>
              <a:off x="5867400" y="5029200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7</a:t>
              </a:r>
            </a:p>
            <a:p>
              <a:r>
                <a:rPr lang="en-US" dirty="0"/>
                <a:t>128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Binary Answers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A4B-2E3F-4928-822D-42DB6A6E8A8C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Figure out the following numbers in binary:</a:t>
            </a:r>
          </a:p>
          <a:p>
            <a:pPr>
              <a:buNone/>
            </a:pPr>
            <a:r>
              <a:rPr lang="en-US" dirty="0"/>
              <a:t>  </a:t>
            </a:r>
            <a:r>
              <a:rPr lang="en-US" u="sng" dirty="0"/>
              <a:t>Dec</a:t>
            </a:r>
            <a:r>
              <a:rPr lang="en-US" dirty="0"/>
              <a:t>      </a:t>
            </a:r>
            <a:r>
              <a:rPr lang="en-US" u="sng" dirty="0"/>
              <a:t>Binary (Answer)</a:t>
            </a:r>
          </a:p>
          <a:p>
            <a:r>
              <a:rPr lang="en-US" dirty="0"/>
              <a:t>56 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111000</a:t>
            </a:r>
          </a:p>
          <a:p>
            <a:r>
              <a:rPr lang="en-US" dirty="0"/>
              <a:t>100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1100100</a:t>
            </a:r>
          </a:p>
          <a:p>
            <a:r>
              <a:rPr lang="en-US" dirty="0"/>
              <a:t>198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11000110</a:t>
            </a:r>
          </a:p>
          <a:p>
            <a:r>
              <a:rPr lang="en-US" dirty="0"/>
              <a:t>64 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1000000</a:t>
            </a:r>
          </a:p>
          <a:p>
            <a:r>
              <a:rPr lang="en-US" dirty="0"/>
              <a:t>18 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10010</a:t>
            </a:r>
          </a:p>
          <a:p>
            <a:r>
              <a:rPr lang="en-US" dirty="0"/>
              <a:t>84 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1010100 </a:t>
            </a:r>
          </a:p>
          <a:p>
            <a:r>
              <a:rPr lang="en-US" dirty="0"/>
              <a:t>231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11100111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A4B-2E3F-4928-822D-42DB6A6E8A8C}" type="datetime1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Hex is Base 16</a:t>
            </a:r>
          </a:p>
          <a:p>
            <a:endParaRPr lang="en-US" dirty="0"/>
          </a:p>
          <a:p>
            <a:r>
              <a:rPr lang="en-US" dirty="0"/>
              <a:t>There are fifteen one digit numbers:</a:t>
            </a:r>
          </a:p>
          <a:p>
            <a:pPr lvl="1"/>
            <a:r>
              <a:rPr lang="en-US" dirty="0"/>
              <a:t>0,1,2,3,4,5,6,7,8,9,A,B,C,D,E,F</a:t>
            </a:r>
          </a:p>
          <a:p>
            <a:pPr lvl="1"/>
            <a:endParaRPr lang="en-US" dirty="0"/>
          </a:p>
          <a:p>
            <a:r>
              <a:rPr lang="en-US" dirty="0"/>
              <a:t>What comes after F?</a:t>
            </a:r>
          </a:p>
          <a:p>
            <a:endParaRPr lang="en-US" dirty="0"/>
          </a:p>
          <a:p>
            <a:r>
              <a:rPr lang="en-US" dirty="0"/>
              <a:t>Remember our rule: 10</a:t>
            </a:r>
            <a:r>
              <a:rPr lang="en-US" baseline="30000" dirty="0"/>
              <a:t>2</a:t>
            </a:r>
            <a:r>
              <a:rPr lang="en-US" dirty="0"/>
              <a:t>=100 (16</a:t>
            </a:r>
            <a:r>
              <a:rPr lang="en-US" baseline="30000" dirty="0"/>
              <a:t>2</a:t>
            </a:r>
            <a:r>
              <a:rPr lang="en-US" dirty="0"/>
              <a:t>=256 in decimal)</a:t>
            </a:r>
          </a:p>
          <a:p>
            <a:pPr lvl="1"/>
            <a:r>
              <a:rPr lang="en-US" dirty="0"/>
              <a:t>This works in Hex as it does for ANY number system.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Contains 16 digits starting with 0-9 &amp; A-F containing the values from 0 – 15.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Hex   Dec	Hex  Dec		-Hex 20-2F and so on…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0    =   0		 10  =  16		-Each digit carries a value of 16.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1    =   1		 11  =  17		-Hex = 6 + Decimal = 10 (Hexadecimal =16)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2    =   2		 12  =  18		-Hexadecimal is only 4 bits (binary value)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3    =   3		 13  =  19		-ex: 1111 = 15 in decimal “F” in Hex value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4    =   4		 14  =  20	-Another ex:  1001 1100 = 9C in Hex 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5    =   5		 15  =  21		-156 in Decimal value.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6    =   6		 16  =  22		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7    =   7		 17  =  23		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8    =   8		 18  =  24	 	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9    =   9		 19  =  25		 Remember! Hex is only 4 bits long and its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A    =   10	 1A  =  26	 highest value is F in Hex 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B    =   11		 1B  =  27	 15 in decimal or 1111 in binary.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C    =   12		 1C  =  28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D    =   13	 1D  =  29	 Mainframe computers use Hexadecimal to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E    =   14	 	 1E  =  30	utilize less disk space.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F    =   15	 	 1F  =  31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 Conversion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18618" y="1597621"/>
            <a:ext cx="8503920" cy="5107979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Hex 9F  to binary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       9</a:t>
            </a:r>
            <a:r>
              <a:rPr lang="en-US" dirty="0"/>
              <a:t>                       </a:t>
            </a:r>
            <a:r>
              <a:rPr lang="en-US" dirty="0">
                <a:solidFill>
                  <a:srgbClr val="FF0000"/>
                </a:solidFill>
              </a:rPr>
              <a:t>F</a:t>
            </a:r>
            <a:endParaRPr lang="en-US" dirty="0"/>
          </a:p>
          <a:p>
            <a:pPr>
              <a:buNone/>
            </a:pPr>
            <a:r>
              <a:rPr lang="en-US" dirty="0"/>
              <a:t> 1     0   0     1      1    1     1     1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Hex 9F to Decimal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	 9     F	</a:t>
            </a:r>
          </a:p>
          <a:p>
            <a:pPr>
              <a:buNone/>
            </a:pPr>
            <a:r>
              <a:rPr lang="en-US" dirty="0"/>
              <a:t>                                                  	</a:t>
            </a:r>
          </a:p>
          <a:p>
            <a:pPr>
              <a:buNone/>
            </a:pPr>
            <a:endParaRPr lang="en-US" sz="1200" dirty="0"/>
          </a:p>
          <a:p>
            <a:pPr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(16 * 9) + (1 * 15)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FF0000"/>
                </a:solidFill>
              </a:rPr>
              <a:t>159</a:t>
            </a:r>
            <a:r>
              <a:rPr lang="en-US" sz="2400" dirty="0"/>
              <a:t> in Decimal    Add the values…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267200" y="3011269"/>
            <a:ext cx="407484" cy="646331"/>
            <a:chOff x="5867400" y="5029200"/>
            <a:chExt cx="407484" cy="646331"/>
          </a:xfrm>
        </p:grpSpPr>
        <p:sp>
          <p:nvSpPr>
            <p:cNvPr id="32" name="TextBox 31"/>
            <p:cNvSpPr txBox="1"/>
            <p:nvPr/>
          </p:nvSpPr>
          <p:spPr>
            <a:xfrm>
              <a:off x="5867400" y="5029200"/>
              <a:ext cx="4074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0</a:t>
              </a:r>
            </a:p>
            <a:p>
              <a:r>
                <a:rPr lang="en-US" dirty="0"/>
                <a:t>1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3750666" y="3011269"/>
            <a:ext cx="381000" cy="533400"/>
            <a:chOff x="5867400" y="5029200"/>
            <a:chExt cx="381000" cy="646331"/>
          </a:xfrm>
        </p:grpSpPr>
        <p:sp>
          <p:nvSpPr>
            <p:cNvPr id="35" name="TextBox 34"/>
            <p:cNvSpPr txBox="1"/>
            <p:nvPr/>
          </p:nvSpPr>
          <p:spPr>
            <a:xfrm>
              <a:off x="5867400" y="5029200"/>
              <a:ext cx="378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1</a:t>
              </a:r>
            </a:p>
            <a:p>
              <a:r>
                <a:rPr lang="en-US" dirty="0"/>
                <a:t>2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198798" y="3011269"/>
            <a:ext cx="399468" cy="533400"/>
            <a:chOff x="5867400" y="5029200"/>
            <a:chExt cx="399468" cy="646331"/>
          </a:xfrm>
        </p:grpSpPr>
        <p:sp>
          <p:nvSpPr>
            <p:cNvPr id="38" name="TextBox 37"/>
            <p:cNvSpPr txBox="1"/>
            <p:nvPr/>
          </p:nvSpPr>
          <p:spPr>
            <a:xfrm>
              <a:off x="5867400" y="5029200"/>
              <a:ext cx="3994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2</a:t>
              </a:r>
            </a:p>
            <a:p>
              <a:r>
                <a:rPr lang="en-US" dirty="0"/>
                <a:t>4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667000" y="3011269"/>
            <a:ext cx="397866" cy="533400"/>
            <a:chOff x="5867400" y="5029200"/>
            <a:chExt cx="397866" cy="646331"/>
          </a:xfrm>
        </p:grpSpPr>
        <p:sp>
          <p:nvSpPr>
            <p:cNvPr id="41" name="TextBox 40"/>
            <p:cNvSpPr txBox="1"/>
            <p:nvPr/>
          </p:nvSpPr>
          <p:spPr>
            <a:xfrm>
              <a:off x="5867400" y="5029200"/>
              <a:ext cx="3978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3</a:t>
              </a:r>
            </a:p>
            <a:p>
              <a:r>
                <a:rPr lang="en-US" dirty="0"/>
                <a:t>8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1998066" y="3011269"/>
            <a:ext cx="407484" cy="533400"/>
            <a:chOff x="5867400" y="5029200"/>
            <a:chExt cx="407484" cy="646331"/>
          </a:xfrm>
        </p:grpSpPr>
        <p:sp>
          <p:nvSpPr>
            <p:cNvPr id="44" name="TextBox 43"/>
            <p:cNvSpPr txBox="1"/>
            <p:nvPr/>
          </p:nvSpPr>
          <p:spPr>
            <a:xfrm>
              <a:off x="5867400" y="5029200"/>
              <a:ext cx="4074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0</a:t>
              </a:r>
            </a:p>
            <a:p>
              <a:r>
                <a:rPr lang="en-US" dirty="0"/>
                <a:t>1</a:t>
              </a: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1464666" y="3011269"/>
            <a:ext cx="381000" cy="533400"/>
            <a:chOff x="5867400" y="5029200"/>
            <a:chExt cx="381000" cy="646331"/>
          </a:xfrm>
        </p:grpSpPr>
        <p:sp>
          <p:nvSpPr>
            <p:cNvPr id="47" name="TextBox 46"/>
            <p:cNvSpPr txBox="1"/>
            <p:nvPr/>
          </p:nvSpPr>
          <p:spPr>
            <a:xfrm>
              <a:off x="5867400" y="5029200"/>
              <a:ext cx="378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1</a:t>
              </a:r>
            </a:p>
            <a:p>
              <a:r>
                <a:rPr lang="en-US" dirty="0"/>
                <a:t>2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931266" y="3011269"/>
            <a:ext cx="399468" cy="533400"/>
            <a:chOff x="5867400" y="5029200"/>
            <a:chExt cx="399468" cy="646331"/>
          </a:xfrm>
        </p:grpSpPr>
        <p:sp>
          <p:nvSpPr>
            <p:cNvPr id="50" name="TextBox 49"/>
            <p:cNvSpPr txBox="1"/>
            <p:nvPr/>
          </p:nvSpPr>
          <p:spPr>
            <a:xfrm>
              <a:off x="5867400" y="5029200"/>
              <a:ext cx="3994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2</a:t>
              </a:r>
            </a:p>
            <a:p>
              <a:r>
                <a:rPr lang="en-US" dirty="0"/>
                <a:t>4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397866" y="3011269"/>
            <a:ext cx="412292" cy="533400"/>
            <a:chOff x="5867400" y="5029200"/>
            <a:chExt cx="412292" cy="646331"/>
          </a:xfrm>
        </p:grpSpPr>
        <p:sp>
          <p:nvSpPr>
            <p:cNvPr id="53" name="TextBox 52"/>
            <p:cNvSpPr txBox="1"/>
            <p:nvPr/>
          </p:nvSpPr>
          <p:spPr>
            <a:xfrm>
              <a:off x="5867400" y="5029200"/>
              <a:ext cx="4122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3</a:t>
              </a:r>
            </a:p>
            <a:p>
              <a:r>
                <a:rPr lang="en-US" dirty="0"/>
                <a:t>8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1905000" y="5068669"/>
            <a:ext cx="508473" cy="646331"/>
            <a:chOff x="5867400" y="5029200"/>
            <a:chExt cx="508473" cy="646331"/>
          </a:xfrm>
        </p:grpSpPr>
        <p:sp>
          <p:nvSpPr>
            <p:cNvPr id="68" name="TextBox 67"/>
            <p:cNvSpPr txBox="1"/>
            <p:nvPr/>
          </p:nvSpPr>
          <p:spPr>
            <a:xfrm>
              <a:off x="5867400" y="5029200"/>
              <a:ext cx="5084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16</a:t>
              </a:r>
              <a:r>
                <a:rPr lang="en-US" baseline="30000" dirty="0"/>
                <a:t>0</a:t>
              </a:r>
            </a:p>
            <a:p>
              <a:r>
                <a:rPr lang="en-US" dirty="0"/>
                <a:t>16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1295400" y="5029200"/>
            <a:ext cx="479618" cy="646331"/>
            <a:chOff x="5867400" y="5029200"/>
            <a:chExt cx="479618" cy="646331"/>
          </a:xfrm>
        </p:grpSpPr>
        <p:sp>
          <p:nvSpPr>
            <p:cNvPr id="71" name="TextBox 70"/>
            <p:cNvSpPr txBox="1"/>
            <p:nvPr/>
          </p:nvSpPr>
          <p:spPr>
            <a:xfrm>
              <a:off x="5867400" y="5029200"/>
              <a:ext cx="4796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16</a:t>
              </a:r>
              <a:r>
                <a:rPr lang="en-US" baseline="30000" dirty="0"/>
                <a:t>1</a:t>
              </a:r>
            </a:p>
            <a:p>
              <a:r>
                <a:rPr lang="en-US" dirty="0"/>
                <a:t>16</a:t>
              </a: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ight Brace 79"/>
          <p:cNvSpPr/>
          <p:nvPr/>
        </p:nvSpPr>
        <p:spPr>
          <a:xfrm rot="16200000">
            <a:off x="1247675" y="1781075"/>
            <a:ext cx="324050" cy="1905000"/>
          </a:xfrm>
          <a:prstGeom prst="rightBrace">
            <a:avLst>
              <a:gd name="adj1" fmla="val 8333"/>
              <a:gd name="adj2" fmla="val 43240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Brace 80"/>
          <p:cNvSpPr/>
          <p:nvPr/>
        </p:nvSpPr>
        <p:spPr>
          <a:xfrm rot="16200000">
            <a:off x="3533675" y="1781075"/>
            <a:ext cx="324050" cy="1905000"/>
          </a:xfrm>
          <a:prstGeom prst="rightBrace">
            <a:avLst>
              <a:gd name="adj1" fmla="val 8333"/>
              <a:gd name="adj2" fmla="val 33775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Left Brace 81"/>
          <p:cNvSpPr/>
          <p:nvPr/>
        </p:nvSpPr>
        <p:spPr>
          <a:xfrm>
            <a:off x="5181600" y="5675531"/>
            <a:ext cx="274319" cy="685800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2571550"/>
            <a:ext cx="36372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9F Base 16 = </a:t>
            </a:r>
            <a:br>
              <a:rPr lang="en-US" sz="2800" dirty="0"/>
            </a:br>
            <a:r>
              <a:rPr lang="en-US" sz="2800" dirty="0"/>
              <a:t>    1001 1111 Base 2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866641" y="4458816"/>
            <a:ext cx="381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9F Base 16 = </a:t>
            </a:r>
          </a:p>
          <a:p>
            <a:r>
              <a:rPr lang="en-US" sz="2800" dirty="0"/>
              <a:t>    159 Base 10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A4B-2E3F-4928-822D-42DB6A6E8A8C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Think if you had 3 hands. You would have 15 fingers right?</a:t>
            </a:r>
          </a:p>
          <a:p>
            <a:pPr lvl="8"/>
            <a:endParaRPr lang="en-US" dirty="0"/>
          </a:p>
          <a:p>
            <a:r>
              <a:rPr lang="en-US" dirty="0"/>
              <a:t>That is what hex has! </a:t>
            </a:r>
          </a:p>
          <a:p>
            <a:pPr lvl="8"/>
            <a:endParaRPr lang="en-US" dirty="0"/>
          </a:p>
          <a:p>
            <a:r>
              <a:rPr lang="en-US" dirty="0"/>
              <a:t>So after 9 comes A (10), B (11), C (12), D (13), E (14) and F (15)</a:t>
            </a:r>
          </a:p>
          <a:p>
            <a:pPr lvl="8"/>
            <a:endParaRPr lang="en-US" dirty="0"/>
          </a:p>
          <a:p>
            <a:r>
              <a:rPr lang="en-US" dirty="0"/>
              <a:t>Let try our example again in Hex.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Conversion to Hexadecimal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A4B-2E3F-4928-822D-42DB6A6E8A8C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Figure out the following Decimal numbers to Hex: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u="sng" dirty="0"/>
              <a:t>Decimal </a:t>
            </a:r>
          </a:p>
          <a:p>
            <a:r>
              <a:rPr lang="en-US" dirty="0"/>
              <a:t>56</a:t>
            </a:r>
          </a:p>
          <a:p>
            <a:r>
              <a:rPr lang="en-US" dirty="0"/>
              <a:t>100</a:t>
            </a:r>
          </a:p>
          <a:p>
            <a:r>
              <a:rPr lang="en-US" dirty="0"/>
              <a:t>198</a:t>
            </a:r>
          </a:p>
          <a:p>
            <a:r>
              <a:rPr lang="en-US" dirty="0"/>
              <a:t>64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128</a:t>
            </a:r>
          </a:p>
          <a:p>
            <a:r>
              <a:rPr lang="en-US" dirty="0"/>
              <a:t>256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65590" y="2797314"/>
            <a:ext cx="545342" cy="707886"/>
            <a:chOff x="5867400" y="5029200"/>
            <a:chExt cx="545342" cy="707886"/>
          </a:xfrm>
        </p:grpSpPr>
        <p:sp>
          <p:nvSpPr>
            <p:cNvPr id="8" name="TextBox 7"/>
            <p:cNvSpPr txBox="1"/>
            <p:nvPr/>
          </p:nvSpPr>
          <p:spPr>
            <a:xfrm>
              <a:off x="5867400" y="5029200"/>
              <a:ext cx="54534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16</a:t>
              </a:r>
              <a:r>
                <a:rPr lang="en-US" sz="2000" baseline="30000" dirty="0"/>
                <a:t>0</a:t>
              </a:r>
            </a:p>
            <a:p>
              <a:r>
                <a:rPr lang="en-US" sz="2000" dirty="0"/>
                <a:t>1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334000" y="2797314"/>
            <a:ext cx="514885" cy="707886"/>
            <a:chOff x="5867400" y="5029200"/>
            <a:chExt cx="514885" cy="707886"/>
          </a:xfrm>
        </p:grpSpPr>
        <p:sp>
          <p:nvSpPr>
            <p:cNvPr id="11" name="TextBox 10"/>
            <p:cNvSpPr txBox="1"/>
            <p:nvPr/>
          </p:nvSpPr>
          <p:spPr>
            <a:xfrm>
              <a:off x="5867400" y="5029200"/>
              <a:ext cx="51488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16</a:t>
              </a:r>
              <a:r>
                <a:rPr lang="en-US" sz="2000" baseline="30000" dirty="0"/>
                <a:t>1</a:t>
              </a:r>
            </a:p>
            <a:p>
              <a:r>
                <a:rPr lang="en-US" sz="2000" dirty="0"/>
                <a:t>16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629732" y="2797314"/>
            <a:ext cx="609462" cy="707886"/>
            <a:chOff x="5867400" y="5029200"/>
            <a:chExt cx="609462" cy="707886"/>
          </a:xfrm>
        </p:grpSpPr>
        <p:sp>
          <p:nvSpPr>
            <p:cNvPr id="14" name="TextBox 13"/>
            <p:cNvSpPr txBox="1"/>
            <p:nvPr/>
          </p:nvSpPr>
          <p:spPr>
            <a:xfrm>
              <a:off x="5867400" y="5029200"/>
              <a:ext cx="60946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16</a:t>
              </a:r>
              <a:r>
                <a:rPr lang="en-US" sz="2000" baseline="30000" dirty="0"/>
                <a:t>2</a:t>
              </a:r>
            </a:p>
            <a:p>
              <a:r>
                <a:rPr lang="en-US" sz="2000" dirty="0"/>
                <a:t>256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2895600" y="3657600"/>
            <a:ext cx="541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Ask “How many of ‘256’ can come out of 56 (our decimal number)? </a:t>
            </a:r>
            <a:br>
              <a:rPr lang="en-US" dirty="0"/>
            </a:br>
            <a:r>
              <a:rPr lang="en-US" dirty="0"/>
              <a:t>0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Ask “How many of ‘16’ can come out of 56?</a:t>
            </a:r>
            <a:br>
              <a:rPr lang="en-US" dirty="0"/>
            </a:br>
            <a:r>
              <a:rPr lang="en-US" dirty="0"/>
              <a:t>3     (3 * 16 = 48 with 8 left over)</a:t>
            </a:r>
            <a:br>
              <a:rPr lang="en-US" dirty="0"/>
            </a:br>
            <a:r>
              <a:rPr lang="en-US" dirty="0"/>
              <a:t>Put the 3 in the 16’s spot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Ask “How many of ‘1’ can come out of 8 (the left over)?</a:t>
            </a:r>
            <a:br>
              <a:rPr lang="en-US" dirty="0"/>
            </a:br>
            <a:r>
              <a:rPr lang="en-US" dirty="0"/>
              <a:t>8     with 0 left over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410200" y="23738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89496" y="24384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5" name="Straight Connector 34"/>
          <p:cNvCxnSpPr/>
          <p:nvPr/>
        </p:nvCxnSpPr>
        <p:spPr>
          <a:xfrm rot="16200000" flipH="1">
            <a:off x="4419600" y="26670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Hex Answers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A4B-2E3F-4928-822D-42DB6A6E8A8C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Figure out the following Decimal numbers to Hex: </a:t>
            </a:r>
            <a:r>
              <a:rPr lang="en-US" u="sng" dirty="0"/>
              <a:t>Dec</a:t>
            </a:r>
            <a:r>
              <a:rPr lang="en-US" dirty="0"/>
              <a:t>     </a:t>
            </a:r>
            <a:r>
              <a:rPr lang="en-US" u="sng" dirty="0"/>
              <a:t>Hex</a:t>
            </a:r>
          </a:p>
          <a:p>
            <a:r>
              <a:rPr lang="en-US" dirty="0"/>
              <a:t>56 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38</a:t>
            </a:r>
          </a:p>
          <a:p>
            <a:r>
              <a:rPr lang="en-US" dirty="0"/>
              <a:t>100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64</a:t>
            </a:r>
          </a:p>
          <a:p>
            <a:r>
              <a:rPr lang="en-US" dirty="0"/>
              <a:t>198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C6</a:t>
            </a:r>
          </a:p>
          <a:p>
            <a:r>
              <a:rPr lang="en-US" dirty="0"/>
              <a:t>64 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40</a:t>
            </a:r>
          </a:p>
          <a:p>
            <a:r>
              <a:rPr lang="en-US" dirty="0"/>
              <a:t>18 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12</a:t>
            </a:r>
          </a:p>
          <a:p>
            <a:r>
              <a:rPr lang="en-US" dirty="0"/>
              <a:t>128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80</a:t>
            </a:r>
          </a:p>
          <a:p>
            <a:r>
              <a:rPr lang="en-US" dirty="0"/>
              <a:t>256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100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A4B-2E3F-4928-822D-42DB6A6E8A8C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Number systems we will talk about:</a:t>
            </a:r>
          </a:p>
          <a:p>
            <a:endParaRPr lang="en-US" dirty="0"/>
          </a:p>
          <a:p>
            <a:pPr lvl="1"/>
            <a:r>
              <a:rPr lang="en-US" dirty="0"/>
              <a:t>Decimal (Base</a:t>
            </a:r>
            <a:r>
              <a:rPr lang="en-US" baseline="-24000" dirty="0"/>
              <a:t>10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Binary (Base</a:t>
            </a:r>
            <a:r>
              <a:rPr lang="en-US" baseline="-20000" dirty="0"/>
              <a:t>2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Hexadecimal (Base</a:t>
            </a:r>
            <a:r>
              <a:rPr lang="en-US" baseline="-24000" dirty="0"/>
              <a:t>16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A4B-2E3F-4928-822D-42DB6A6E8A8C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this lesson we learned about number systems used in Programming.</a:t>
            </a:r>
          </a:p>
          <a:p>
            <a:endParaRPr lang="en-US" dirty="0"/>
          </a:p>
          <a:p>
            <a:r>
              <a:rPr lang="en-US" dirty="0"/>
              <a:t>Decimal</a:t>
            </a:r>
          </a:p>
          <a:p>
            <a:r>
              <a:rPr lang="en-US" dirty="0"/>
              <a:t>Binary</a:t>
            </a:r>
          </a:p>
          <a:p>
            <a:r>
              <a:rPr lang="en-US" dirty="0"/>
              <a:t>Hexadecimal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More Information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34400" cy="4525963"/>
          </a:xfrm>
        </p:spPr>
        <p:txBody>
          <a:bodyPr/>
          <a:lstStyle/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hlinkClick r:id="rId3"/>
              </a:rPr>
              <a:t>http://www.tpub.com/neets/book13/53e.htm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hlinkClick r:id="rId4"/>
              </a:rPr>
              <a:t>http://www.plcs.net/chapters/number23.htm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10668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Decimal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A4B-2E3F-4928-822D-42DB6A6E8A8C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number system we use in math and in life.</a:t>
            </a:r>
          </a:p>
          <a:p>
            <a:endParaRPr lang="en-US" dirty="0"/>
          </a:p>
          <a:p>
            <a:r>
              <a:rPr lang="en-US" dirty="0"/>
              <a:t>Base 10: ten one digit numbers:</a:t>
            </a:r>
          </a:p>
          <a:p>
            <a:pPr lvl="1"/>
            <a:r>
              <a:rPr lang="en-US" dirty="0"/>
              <a:t>0,1,2,3,4,5,6,7,8,9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After 9 comes 10</a:t>
            </a:r>
            <a:br>
              <a:rPr lang="en-US" dirty="0"/>
            </a:br>
            <a:r>
              <a:rPr lang="en-US" dirty="0"/>
              <a:t>(the first two digit number) of course.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10</a:t>
            </a:r>
            <a:r>
              <a:rPr lang="en-US" baseline="30000" dirty="0"/>
              <a:t>2</a:t>
            </a:r>
            <a:r>
              <a:rPr lang="en-US" dirty="0"/>
              <a:t>= 100 </a:t>
            </a:r>
          </a:p>
          <a:p>
            <a:pPr lvl="2"/>
            <a:r>
              <a:rPr lang="en-US" dirty="0"/>
              <a:t>Base squared = 100</a:t>
            </a:r>
          </a:p>
        </p:txBody>
      </p:sp>
      <p:pic>
        <p:nvPicPr>
          <p:cNvPr id="1028" name="Picture 4" descr="C:\Users\Leslie\AppData\Local\Microsoft\Windows\Temporary Internet Files\Content.IE5\MP0YRVJE\MC9002817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667000"/>
            <a:ext cx="1318565" cy="1821485"/>
          </a:xfrm>
          <a:prstGeom prst="rect">
            <a:avLst/>
          </a:prstGeom>
          <a:noFill/>
        </p:spPr>
      </p:pic>
      <p:pic>
        <p:nvPicPr>
          <p:cNvPr id="10" name="Picture 4" descr="C:\Users\Leslie\AppData\Local\Microsoft\Windows\Temporary Internet Files\Content.IE5\MP0YRVJE\MC9002817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15200" y="2674315"/>
            <a:ext cx="1318565" cy="182148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791200" y="26786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0" y="23622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2297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81800" y="22976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10400" y="29718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13506" y="2971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43800" y="23622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24800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29600" y="245006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58200" y="26670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/>
              <a:t>Decimal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What can we say about the decimal system?  It is our day to day number system… </a:t>
            </a:r>
          </a:p>
          <a:p>
            <a:pPr>
              <a:buNone/>
            </a:pPr>
            <a:r>
              <a:rPr lang="en-US" sz="2000" dirty="0"/>
              <a:t>The Decimal system has 10 digits;   values are from 0  to  9.</a:t>
            </a:r>
          </a:p>
          <a:p>
            <a:pPr>
              <a:buNone/>
            </a:pPr>
            <a:r>
              <a:rPr lang="en-US" sz="2400" dirty="0">
                <a:solidFill>
                  <a:srgbClr val="C00000"/>
                </a:solidFill>
              </a:rPr>
              <a:t>0</a:t>
            </a:r>
            <a:r>
              <a:rPr lang="en-US" sz="2400" dirty="0"/>
              <a:t>	   10    20    30   40   50   60   70   80    90  100</a:t>
            </a:r>
          </a:p>
          <a:p>
            <a:pPr marL="514350" indent="-514350">
              <a:buAutoNum type="arabicPlain"/>
            </a:pPr>
            <a:r>
              <a:rPr lang="en-US" sz="2400" dirty="0"/>
              <a:t> 11    21    31   41   51   61   71   81    91  101</a:t>
            </a:r>
          </a:p>
          <a:p>
            <a:pPr marL="514350" indent="-514350">
              <a:buAutoNum type="arabicPlain"/>
            </a:pPr>
            <a:r>
              <a:rPr lang="en-US" sz="2400" dirty="0"/>
              <a:t> 12    22    32   42   52   62   72   82    92  102</a:t>
            </a:r>
          </a:p>
          <a:p>
            <a:pPr marL="514350" indent="-514350">
              <a:buAutoNum type="arabicPlain"/>
            </a:pPr>
            <a:r>
              <a:rPr lang="en-US" sz="2400" dirty="0"/>
              <a:t> 13    23    33   43   53   63   73   83    93  103</a:t>
            </a:r>
          </a:p>
          <a:p>
            <a:pPr marL="514350" indent="-514350">
              <a:buAutoNum type="arabicPlain"/>
            </a:pPr>
            <a:r>
              <a:rPr lang="en-US" sz="2400" dirty="0"/>
              <a:t> 14    24    34   44   54   64   74   84    94  104</a:t>
            </a:r>
          </a:p>
          <a:p>
            <a:pPr marL="514350" indent="-514350">
              <a:buAutoNum type="arabicPlain"/>
            </a:pPr>
            <a:r>
              <a:rPr lang="en-US" sz="2400" dirty="0"/>
              <a:t> 15    25    35   45   55   65   75   85    95  105</a:t>
            </a:r>
          </a:p>
          <a:p>
            <a:pPr marL="514350" indent="-514350">
              <a:buAutoNum type="arabicPlain"/>
            </a:pPr>
            <a:r>
              <a:rPr lang="en-US" sz="2400" dirty="0"/>
              <a:t> 16    26    36   46   56   66   76   86    96  106</a:t>
            </a:r>
          </a:p>
          <a:p>
            <a:pPr marL="514350" indent="-514350">
              <a:buAutoNum type="arabicPlain"/>
            </a:pPr>
            <a:r>
              <a:rPr lang="en-US" sz="2400" dirty="0"/>
              <a:t> 17    27    37   47   57   67   77   87    97  107</a:t>
            </a:r>
          </a:p>
          <a:p>
            <a:pPr marL="514350" indent="-514350">
              <a:buAutoNum type="arabicPlain"/>
            </a:pPr>
            <a:r>
              <a:rPr lang="en-US" sz="2400" dirty="0"/>
              <a:t> 18    28    38   48   58   68   78   88    98  108</a:t>
            </a:r>
          </a:p>
          <a:p>
            <a:pPr marL="514350" indent="-514350">
              <a:buAutoNum type="arabicPlain"/>
            </a:pPr>
            <a:r>
              <a:rPr lang="en-US" sz="2400" dirty="0"/>
              <a:t> 19    29    39   49   59   69   79   89    99  109</a:t>
            </a:r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AutoNum type="arabicPlain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1066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C2EA-A4FB-4691-A8BE-8033974DEC1F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Binary is Base </a:t>
            </a:r>
            <a:r>
              <a:rPr lang="en-US" baseline="-25000" dirty="0"/>
              <a:t>2</a:t>
            </a:r>
          </a:p>
          <a:p>
            <a:endParaRPr lang="en-US" dirty="0"/>
          </a:p>
          <a:p>
            <a:r>
              <a:rPr lang="en-US" dirty="0"/>
              <a:t>2 one digit numbers</a:t>
            </a:r>
          </a:p>
          <a:p>
            <a:pPr lvl="1"/>
            <a:r>
              <a:rPr lang="en-US" dirty="0"/>
              <a:t>0 and 1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For example: Base </a:t>
            </a:r>
            <a:r>
              <a:rPr lang="en-US" baseline="-25000" dirty="0"/>
              <a:t>10 </a:t>
            </a:r>
            <a:r>
              <a:rPr lang="en-US" dirty="0"/>
              <a:t>of 4  = Binary  0100 or 100</a:t>
            </a:r>
          </a:p>
          <a:p>
            <a:r>
              <a:rPr lang="en-US" dirty="0"/>
              <a:t>10</a:t>
            </a:r>
            <a:r>
              <a:rPr lang="en-US" baseline="30000" dirty="0"/>
              <a:t>2</a:t>
            </a:r>
            <a:r>
              <a:rPr lang="en-US" dirty="0"/>
              <a:t>=100 – works in binary too! 2 squared = 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/>
              <a:t>Machine Language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5943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Binary or Base</a:t>
            </a:r>
            <a:r>
              <a:rPr lang="en-US" sz="2200" baseline="-25000" dirty="0"/>
              <a:t>2</a:t>
            </a:r>
            <a:r>
              <a:rPr lang="en-US" sz="2200" dirty="0"/>
              <a:t>:  Only contains 2 types of digits; 1 or 0.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The power of 2.  Each digit from the right to the left is increased by power of 2.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Each one (1) digit has a value representing on and each zero (0) digit do not hold a value representing off.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4800" dirty="0"/>
              <a:t>OOOO   </a:t>
            </a:r>
            <a:r>
              <a:rPr lang="en-US" sz="4800" dirty="0" err="1"/>
              <a:t>OOOO</a:t>
            </a:r>
            <a:endParaRPr lang="en-US" sz="4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1800" dirty="0"/>
              <a:t>128   64    32   16              8     4      2      1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Ex:  0000 1001= The right most digit (1) = 1</a:t>
            </a:r>
            <a:r>
              <a:rPr lang="en-US" sz="2200" dirty="0">
                <a:sym typeface="Wingdings" pitchFamily="2" charset="2"/>
              </a:rPr>
              <a:t></a:t>
            </a:r>
            <a:r>
              <a:rPr lang="en-US" sz="2200" dirty="0"/>
              <a:t> (2</a:t>
            </a:r>
            <a:r>
              <a:rPr lang="en-US" sz="2200" baseline="30000" dirty="0"/>
              <a:t>0</a:t>
            </a:r>
            <a:r>
              <a:rPr lang="en-US" sz="2200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          The two middle digits are 0 therefore have no value.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      The left most digit (1) = 8 (2</a:t>
            </a:r>
            <a:r>
              <a:rPr lang="en-US" sz="2200" baseline="30000" dirty="0"/>
              <a:t>3 </a:t>
            </a:r>
            <a:r>
              <a:rPr lang="en-US" sz="2200" dirty="0"/>
              <a:t>or 2x2x2). The other digits have no value.  The total value of all numbers would = 9. (8+0+0+1)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        ex:  0000 1111</a:t>
            </a:r>
            <a:r>
              <a:rPr lang="en-US" sz="2200" dirty="0">
                <a:sym typeface="Wingdings" pitchFamily="2" charset="2"/>
              </a:rPr>
              <a:t></a:t>
            </a:r>
            <a:r>
              <a:rPr lang="en-US" sz="2200" dirty="0"/>
              <a:t> 8+4+2+1 = 15 in decimal amount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           1111 1111</a:t>
            </a:r>
            <a:r>
              <a:rPr lang="en-US" sz="2200" dirty="0">
                <a:sym typeface="Wingdings" pitchFamily="2" charset="2"/>
              </a:rPr>
              <a:t></a:t>
            </a:r>
            <a:r>
              <a:rPr lang="en-US" sz="2200" dirty="0"/>
              <a:t> 128+64+32+16+8+4+2+1 = 255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19600" y="1066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Binary?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A4B-2E3F-4928-822D-42DB6A6E8A8C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Computers operate on a series on electric impulses.</a:t>
            </a:r>
          </a:p>
          <a:p>
            <a:endParaRPr lang="en-US" dirty="0"/>
          </a:p>
          <a:p>
            <a:r>
              <a:rPr lang="en-US" dirty="0"/>
              <a:t>If the current is flowing the circuit is complete (1), otherwise the current is off (0)</a:t>
            </a:r>
          </a:p>
          <a:p>
            <a:endParaRPr lang="en-US" dirty="0"/>
          </a:p>
          <a:p>
            <a:r>
              <a:rPr lang="en-US" dirty="0"/>
              <a:t>Write down the powers of 2 from 0-128.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172200" y="4953000"/>
            <a:ext cx="407484" cy="646331"/>
            <a:chOff x="5867400" y="5029200"/>
            <a:chExt cx="407484" cy="646331"/>
          </a:xfrm>
        </p:grpSpPr>
        <p:sp>
          <p:nvSpPr>
            <p:cNvPr id="7" name="TextBox 6"/>
            <p:cNvSpPr txBox="1"/>
            <p:nvPr/>
          </p:nvSpPr>
          <p:spPr>
            <a:xfrm>
              <a:off x="5867400" y="5029200"/>
              <a:ext cx="4074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0</a:t>
              </a:r>
            </a:p>
            <a:p>
              <a:r>
                <a:rPr lang="en-US" dirty="0"/>
                <a:t>1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5638800" y="4953000"/>
            <a:ext cx="381000" cy="646331"/>
            <a:chOff x="5867400" y="5029200"/>
            <a:chExt cx="381000" cy="646331"/>
          </a:xfrm>
        </p:grpSpPr>
        <p:sp>
          <p:nvSpPr>
            <p:cNvPr id="12" name="TextBox 11"/>
            <p:cNvSpPr txBox="1"/>
            <p:nvPr/>
          </p:nvSpPr>
          <p:spPr>
            <a:xfrm>
              <a:off x="5867400" y="5029200"/>
              <a:ext cx="378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1</a:t>
              </a:r>
            </a:p>
            <a:p>
              <a:r>
                <a:rPr lang="en-US" dirty="0"/>
                <a:t>2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086932" y="4953000"/>
            <a:ext cx="399468" cy="646331"/>
            <a:chOff x="5867400" y="5029200"/>
            <a:chExt cx="399468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5867400" y="5029200"/>
              <a:ext cx="3994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2</a:t>
              </a:r>
            </a:p>
            <a:p>
              <a:r>
                <a:rPr lang="en-US" dirty="0"/>
                <a:t>4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555134" y="4953000"/>
            <a:ext cx="397866" cy="646331"/>
            <a:chOff x="5867400" y="5029200"/>
            <a:chExt cx="397866" cy="646331"/>
          </a:xfrm>
        </p:grpSpPr>
        <p:sp>
          <p:nvSpPr>
            <p:cNvPr id="18" name="TextBox 17"/>
            <p:cNvSpPr txBox="1"/>
            <p:nvPr/>
          </p:nvSpPr>
          <p:spPr>
            <a:xfrm>
              <a:off x="5867400" y="5029200"/>
              <a:ext cx="3978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3</a:t>
              </a:r>
            </a:p>
            <a:p>
              <a:r>
                <a:rPr lang="en-US" dirty="0"/>
                <a:t>8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886200" y="4953000"/>
            <a:ext cx="413896" cy="646331"/>
            <a:chOff x="5867400" y="5029200"/>
            <a:chExt cx="413896" cy="646331"/>
          </a:xfrm>
        </p:grpSpPr>
        <p:sp>
          <p:nvSpPr>
            <p:cNvPr id="21" name="TextBox 20"/>
            <p:cNvSpPr txBox="1"/>
            <p:nvPr/>
          </p:nvSpPr>
          <p:spPr>
            <a:xfrm>
              <a:off x="5867400" y="5029200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4</a:t>
              </a:r>
            </a:p>
            <a:p>
              <a:r>
                <a:rPr lang="en-US" dirty="0"/>
                <a:t>16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352800" y="4953000"/>
            <a:ext cx="439544" cy="646331"/>
            <a:chOff x="5867400" y="5029200"/>
            <a:chExt cx="439544" cy="646331"/>
          </a:xfrm>
        </p:grpSpPr>
        <p:sp>
          <p:nvSpPr>
            <p:cNvPr id="24" name="TextBox 23"/>
            <p:cNvSpPr txBox="1"/>
            <p:nvPr/>
          </p:nvSpPr>
          <p:spPr>
            <a:xfrm>
              <a:off x="5867400" y="5029200"/>
              <a:ext cx="4395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5</a:t>
              </a:r>
            </a:p>
            <a:p>
              <a:r>
                <a:rPr lang="en-US" dirty="0"/>
                <a:t>32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2819400" y="4953000"/>
            <a:ext cx="444352" cy="646331"/>
            <a:chOff x="5867400" y="5029200"/>
            <a:chExt cx="444352" cy="646331"/>
          </a:xfrm>
        </p:grpSpPr>
        <p:sp>
          <p:nvSpPr>
            <p:cNvPr id="27" name="TextBox 26"/>
            <p:cNvSpPr txBox="1"/>
            <p:nvPr/>
          </p:nvSpPr>
          <p:spPr>
            <a:xfrm>
              <a:off x="5867400" y="5029200"/>
              <a:ext cx="4443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6</a:t>
              </a:r>
            </a:p>
            <a:p>
              <a:r>
                <a:rPr lang="en-US" dirty="0"/>
                <a:t>64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286000" y="4953000"/>
            <a:ext cx="550151" cy="646331"/>
            <a:chOff x="5867400" y="5029200"/>
            <a:chExt cx="550151" cy="646331"/>
          </a:xfrm>
        </p:grpSpPr>
        <p:sp>
          <p:nvSpPr>
            <p:cNvPr id="30" name="TextBox 29"/>
            <p:cNvSpPr txBox="1"/>
            <p:nvPr/>
          </p:nvSpPr>
          <p:spPr>
            <a:xfrm>
              <a:off x="5867400" y="5029200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7</a:t>
              </a:r>
            </a:p>
            <a:p>
              <a:r>
                <a:rPr lang="en-US" dirty="0"/>
                <a:t>128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A4B-2E3F-4928-822D-42DB6A6E8A8C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 from math the powers of 2: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1, 2, 4, 8, 16, 32, 64, 128 (first 8)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Remember any number to the zero power is 1 and any number to the 1 power is that number.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So if Decimal 4= 100 in binary, what does decimal 5 equal in binary?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CA4B-2E3F-4928-822D-42DB6A6E8A8C}" type="datetime1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Programming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8221-2EC5-4619-8915-8A2083B7F57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Remember from math the powers of 2:</a:t>
            </a:r>
          </a:p>
          <a:p>
            <a:endParaRPr lang="en-US" dirty="0"/>
          </a:p>
          <a:p>
            <a:r>
              <a:rPr lang="en-US" dirty="0"/>
              <a:t>1, 2, 4, 8, 16, 32, 64, 128 (first 8)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Remember any number to the zero power is 1 and any number of the 1 power is that number.</a:t>
            </a:r>
          </a:p>
          <a:p>
            <a:endParaRPr lang="en-US" dirty="0"/>
          </a:p>
          <a:p>
            <a:r>
              <a:rPr lang="en-US" dirty="0"/>
              <a:t>So if Decimal 4= 100 in binary, what does decimal 5 equal in binary?</a:t>
            </a:r>
          </a:p>
          <a:p>
            <a:pPr lvl="1"/>
            <a:r>
              <a:rPr lang="en-US" dirty="0"/>
              <a:t>A: 101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66668" y="5449669"/>
            <a:ext cx="407484" cy="646331"/>
            <a:chOff x="5867400" y="5029200"/>
            <a:chExt cx="407484" cy="646331"/>
          </a:xfrm>
        </p:grpSpPr>
        <p:sp>
          <p:nvSpPr>
            <p:cNvPr id="8" name="TextBox 7"/>
            <p:cNvSpPr txBox="1"/>
            <p:nvPr/>
          </p:nvSpPr>
          <p:spPr>
            <a:xfrm>
              <a:off x="5867400" y="5029200"/>
              <a:ext cx="4074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0</a:t>
              </a:r>
            </a:p>
            <a:p>
              <a:r>
                <a:rPr lang="en-US" dirty="0"/>
                <a:t>1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4133268" y="5449669"/>
            <a:ext cx="381000" cy="646331"/>
            <a:chOff x="5867400" y="5029200"/>
            <a:chExt cx="381000" cy="646331"/>
          </a:xfrm>
        </p:grpSpPr>
        <p:sp>
          <p:nvSpPr>
            <p:cNvPr id="11" name="TextBox 10"/>
            <p:cNvSpPr txBox="1"/>
            <p:nvPr/>
          </p:nvSpPr>
          <p:spPr>
            <a:xfrm>
              <a:off x="5867400" y="5029200"/>
              <a:ext cx="3786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1</a:t>
              </a:r>
            </a:p>
            <a:p>
              <a:r>
                <a:rPr lang="en-US" dirty="0"/>
                <a:t>2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581400" y="5449669"/>
            <a:ext cx="399468" cy="646331"/>
            <a:chOff x="5867400" y="5029200"/>
            <a:chExt cx="399468" cy="646331"/>
          </a:xfrm>
        </p:grpSpPr>
        <p:sp>
          <p:nvSpPr>
            <p:cNvPr id="14" name="TextBox 13"/>
            <p:cNvSpPr txBox="1"/>
            <p:nvPr/>
          </p:nvSpPr>
          <p:spPr>
            <a:xfrm>
              <a:off x="5867400" y="5029200"/>
              <a:ext cx="3994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baseline="30000" dirty="0"/>
                <a:t>2</a:t>
              </a:r>
            </a:p>
            <a:p>
              <a:r>
                <a:rPr lang="en-US" dirty="0"/>
                <a:t>4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867400" y="5029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599868" y="499246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66668" y="499246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33268" y="499246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9" name="Oval 18"/>
          <p:cNvSpPr/>
          <p:nvPr/>
        </p:nvSpPr>
        <p:spPr>
          <a:xfrm>
            <a:off x="3581400" y="5791200"/>
            <a:ext cx="304800" cy="304800"/>
          </a:xfrm>
          <a:prstGeom prst="ellipse">
            <a:avLst/>
          </a:prstGeom>
          <a:solidFill>
            <a:schemeClr val="accent1"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648200" y="5791200"/>
            <a:ext cx="304800" cy="304800"/>
          </a:xfrm>
          <a:prstGeom prst="ellipse">
            <a:avLst/>
          </a:prstGeom>
          <a:solidFill>
            <a:schemeClr val="accent1"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13a1cea625e35eb595b22bd03d01ed654e5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973</TotalTime>
  <Words>969</Words>
  <Application>Microsoft Office PowerPoint</Application>
  <PresentationFormat>On-screen Show (4:3)</PresentationFormat>
  <Paragraphs>390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Georgia</vt:lpstr>
      <vt:lpstr>Wingdings</vt:lpstr>
      <vt:lpstr>Wingdings 2</vt:lpstr>
      <vt:lpstr>Civic</vt:lpstr>
      <vt:lpstr>Objective 1.02   Understand Numbering Systems</vt:lpstr>
      <vt:lpstr>Number Systems</vt:lpstr>
      <vt:lpstr>Decimal</vt:lpstr>
      <vt:lpstr>Decimal</vt:lpstr>
      <vt:lpstr>Binary</vt:lpstr>
      <vt:lpstr>Machine Language</vt:lpstr>
      <vt:lpstr>Why Binary?</vt:lpstr>
      <vt:lpstr>Powers of 2</vt:lpstr>
      <vt:lpstr>Powers of 2</vt:lpstr>
      <vt:lpstr>The 1’s</vt:lpstr>
      <vt:lpstr>Let’s Try This…</vt:lpstr>
      <vt:lpstr>Example Binary</vt:lpstr>
      <vt:lpstr>Example Binary Answers</vt:lpstr>
      <vt:lpstr>Hexadecimal</vt:lpstr>
      <vt:lpstr>Hexadecimal</vt:lpstr>
      <vt:lpstr>Hexadecimal Conversion</vt:lpstr>
      <vt:lpstr>Hexadecimal</vt:lpstr>
      <vt:lpstr>Another Conversion to Hexadecimal</vt:lpstr>
      <vt:lpstr>Example Hex Answers</vt:lpstr>
      <vt:lpstr>Conclusion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systems</dc:title>
  <dc:creator>Justin</dc:creator>
  <cp:lastModifiedBy>Andrew Fox</cp:lastModifiedBy>
  <cp:revision>44</cp:revision>
  <dcterms:created xsi:type="dcterms:W3CDTF">2009-04-02T01:30:29Z</dcterms:created>
  <dcterms:modified xsi:type="dcterms:W3CDTF">2018-09-04T17:44:39Z</dcterms:modified>
</cp:coreProperties>
</file>