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3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4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5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8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9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73" r:id="rId11"/>
    <p:sldId id="274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orah Calvin" initials="DC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86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 autoAdjust="0"/>
    <p:restoredTop sz="94660"/>
  </p:normalViewPr>
  <p:slideViewPr>
    <p:cSldViewPr>
      <p:cViewPr varScale="1">
        <p:scale>
          <a:sx n="87" d="100"/>
          <a:sy n="87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172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Basic Assembly Constraints and Concepts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Project Lead The Way, Inc.</a:t>
            </a:r>
            <a:endParaRPr lang="en-US" sz="1000" b="0" baseline="300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Copyright 2007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9AEB15C9-56B9-4A8D-89C8-289A79B9EC3C}" type="slidenum">
              <a:rPr lang="en-US" sz="1200" b="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en-US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27" name="Date Placeholder 6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Introduction to Engineering Design</a:t>
            </a:r>
            <a:r>
              <a:rPr lang="en-US" sz="1000" b="0" baseline="30000" dirty="0">
                <a:solidFill>
                  <a:schemeClr val="tx1"/>
                </a:solidFill>
                <a:latin typeface="Arial" charset="0"/>
              </a:rPr>
              <a:t> TM</a:t>
            </a:r>
            <a:endParaRPr lang="en-US" sz="1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Unit 2 – Lesson 2.3 – Advanced Modeling Skills</a:t>
            </a:r>
          </a:p>
        </p:txBody>
      </p:sp>
    </p:spTree>
    <p:extLst>
      <p:ext uri="{BB962C8B-B14F-4D97-AF65-F5344CB8AC3E}">
        <p14:creationId xmlns:p14="http://schemas.microsoft.com/office/powerpoint/2010/main" val="136700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174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Basic Assembly Constraints and Concepts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Project Lead The Way, Inc.</a:t>
            </a:r>
            <a:endParaRPr lang="en-US" sz="1000" b="0" baseline="300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Copyright 2007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7D8E7EB9-6A34-4133-A219-DD79312E92C8}" type="slidenum">
              <a:rPr lang="en-US" sz="1200" b="0">
                <a:solidFill>
                  <a:schemeClr val="tx1"/>
                </a:solidFill>
                <a:latin typeface="Arial" charset="0"/>
              </a:rPr>
              <a:pPr/>
              <a:t>12</a:t>
            </a:fld>
            <a:endParaRPr lang="en-US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751" name="Date Placeholder 6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Introduction to Engineering Design</a:t>
            </a:r>
            <a:r>
              <a:rPr lang="en-US" sz="1000" b="0" baseline="30000" dirty="0">
                <a:solidFill>
                  <a:schemeClr val="tx1"/>
                </a:solidFill>
                <a:latin typeface="Arial" charset="0"/>
              </a:rPr>
              <a:t> TM</a:t>
            </a:r>
            <a:endParaRPr lang="en-US" sz="1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Unit 2 – Lesson 2.3 – Advanced Modeling Skills</a:t>
            </a:r>
          </a:p>
        </p:txBody>
      </p:sp>
    </p:spTree>
    <p:extLst>
      <p:ext uri="{BB962C8B-B14F-4D97-AF65-F5344CB8AC3E}">
        <p14:creationId xmlns:p14="http://schemas.microsoft.com/office/powerpoint/2010/main" val="3774578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277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Basic Assembly Constraints and Concepts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Project Lead The Way, Inc.</a:t>
            </a:r>
            <a:endParaRPr lang="en-US" sz="1000" b="0" baseline="300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Copyright 2007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02ABF6D9-7862-4669-8DEF-81976C069009}" type="slidenum">
              <a:rPr lang="en-US" sz="1200" b="0">
                <a:solidFill>
                  <a:schemeClr val="tx1"/>
                </a:solidFill>
                <a:latin typeface="Arial" charset="0"/>
              </a:rPr>
              <a:pPr/>
              <a:t>13</a:t>
            </a:fld>
            <a:endParaRPr lang="en-US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775" name="Date Placeholder 6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Introduction to Engineering Design</a:t>
            </a:r>
            <a:r>
              <a:rPr lang="en-US" sz="1000" b="0" baseline="30000" dirty="0">
                <a:solidFill>
                  <a:schemeClr val="tx1"/>
                </a:solidFill>
                <a:latin typeface="Arial" charset="0"/>
              </a:rPr>
              <a:t> TM</a:t>
            </a:r>
            <a:endParaRPr lang="en-US" sz="1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Unit 2 – Lesson 2.3 – Advanced Modeling Skills</a:t>
            </a:r>
          </a:p>
        </p:txBody>
      </p:sp>
    </p:spTree>
    <p:extLst>
      <p:ext uri="{BB962C8B-B14F-4D97-AF65-F5344CB8AC3E}">
        <p14:creationId xmlns:p14="http://schemas.microsoft.com/office/powerpoint/2010/main" val="2395987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Basic Assembly Constraints and Concepts</a:t>
            </a:r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Project Lead The Way, Inc.</a:t>
            </a:r>
            <a:endParaRPr lang="en-US" sz="1000" b="0" baseline="300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Copyright 2007</a:t>
            </a:r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54A3E1BD-2B7F-45F4-A519-9DCFEB6CAD7F}" type="slidenum">
              <a:rPr lang="en-US" sz="1200" b="0">
                <a:solidFill>
                  <a:schemeClr val="tx1"/>
                </a:solidFill>
                <a:latin typeface="Arial" charset="0"/>
              </a:rPr>
              <a:pPr/>
              <a:t>14</a:t>
            </a:fld>
            <a:endParaRPr lang="en-US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3799" name="Date Placeholder 6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Introduction to Engineering Design</a:t>
            </a:r>
            <a:r>
              <a:rPr lang="en-US" sz="1000" b="0" baseline="30000" dirty="0">
                <a:solidFill>
                  <a:schemeClr val="tx1"/>
                </a:solidFill>
                <a:latin typeface="Arial" charset="0"/>
              </a:rPr>
              <a:t> TM</a:t>
            </a:r>
            <a:endParaRPr lang="en-US" sz="1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Unit 2 – Lesson 2.3 – Advanced Modeling Skills</a:t>
            </a:r>
          </a:p>
        </p:txBody>
      </p:sp>
    </p:spTree>
    <p:extLst>
      <p:ext uri="{BB962C8B-B14F-4D97-AF65-F5344CB8AC3E}">
        <p14:creationId xmlns:p14="http://schemas.microsoft.com/office/powerpoint/2010/main" val="227508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584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Red arrows represent normal vectors and point toward each </a:t>
            </a:r>
            <a:r>
              <a:rPr lang="en-US" dirty="0" smtClean="0"/>
              <a:t>other.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3415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Normal vectors will point in the same</a:t>
            </a:r>
            <a:r>
              <a:rPr lang="en-US" baseline="0" dirty="0" smtClean="0"/>
              <a:t> direction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275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Normal vectors parallel to each other equal 0° </a:t>
            </a:r>
            <a:r>
              <a:rPr lang="en-US" dirty="0" smtClean="0"/>
              <a:t>angle.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517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6577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16387" name="Rectangle 9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PLTW Gateway®</a:t>
            </a:r>
            <a:endParaRPr lang="en-US" baseline="30000" dirty="0" smtClean="0"/>
          </a:p>
          <a:p>
            <a:pPr eaLnBrk="1" hangingPunct="1"/>
            <a:r>
              <a:rPr lang="en-US" dirty="0" smtClean="0"/>
              <a:t>Unit 1 – Lesson 1.5 – Designing For Production</a:t>
            </a: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3621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Basic Assembly Constraints and Concepts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Project Lead The Way, Inc.</a:t>
            </a:r>
            <a:endParaRPr lang="en-US" sz="1000" b="0" baseline="300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Copyright 2007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3523D362-772A-4F02-BFB5-290D6397B929}" type="slidenum">
              <a:rPr lang="en-US" sz="1200" b="0">
                <a:solidFill>
                  <a:schemeClr val="tx1"/>
                </a:solidFill>
                <a:latin typeface="Arial" charset="0"/>
              </a:rPr>
              <a:pPr/>
              <a:t>9</a:t>
            </a:fld>
            <a:endParaRPr lang="en-US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679" name="Date Placeholder 6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Introduction to Engineering Design</a:t>
            </a:r>
            <a:r>
              <a:rPr lang="en-US" sz="1000" b="0" baseline="30000" dirty="0">
                <a:solidFill>
                  <a:schemeClr val="tx1"/>
                </a:solidFill>
                <a:latin typeface="Arial" charset="0"/>
              </a:rPr>
              <a:t> TM</a:t>
            </a:r>
            <a:endParaRPr lang="en-US" sz="1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Unit 2 – Lesson 2.3 – Advanced Modeling Skills</a:t>
            </a:r>
          </a:p>
        </p:txBody>
      </p:sp>
    </p:spTree>
    <p:extLst>
      <p:ext uri="{BB962C8B-B14F-4D97-AF65-F5344CB8AC3E}">
        <p14:creationId xmlns:p14="http://schemas.microsoft.com/office/powerpoint/2010/main" val="1694955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970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Basic Assembly Constraints and Concepts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Project Lead The Way, Inc.</a:t>
            </a:r>
            <a:endParaRPr lang="en-US" sz="1000" b="0" baseline="3000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Copyright 2007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fld id="{4B5D9C42-D006-4E01-8E1A-30E129E450E2}" type="slidenum">
              <a:rPr lang="en-US" sz="1200" b="0">
                <a:solidFill>
                  <a:schemeClr val="tx1"/>
                </a:solidFill>
                <a:latin typeface="Arial" charset="0"/>
              </a:rPr>
              <a:pPr/>
              <a:t>10</a:t>
            </a:fld>
            <a:endParaRPr lang="en-US" sz="1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703" name="Date Placeholder 6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1pPr>
            <a:lvl2pPr marL="742950" indent="-28575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2pPr>
            <a:lvl3pPr marL="11430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3pPr>
            <a:lvl4pPr marL="16002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4pPr>
            <a:lvl5pPr marL="2057400" indent="-228600"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003399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Introduction to Engineering Design</a:t>
            </a:r>
            <a:r>
              <a:rPr lang="en-US" sz="1000" b="0" baseline="30000" dirty="0">
                <a:solidFill>
                  <a:schemeClr val="tx1"/>
                </a:solidFill>
                <a:latin typeface="Arial" charset="0"/>
              </a:rPr>
              <a:t> TM</a:t>
            </a:r>
            <a:endParaRPr lang="en-US" sz="1000" b="0" dirty="0">
              <a:solidFill>
                <a:schemeClr val="tx1"/>
              </a:solidFill>
              <a:latin typeface="Arial" charset="0"/>
            </a:endParaRPr>
          </a:p>
          <a:p>
            <a:r>
              <a:rPr lang="en-US" sz="1000" b="0" dirty="0">
                <a:solidFill>
                  <a:schemeClr val="tx1"/>
                </a:solidFill>
                <a:latin typeface="Arial" charset="0"/>
              </a:rPr>
              <a:t>Unit 2 – Lesson 2.3 – Advanced Modeling Skills</a:t>
            </a:r>
          </a:p>
        </p:txBody>
      </p:sp>
    </p:spTree>
    <p:extLst>
      <p:ext uri="{BB962C8B-B14F-4D97-AF65-F5344CB8AC3E}">
        <p14:creationId xmlns:p14="http://schemas.microsoft.com/office/powerpoint/2010/main" val="3912160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4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11" Type="http://schemas.openxmlformats.org/officeDocument/2006/relationships/tags" Target="../tags/tag7.xml"/><Relationship Id="rId5" Type="http://schemas.openxmlformats.org/officeDocument/2006/relationships/slideLayout" Target="../slideLayouts/slideLayout6.xml"/><Relationship Id="rId10" Type="http://schemas.openxmlformats.org/officeDocument/2006/relationships/tags" Target="../tags/tag6.xml"/><Relationship Id="rId4" Type="http://schemas.openxmlformats.org/officeDocument/2006/relationships/slideLayout" Target="../slideLayouts/slideLayout5.xml"/><Relationship Id="rId9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  <p:custDataLst>
              <p:tags r:id="rId9"/>
            </p:custDataLst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  <p:custDataLst>
              <p:tags r:id="rId10"/>
            </p:custDataLst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  <p:custDataLst>
              <p:tags r:id="rId11"/>
            </p:custDataLst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7" r:id="rId4"/>
    <p:sldLayoutId id="2147483668" r:id="rId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2.tiff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15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18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image" Target="../media/image19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6.png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43.xml"/><Relationship Id="rId7" Type="http://schemas.openxmlformats.org/officeDocument/2006/relationships/image" Target="../media/image7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image" Target="../media/image10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12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1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image" Target="../media/image14.png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13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 Assembly Constraints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C:\Users\lsmith\Dropbox\2014-15 Curriculum Release\Notes\Logos\PLTW Logo Transparent.tif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2012 Project Lead The Way, Inc.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629400"/>
            <a:ext cx="22098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to Engineering Design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295401"/>
            <a:ext cx="8229600" cy="32004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the first </a:t>
            </a:r>
            <a:r>
              <a:rPr lang="en-US" dirty="0"/>
              <a:t>component is placed in the assembly, its origin is coincident and aligned with the assembly coordinate </a:t>
            </a:r>
            <a:r>
              <a:rPr lang="en-US" dirty="0" smtClean="0"/>
              <a:t>origin.</a:t>
            </a:r>
            <a:endParaRPr lang="en-US" dirty="0"/>
          </a:p>
          <a:p>
            <a:r>
              <a:rPr lang="en-US" dirty="0" smtClean="0"/>
              <a:t>Base component should be grounded to remove all degrees of freedom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Grounded </a:t>
            </a:r>
            <a:r>
              <a:rPr lang="en-US" dirty="0" smtClean="0"/>
              <a:t>Component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0"/>
            <a:ext cx="2133600" cy="200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768601" y="5300743"/>
            <a:ext cx="1188871" cy="533400"/>
          </a:xfrm>
          <a:prstGeom prst="line">
            <a:avLst/>
          </a:prstGeom>
          <a:noFill/>
          <a:ln w="57150">
            <a:solidFill>
              <a:srgbClr val="E6070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3513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Function </a:t>
            </a:r>
            <a:r>
              <a:rPr lang="en-US" dirty="0"/>
              <a:t>duplicates one or more </a:t>
            </a:r>
            <a:r>
              <a:rPr lang="en-US" dirty="0" smtClean="0"/>
              <a:t>components</a:t>
            </a:r>
          </a:p>
          <a:p>
            <a:r>
              <a:rPr lang="en-US" dirty="0" smtClean="0"/>
              <a:t>Arranges </a:t>
            </a:r>
            <a:r>
              <a:rPr lang="en-US" dirty="0"/>
              <a:t>the resulting occurrences in a circular or rectangular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Patterning </a:t>
            </a:r>
            <a:r>
              <a:rPr lang="en-US" dirty="0" smtClean="0"/>
              <a:t>Component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9527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86590"/>
            <a:ext cx="1504950" cy="153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2679869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Replace </a:t>
            </a:r>
            <a:r>
              <a:rPr lang="en-US" dirty="0" smtClean="0"/>
              <a:t>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Design process is often </a:t>
            </a:r>
            <a:r>
              <a:rPr lang="en-US" dirty="0" smtClean="0"/>
              <a:t>nonlinear</a:t>
            </a:r>
            <a:r>
              <a:rPr lang="en-US" dirty="0" smtClean="0"/>
              <a:t>, so one </a:t>
            </a:r>
            <a:r>
              <a:rPr lang="en-US" dirty="0"/>
              <a:t>or more components in an </a:t>
            </a:r>
            <a:r>
              <a:rPr lang="en-US" dirty="0" smtClean="0"/>
              <a:t>assembly may need replacement</a:t>
            </a:r>
            <a:endParaRPr lang="en-US" dirty="0"/>
          </a:p>
          <a:p>
            <a:r>
              <a:rPr lang="en-US" dirty="0" smtClean="0"/>
              <a:t>New </a:t>
            </a:r>
            <a:r>
              <a:rPr lang="en-US" dirty="0"/>
              <a:t>component </a:t>
            </a:r>
            <a:r>
              <a:rPr lang="en-US" dirty="0" smtClean="0"/>
              <a:t>placed </a:t>
            </a:r>
            <a:r>
              <a:rPr lang="en-US" dirty="0"/>
              <a:t>in the same location as the original component, but assembly constraints may be </a:t>
            </a:r>
            <a:r>
              <a:rPr lang="en-US" dirty="0" smtClean="0"/>
              <a:t>deleted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63912" y="4572000"/>
            <a:ext cx="179641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2743200" y="5562600"/>
            <a:ext cx="720711" cy="563563"/>
          </a:xfrm>
          <a:prstGeom prst="line">
            <a:avLst/>
          </a:prstGeom>
          <a:noFill/>
          <a:ln w="57150">
            <a:solidFill>
              <a:srgbClr val="E6070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01243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Double-click </a:t>
            </a:r>
            <a:r>
              <a:rPr lang="en-US" dirty="0"/>
              <a:t>on a </a:t>
            </a:r>
            <a:r>
              <a:rPr lang="en-US" dirty="0" smtClean="0"/>
              <a:t>component to exit </a:t>
            </a:r>
            <a:r>
              <a:rPr lang="en-US" dirty="0"/>
              <a:t>the assembly environment and enter </a:t>
            </a:r>
            <a:r>
              <a:rPr lang="en-US" dirty="0" smtClean="0"/>
              <a:t>part environment</a:t>
            </a:r>
          </a:p>
          <a:p>
            <a:r>
              <a:rPr lang="en-US" dirty="0" smtClean="0"/>
              <a:t>Other </a:t>
            </a:r>
            <a:r>
              <a:rPr lang="en-US" dirty="0"/>
              <a:t>components in the assembly will become </a:t>
            </a:r>
            <a:r>
              <a:rPr lang="en-US" dirty="0" smtClean="0"/>
              <a:t>translucent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smtClean="0"/>
              <a:t>finished </a:t>
            </a:r>
            <a:r>
              <a:rPr lang="en-US" dirty="0"/>
              <a:t>editing </a:t>
            </a:r>
            <a:r>
              <a:rPr lang="en-US" dirty="0" smtClean="0"/>
              <a:t>a part, save the part</a:t>
            </a:r>
          </a:p>
          <a:p>
            <a:r>
              <a:rPr lang="en-US" dirty="0"/>
              <a:t>E</a:t>
            </a:r>
            <a:r>
              <a:rPr lang="en-US" dirty="0" smtClean="0"/>
              <a:t>xit the part </a:t>
            </a:r>
            <a:r>
              <a:rPr lang="en-US" dirty="0"/>
              <a:t>environment </a:t>
            </a:r>
            <a:r>
              <a:rPr lang="en-US" dirty="0" smtClean="0"/>
              <a:t>and </a:t>
            </a:r>
            <a:r>
              <a:rPr lang="en-US" dirty="0"/>
              <a:t>return to the assembly </a:t>
            </a: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Editing </a:t>
            </a:r>
            <a:r>
              <a:rPr lang="en-US" dirty="0" smtClean="0"/>
              <a:t>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80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1774" y="533400"/>
            <a:ext cx="2654349" cy="586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Subassemblies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r>
              <a:rPr lang="en-US" dirty="0" smtClean="0"/>
              <a:t>Group </a:t>
            </a:r>
            <a:r>
              <a:rPr lang="en-US" dirty="0"/>
              <a:t>of components </a:t>
            </a:r>
            <a:r>
              <a:rPr lang="en-US" dirty="0" smtClean="0"/>
              <a:t>constrained </a:t>
            </a:r>
            <a:r>
              <a:rPr lang="en-US" dirty="0"/>
              <a:t>to act as one component in a larger </a:t>
            </a:r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Rectangle 2"/>
          <p:cNvSpPr/>
          <p:nvPr>
            <p:custDataLst>
              <p:tags r:id="rId3"/>
            </p:custDataLst>
          </p:nvPr>
        </p:nvSpPr>
        <p:spPr>
          <a:xfrm>
            <a:off x="5007901" y="2590800"/>
            <a:ext cx="2409626" cy="3505200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25253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67874" y="2419175"/>
            <a:ext cx="5337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dirty="0" smtClean="0"/>
              <a:t>Six </a:t>
            </a:r>
            <a:r>
              <a:rPr lang="en-US" sz="3600" dirty="0"/>
              <a:t>Degrees of Freedom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3262138"/>
            <a:ext cx="63245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Three </a:t>
            </a:r>
            <a:r>
              <a:rPr lang="en-US" sz="2400" dirty="0"/>
              <a:t>Rotational </a:t>
            </a:r>
            <a:r>
              <a:rPr lang="en-US" sz="2400" dirty="0" smtClean="0"/>
              <a:t>about X</a:t>
            </a:r>
            <a:r>
              <a:rPr lang="en-US" sz="2400" dirty="0"/>
              <a:t>, Y, </a:t>
            </a:r>
            <a:r>
              <a:rPr lang="en-US" sz="2400" dirty="0" smtClean="0"/>
              <a:t>and </a:t>
            </a:r>
            <a:r>
              <a:rPr lang="en-US" sz="2400" dirty="0"/>
              <a:t>Z axes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Three </a:t>
            </a:r>
            <a:r>
              <a:rPr lang="en-US" sz="2400" dirty="0"/>
              <a:t>Translational </a:t>
            </a:r>
            <a:r>
              <a:rPr lang="en-US" sz="2400" dirty="0" smtClean="0"/>
              <a:t>along </a:t>
            </a:r>
            <a:r>
              <a:rPr lang="en-US" sz="2400" dirty="0"/>
              <a:t>X, Y, </a:t>
            </a:r>
            <a:r>
              <a:rPr lang="en-US" sz="2400" dirty="0" smtClean="0"/>
              <a:t>and Z axes</a:t>
            </a:r>
            <a:endParaRPr lang="en-US" sz="2400" dirty="0"/>
          </a:p>
        </p:txBody>
      </p:sp>
      <p:sp>
        <p:nvSpPr>
          <p:cNvPr id="410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58850" y="1368044"/>
            <a:ext cx="8185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400" dirty="0"/>
              <a:t> Define how parts relate to each other</a:t>
            </a:r>
          </a:p>
          <a:p>
            <a:pPr eaLnBrk="1" hangingPunct="1">
              <a:buFontTx/>
              <a:buChar char="•"/>
            </a:pPr>
            <a:r>
              <a:rPr lang="en-US" sz="2400" dirty="0"/>
              <a:t> Restrict the movement between parts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2895600"/>
            <a:ext cx="2610074" cy="3711199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457200" y="274638"/>
            <a:ext cx="8229600" cy="891793"/>
          </a:xfrm>
        </p:spPr>
        <p:txBody>
          <a:bodyPr/>
          <a:lstStyle/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3" name="TextBox 2"/>
          <p:cNvSpPr txBox="1"/>
          <p:nvPr>
            <p:custDataLst>
              <p:tags r:id="rId5"/>
            </p:custDataLst>
          </p:nvPr>
        </p:nvSpPr>
        <p:spPr>
          <a:xfrm>
            <a:off x="3295233" y="4472804"/>
            <a:ext cx="53160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/>
              <a:t>Degrees of freedom </a:t>
            </a:r>
            <a:r>
              <a:rPr lang="en-US" sz="2400" dirty="0" smtClean="0"/>
              <a:t>are systematically removed</a:t>
            </a:r>
            <a:r>
              <a:rPr lang="en-US" sz="2400" dirty="0"/>
              <a:t> </a:t>
            </a:r>
            <a:r>
              <a:rPr lang="en-US" sz="2400" dirty="0" smtClean="0"/>
              <a:t>in an assembly until each component is constrained to allow the desired behavior.</a:t>
            </a:r>
          </a:p>
        </p:txBody>
      </p:sp>
    </p:spTree>
    <p:extLst>
      <p:ext uri="{BB962C8B-B14F-4D97-AF65-F5344CB8AC3E}">
        <p14:creationId xmlns:p14="http://schemas.microsoft.com/office/powerpoint/2010/main" val="8891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1464245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/>
              <a:t>Four </a:t>
            </a:r>
            <a:r>
              <a:rPr lang="en-US" sz="2400" b="1" dirty="0"/>
              <a:t>Basic Constraints</a:t>
            </a:r>
          </a:p>
        </p:txBody>
      </p:sp>
      <p:pic>
        <p:nvPicPr>
          <p:cNvPr id="5124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0191" y="2289104"/>
            <a:ext cx="4146550" cy="2787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60390" y="5276850"/>
            <a:ext cx="60630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Mate/Flush      </a:t>
            </a:r>
            <a:r>
              <a:rPr lang="en-US" dirty="0"/>
              <a:t>Angle      </a:t>
            </a:r>
            <a:r>
              <a:rPr lang="en-US" dirty="0" smtClean="0"/>
              <a:t>     </a:t>
            </a:r>
            <a:r>
              <a:rPr lang="en-US" dirty="0"/>
              <a:t>Tangent             Insert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483379" y="3559175"/>
            <a:ext cx="385127" cy="17176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269100" y="3559175"/>
            <a:ext cx="211229" cy="1771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608735" y="3559175"/>
            <a:ext cx="1322569" cy="177323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3974495" y="3559175"/>
            <a:ext cx="2434772" cy="17732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891793"/>
          </a:xfrm>
        </p:spPr>
        <p:txBody>
          <a:bodyPr/>
          <a:lstStyle/>
          <a:p>
            <a:pPr eaLnBrk="1" hangingPunct="1"/>
            <a:r>
              <a:rPr lang="en-US" dirty="0" smtClean="0"/>
              <a:t>Basic Assembly Constraints</a:t>
            </a:r>
          </a:p>
        </p:txBody>
      </p:sp>
    </p:spTree>
    <p:extLst>
      <p:ext uri="{BB962C8B-B14F-4D97-AF65-F5344CB8AC3E}">
        <p14:creationId xmlns:p14="http://schemas.microsoft.com/office/powerpoint/2010/main" val="42143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891793"/>
          </a:xfrm>
        </p:spPr>
        <p:txBody>
          <a:bodyPr/>
          <a:lstStyle/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59980" y="1239558"/>
            <a:ext cx="4110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/>
              <a:t>Mate</a:t>
            </a:r>
          </a:p>
        </p:txBody>
      </p:sp>
      <p:sp>
        <p:nvSpPr>
          <p:cNvPr id="614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59980" y="1907063"/>
            <a:ext cx="6974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Constrains </a:t>
            </a:r>
            <a:r>
              <a:rPr lang="en-US" sz="2400" dirty="0" smtClean="0"/>
              <a:t>two </a:t>
            </a:r>
            <a:r>
              <a:rPr lang="en-US" sz="2400" dirty="0"/>
              <a:t>faces, edges, points, or </a:t>
            </a:r>
            <a:r>
              <a:rPr lang="en-US" sz="2400" dirty="0" smtClean="0"/>
              <a:t>axes </a:t>
            </a:r>
            <a:r>
              <a:rPr lang="en-US" sz="2400" dirty="0"/>
              <a:t>together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80" y="3177895"/>
            <a:ext cx="2784294" cy="303819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490" y="3232159"/>
            <a:ext cx="2250243" cy="2942218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cxnSp>
        <p:nvCxnSpPr>
          <p:cNvPr id="18" name="Straight Arrow Connector 17"/>
          <p:cNvCxnSpPr>
            <a:stCxn id="16" idx="3"/>
            <a:endCxn id="17" idx="1"/>
          </p:cNvCxnSpPr>
          <p:nvPr/>
        </p:nvCxnSpPr>
        <p:spPr>
          <a:xfrm>
            <a:off x="4244274" y="4696992"/>
            <a:ext cx="999216" cy="627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08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891793"/>
          </a:xfrm>
        </p:spPr>
        <p:txBody>
          <a:bodyPr/>
          <a:lstStyle/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59980" y="1239558"/>
            <a:ext cx="4110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/>
              <a:t>Flush</a:t>
            </a:r>
          </a:p>
        </p:txBody>
      </p:sp>
      <p:sp>
        <p:nvSpPr>
          <p:cNvPr id="614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59980" y="1907063"/>
            <a:ext cx="69744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Constrains </a:t>
            </a:r>
            <a:r>
              <a:rPr lang="en-US" sz="2400" dirty="0" smtClean="0"/>
              <a:t>two </a:t>
            </a:r>
            <a:r>
              <a:rPr lang="en-US" sz="2400" dirty="0"/>
              <a:t>faces, edges, points, or work features </a:t>
            </a:r>
            <a:r>
              <a:rPr lang="en-US" sz="2400" dirty="0" smtClean="0"/>
              <a:t>together with geometry </a:t>
            </a:r>
            <a:r>
              <a:rPr lang="en-US" sz="2400" dirty="0" smtClean="0"/>
              <a:t>side by side</a:t>
            </a:r>
            <a:endParaRPr lang="en-US" sz="2400" dirty="0"/>
          </a:p>
        </p:txBody>
      </p:sp>
      <p:sp>
        <p:nvSpPr>
          <p:cNvPr id="615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62550" y="3844877"/>
            <a:ext cx="327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58" y="3327728"/>
            <a:ext cx="3206386" cy="259596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479" y="3558910"/>
            <a:ext cx="3746909" cy="21336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cxnSp>
        <p:nvCxnSpPr>
          <p:cNvPr id="5" name="Straight Arrow Connector 4"/>
          <p:cNvCxnSpPr>
            <a:stCxn id="2" idx="3"/>
            <a:endCxn id="3" idx="1"/>
          </p:cNvCxnSpPr>
          <p:nvPr/>
        </p:nvCxnSpPr>
        <p:spPr>
          <a:xfrm>
            <a:off x="4003144" y="4625710"/>
            <a:ext cx="68433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7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891793"/>
          </a:xfrm>
        </p:spPr>
        <p:txBody>
          <a:bodyPr/>
          <a:lstStyle/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59980" y="1239558"/>
            <a:ext cx="4110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/>
              <a:t>Angle</a:t>
            </a:r>
          </a:p>
        </p:txBody>
      </p:sp>
      <p:sp>
        <p:nvSpPr>
          <p:cNvPr id="614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59980" y="1907063"/>
            <a:ext cx="56549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Constrains </a:t>
            </a:r>
            <a:r>
              <a:rPr lang="en-US" sz="2400" dirty="0" smtClean="0"/>
              <a:t>two faces </a:t>
            </a:r>
            <a:r>
              <a:rPr lang="en-US" sz="2400" dirty="0"/>
              <a:t>or edges at an angle to one another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531" y="2943498"/>
            <a:ext cx="2300486" cy="323520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831" y="2943338"/>
            <a:ext cx="2624165" cy="322901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cxnSp>
        <p:nvCxnSpPr>
          <p:cNvPr id="11" name="Straight Arrow Connector 10"/>
          <p:cNvCxnSpPr>
            <a:stCxn id="9" idx="3"/>
            <a:endCxn id="10" idx="1"/>
          </p:cNvCxnSpPr>
          <p:nvPr/>
        </p:nvCxnSpPr>
        <p:spPr>
          <a:xfrm flipV="1">
            <a:off x="3675017" y="4557843"/>
            <a:ext cx="1424814" cy="32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891793"/>
          </a:xfrm>
        </p:spPr>
        <p:txBody>
          <a:bodyPr/>
          <a:lstStyle/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59980" y="1239558"/>
            <a:ext cx="4110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/>
              <a:t>Tangent</a:t>
            </a:r>
          </a:p>
        </p:txBody>
      </p:sp>
      <p:sp>
        <p:nvSpPr>
          <p:cNvPr id="614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59980" y="1907063"/>
            <a:ext cx="56549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Constrains a curved surface to a plane or another curved surface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44" y="3273725"/>
            <a:ext cx="3607256" cy="244127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921" y="3273725"/>
            <a:ext cx="2865397" cy="2441275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cxnSp>
        <p:nvCxnSpPr>
          <p:cNvPr id="11" name="Straight Arrow Connector 10"/>
          <p:cNvCxnSpPr>
            <a:stCxn id="9" idx="3"/>
            <a:endCxn id="10" idx="1"/>
          </p:cNvCxnSpPr>
          <p:nvPr/>
        </p:nvCxnSpPr>
        <p:spPr>
          <a:xfrm>
            <a:off x="4648200" y="4494363"/>
            <a:ext cx="62972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71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891793"/>
          </a:xfrm>
        </p:spPr>
        <p:txBody>
          <a:bodyPr/>
          <a:lstStyle/>
          <a:p>
            <a:pPr eaLnBrk="1" hangingPunct="1"/>
            <a:r>
              <a:rPr lang="en-US" dirty="0" smtClean="0"/>
              <a:t>Basic Assembly Constraints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59980" y="1239558"/>
            <a:ext cx="4110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/>
              <a:t>Insert</a:t>
            </a:r>
          </a:p>
        </p:txBody>
      </p:sp>
      <p:sp>
        <p:nvSpPr>
          <p:cNvPr id="614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59980" y="1907063"/>
            <a:ext cx="5654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Constrains a cylinder flush into a hole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73" y="2966564"/>
            <a:ext cx="3034197" cy="3059766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01" y="2966564"/>
            <a:ext cx="3405388" cy="3059766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cxnSp>
        <p:nvCxnSpPr>
          <p:cNvPr id="11" name="Straight Arrow Connector 10"/>
          <p:cNvCxnSpPr>
            <a:stCxn id="9" idx="3"/>
            <a:endCxn id="10" idx="1"/>
          </p:cNvCxnSpPr>
          <p:nvPr/>
        </p:nvCxnSpPr>
        <p:spPr>
          <a:xfrm>
            <a:off x="3774570" y="4496447"/>
            <a:ext cx="12656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1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Base </a:t>
            </a:r>
            <a:r>
              <a:rPr lang="en-US" dirty="0" smtClean="0"/>
              <a:t>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component placed in an assembly should be a fundamental part or </a:t>
            </a:r>
            <a:r>
              <a:rPr lang="en-US" dirty="0" smtClean="0"/>
              <a:t>subassembly</a:t>
            </a:r>
          </a:p>
          <a:p>
            <a:pPr lvl="1"/>
            <a:r>
              <a:rPr lang="en-US" dirty="0" smtClean="0"/>
              <a:t>E.g., a </a:t>
            </a:r>
            <a:r>
              <a:rPr lang="en-US" dirty="0"/>
              <a:t>frame or base plate, on which the </a:t>
            </a:r>
            <a:r>
              <a:rPr lang="en-US" dirty="0" smtClean="0"/>
              <a:t>remainder </a:t>
            </a:r>
            <a:r>
              <a:rPr lang="en-US" dirty="0"/>
              <a:t>of the assembly is </a:t>
            </a:r>
            <a:r>
              <a:rPr lang="en-US" dirty="0" smtClean="0"/>
              <a:t>attached 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component in an assembly file sets </a:t>
            </a:r>
            <a:r>
              <a:rPr lang="en-US" dirty="0" smtClean="0"/>
              <a:t>orientation </a:t>
            </a:r>
            <a:r>
              <a:rPr lang="en-US" dirty="0"/>
              <a:t>of </a:t>
            </a:r>
            <a:r>
              <a:rPr lang="en-US" dirty="0" smtClean="0"/>
              <a:t>subsequent </a:t>
            </a:r>
            <a:r>
              <a:rPr lang="en-US" dirty="0"/>
              <a:t>parts and </a:t>
            </a:r>
            <a:r>
              <a:rPr lang="en-US" dirty="0" smtClean="0"/>
              <a:t>subassemblies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466732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&quot;/&gt;&lt;property id=&quot;20307&quot; value=&quot;256&quot;/&gt;&lt;/object&gt;&lt;object type=&quot;3&quot; unique_id=&quot;12365&quot;&gt;&lt;property id=&quot;20148&quot; value=&quot;5&quot;/&gt;&lt;property id=&quot;20300&quot; value=&quot;Slide 2 - &amp;quot;Assembly Constraints&amp;quot;&quot;/&gt;&lt;property id=&quot;20307&quot; value=&quot;265&quot;/&gt;&lt;/object&gt;&lt;object type=&quot;3&quot; unique_id=&quot;12366&quot;&gt;&lt;property id=&quot;20148&quot; value=&quot;5&quot;/&gt;&lt;property id=&quot;20300&quot; value=&quot;Slide 3 - &amp;quot;Degrees of Freedom&amp;quot;&quot;/&gt;&lt;property id=&quot;20307&quot; value=&quot;279&quot;/&gt;&lt;/object&gt;&lt;object type=&quot;3&quot; unique_id=&quot;12367&quot;&gt;&lt;property id=&quot;20148&quot; value=&quot;5&quot;/&gt;&lt;property id=&quot;20300&quot; value=&quot;Slide 4 - &amp;quot;Mate Constraint&amp;quot;&quot;/&gt;&lt;property id=&quot;20307&quot; value=&quot;280&quot;/&gt;&lt;/object&gt;&lt;object type=&quot;3&quot; unique_id=&quot;12368&quot;&gt;&lt;property id=&quot;20148&quot; value=&quot;5&quot;/&gt;&lt;property id=&quot;20300&quot; value=&quot;Slide 5 - &amp;quot;Flush Constraint&amp;quot;&quot;/&gt;&lt;property id=&quot;20307&quot; value=&quot;281&quot;/&gt;&lt;/object&gt;&lt;object type=&quot;3&quot; unique_id=&quot;12369&quot;&gt;&lt;property id=&quot;20148&quot; value=&quot;5&quot;/&gt;&lt;property id=&quot;20300&quot; value=&quot;Slide 6 - &amp;quot;Angle Constraint&amp;quot;&quot;/&gt;&lt;property id=&quot;20307&quot; value=&quot;282&quot;/&gt;&lt;/object&gt;&lt;object type=&quot;3&quot; unique_id=&quot;12370&quot;&gt;&lt;property id=&quot;20148&quot; value=&quot;5&quot;/&gt;&lt;property id=&quot;20300&quot; value=&quot;Slide 7 - &amp;quot;Insert Constraint&amp;quot;&quot;/&gt;&lt;property id=&quot;20307&quot; value=&quot;283&quot;/&gt;&lt;/object&gt;&lt;object type=&quot;3&quot; unique_id=&quot;12371&quot;&gt;&lt;property id=&quot;20148&quot; value=&quot;5&quot;/&gt;&lt;property id=&quot;20300&quot; value=&quot;Slide 8 - &amp;quot;Tangent Constraint&amp;quot;&quot;/&gt;&lt;property id=&quot;20307&quot; value=&quot;284&quot;/&gt;&lt;/object&gt;&lt;object type=&quot;3&quot; unique_id=&quot;12372&quot;&gt;&lt;property id=&quot;20148&quot; value=&quot;5&quot;/&gt;&lt;property id=&quot;20300&quot; value=&quot;Slide 9 - &amp;quot;Base Component&amp;quot;&quot;/&gt;&lt;property id=&quot;20307&quot; value=&quot;273&quot;/&gt;&lt;/object&gt;&lt;object type=&quot;3&quot; unique_id=&quot;12373&quot;&gt;&lt;property id=&quot;20148&quot; value=&quot;5&quot;/&gt;&lt;property id=&quot;20300&quot; value=&quot;Slide 10 - &amp;quot;Grounded Component&amp;quot;&quot;/&gt;&lt;property id=&quot;20307&quot; value=&quot;274&quot;/&gt;&lt;/object&gt;&lt;object type=&quot;3&quot; unique_id=&quot;12374&quot;&gt;&lt;property id=&quot;20148&quot; value=&quot;5&quot;/&gt;&lt;property id=&quot;20300&quot; value=&quot;Slide 11 - &amp;quot;Patterning Component&amp;quot;&quot;/&gt;&lt;property id=&quot;20307&quot; value=&quot;275&quot;/&gt;&lt;/object&gt;&lt;object type=&quot;3&quot; unique_id=&quot;12375&quot;&gt;&lt;property id=&quot;20148&quot; value=&quot;5&quot;/&gt;&lt;property id=&quot;20300&quot; value=&quot;Slide 12 - &amp;quot;Replace Component&amp;quot;&quot;/&gt;&lt;property id=&quot;20307&quot; value=&quot;276&quot;/&gt;&lt;/object&gt;&lt;object type=&quot;3&quot; unique_id=&quot;12376&quot;&gt;&lt;property id=&quot;20148&quot; value=&quot;5&quot;/&gt;&lt;property id=&quot;20300&quot; value=&quot;Slide 13 - &amp;quot;Editing Components&amp;quot;&quot;/&gt;&lt;property id=&quot;20307&quot; value=&quot;277&quot;/&gt;&lt;/object&gt;&lt;object type=&quot;3&quot; unique_id=&quot;12377&quot;&gt;&lt;property id=&quot;20148&quot; value=&quot;5&quot;/&gt;&lt;property id=&quot;20300&quot; value=&quot;Slide 14 - &amp;quot;Subassemblies&amp;quot;&quot;/&gt;&lt;property id=&quot;20307&quot; value=&quot;278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1&quot;/&gt;&lt;lineCharCount val=&quot;12&quot;/&gt;&lt;lineCharCount val=&quot;13&quot;/&gt;&lt;lineCharCount val=&quot;12&quot;/&gt;&lt;lineCharCount val=&quot;13&quot;/&gt;&lt;lineCharCount val=&quot;11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21&quot;/&gt;&lt;lineCharCount val=&quot;12&quot;/&gt;&lt;lineCharCount val=&quot;13&quot;/&gt;&lt;lineCharCount val=&quot;12&quot;/&gt;&lt;lineCharCount val=&quot;13&quot;/&gt;&lt;lineCharCount val=&quot;11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PRESENTER_DUMMYTAG" val="&lt;DummyForForceWrite&gt;&lt;/DummyForForceWrite&gt;"/>
  <p:tag name="HTML_SHAPEINFO" val="&lt;ThreeDShapeInfo&gt;&lt;uuid val=&quot;{0C403B44-A126-4708-94B6-3C1D733DECEB}&quot;/&gt;&lt;isInvalidForFieldText val=&quot;0&quot;/&gt;&lt;Image&gt;&lt;filename val=&quot;C:\Users\marnold\AppData\Local\Temp\CP1282073642253Session\CPTrustFolder1282073642253\PPTImport1282073684981\data\asimages\{0C403B44-A126-4708-94B6-3C1D733DECEB}_1.png&quot;/&gt;&lt;left val=&quot;143&quot;/&gt;&lt;top val=&quot;447&quot;/&gt;&lt;width val=&quot;673&quot;/&gt;&lt;height val=&quot;97&quot;/&gt;&lt;hasText val=&quot;1&quot;/&gt;&lt;/Image&gt;&lt;/ThreeDShape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DUMMYTAG" val="&lt;DummyForForceWrite&gt;&lt;/DummyForForceWrite&gt;"/>
  <p:tag name="HTML_SHAPEINFO" val="&lt;ThreeDShapeInfo&gt;&lt;uuid val=&quot;{DC96CDE9-1B94-4F8E-A764-671E1C85A7AA}&quot;/&gt;&lt;isInvalidForFieldText val=&quot;0&quot;/&gt;&lt;Image&gt;&lt;filename val=&quot;C:\Users\marnold\AppData\Local\Temp\CP1282073642253Session\CPTrustFolder1282073642253\PPTImport1282073684981\data\asimages\{DC96CDE9-1B94-4F8E-A764-671E1C85A7AA}_1.png&quot;/&gt;&lt;left val=&quot;719&quot;/&gt;&lt;top val=&quot;695&quot;/&gt;&lt;width val=&quot;233&quot;/&gt;&lt;height val=&quot;25&quot;/&gt;&lt;hasText val=&quot;1&quot;/&gt;&lt;/Image&gt;&lt;/ThreeDShape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4&quot;/&gt;&lt;/TableIndex&gt;&lt;/ShapeTextInfo&gt;"/>
  <p:tag name="PRESENTER_DUMMYTAG" val="&lt;DummyForForceWrite&gt;&lt;/DummyForForceWrite&gt;"/>
  <p:tag name="HTML_SHAPEINFO" val="&lt;ThreeDShapeInfo&gt;&lt;uuid val=&quot;{1E15CC61-E37B-4F8F-A810-760D5312BC1A}&quot;/&gt;&lt;isInvalidForFieldText val=&quot;0&quot;/&gt;&lt;Image&gt;&lt;filename val=&quot;C:\Users\marnold\AppData\Local\Temp\CP1282073642253Session\CPTrustFolder1282073642253\PPTImport1282073684981\data\asimages\{1E15CC61-E37B-4F8F-A810-760D5312BC1A}_1.png&quot;/&gt;&lt;left val=&quot;0&quot;/&gt;&lt;top val=&quot;695&quot;/&gt;&lt;width val=&quot;233&quot;/&gt;&lt;height val=&quot;25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  <p:tag name="HTML_SHAPEINFO" val="&lt;ThreeDShapeInfo&gt;&lt;uuid val=&quot;{A66E138B-A0BF-4C08-AC50-619CF08B5F5F}&quot;/&gt;&lt;isInvalidForFieldText val=&quot;0&quot;/&gt;&lt;Image&gt;&lt;filename val=&quot;C:\Users\marnold\AppData\Local\Temp\CP1282073642253Session\CPTrustFolder1282073642253\PPTImport1282073684981\data\asimages\{A66E138B-A0BF-4C08-AC50-619CF08B5F5F}_2.png&quot;/&gt;&lt;left val=&quot;291&quot;/&gt;&lt;top val=&quot;243&quot;/&gt;&lt;width val=&quot;539&quot;/&gt;&lt;height val=&quot;102&quot;/&gt;&lt;hasText val=&quot;1&quot;/&gt;&lt;/Image&gt;&lt;/ThreeDShape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7&quot;/&gt;&lt;lineCharCount val=&quot;39&quot;/&gt;&lt;/TableIndex&gt;&lt;/ShapeTextInfo&gt;"/>
  <p:tag name="HTML_SHAPEINFO" val="&lt;ThreeDShapeInfo&gt;&lt;uuid val=&quot;{6C6D1C32-5A6A-4D41-B6C4-B6A71C5B975A}&quot;/&gt;&lt;isInvalidForFieldText val=&quot;0&quot;/&gt;&lt;Image&gt;&lt;filename val=&quot;C:\Users\marnold\AppData\Local\Temp\CP1282073642253Session\CPTrustFolder1282073642253\PPTImport1282073684981\data\asimages\{6C6D1C32-5A6A-4D41-B6C4-B6A71C5B975A}_2.png&quot;/&gt;&lt;left val=&quot;302&quot;/&gt;&lt;top val=&quot;337&quot;/&gt;&lt;width val=&quot;621&quot;/&gt;&lt;height val=&quot;126&quot;/&gt;&lt;hasText val=&quot;1&quot;/&gt;&lt;/Image&gt;&lt;/ThreeDShape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9&quot;/&gt;&lt;lineCharCount val=&quot;36&quot;/&gt;&lt;/TableIndex&gt;&lt;/ShapeTextInfo&gt;"/>
  <p:tag name="HTML_SHAPEINFO" val="&lt;ThreeDShapeInfo&gt;&lt;uuid val=&quot;{24C0D875-FB4C-48D4-8525-F33030CCCC66}&quot;/&gt;&lt;isInvalidForFieldText val=&quot;0&quot;/&gt;&lt;Image&gt;&lt;filename val=&quot;C:\Users\marnold\AppData\Local\Temp\CP1282073642253Session\CPTrustFolder1282073642253\PPTImport1282073684981\data\asimages\{24C0D875-FB4C-48D4-8525-F33030CCCC66}_2.png&quot;/&gt;&lt;left val=&quot;91&quot;/&gt;&lt;top val=&quot;138&quot;/&gt;&lt;width val=&quot;868&quot;/&gt;&lt;height val=&quot;106&quot;/&gt;&lt;hasText val=&quot;1&quot;/&gt;&lt;/Image&gt;&lt;/ThreeDShape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HTML_SHAPEINFO" val="&lt;ThreeDShapeInfo&gt;&lt;uuid val=&quot;{588AA662-FD7C-402C-9132-0985AE220F6B}&quot;/&gt;&lt;isInvalidForFieldText val=&quot;0&quot;/&gt;&lt;Image&gt;&lt;filename val=&quot;C:\Users\marnold\AppData\Local\Temp\CP1282073642253Session\CPTrustFolder1282073642253\PPTImport1282073684981\data\asimages\{588AA662-FD7C-402C-9132-0985AE220F6B}_2.png&quot;/&gt;&lt;left val=&quot;28&quot;/&gt;&lt;top val=&quot;28&quot;/&gt;&lt;width val=&quot;884&quot;/&gt;&lt;height val=&quot;106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23&quot;/&gt;&lt;lineCharCount val=&quot;29&quot;/&gt;&lt;lineCharCount val=&quot;33&quot;/&gt;&lt;lineCharCount val=&quot;33&quot;/&gt;&lt;lineCharCount val=&quot;9&quot;/&gt;&lt;/TableIndex&gt;&lt;/ShapeTextInfo&gt;"/>
  <p:tag name="HTML_SHAPEINFO" val="&lt;ThreeDShapeInfo&gt;&lt;uuid val=&quot;{51D4CB4D-24A1-46A0-9E02-B4B6611013E7}&quot;/&gt;&lt;isInvalidForFieldText val=&quot;0&quot;/&gt;&lt;Image&gt;&lt;filename val=&quot;C:\Users\marnold\AppData\Local\Temp\CP1282073642253Session\CPTrustFolder1282073642253\PPTImport1282073684981\data\asimages\{51D4CB4D-24A1-46A0-9E02-B4B6611013E7}_2.png&quot;/&gt;&lt;left val=&quot;356&quot;/&gt;&lt;top val=&quot;472&quot;/&gt;&lt;width val=&quot;568&quot;/&gt;&lt;height val=&quot;222&quot;/&gt;&lt;hasText val=&quot;1&quot;/&gt;&lt;/Image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9&quot;/&gt;&lt;/TableIndex&gt;&lt;/ShapeTextInfo&gt;"/>
  <p:tag name="HTML_SHAPEINFO" val="&lt;ThreeDShapeInfo&gt;&lt;uuid val=&quot;{3E816F9F-5078-43B3-8FB4-3120A7DD2564}&quot;/&gt;&lt;isInvalidForFieldText val=&quot;0&quot;/&gt;&lt;Image&gt;&lt;filename val=&quot;C:\Users\marnold\AppData\Local\Temp\CP1282073642253Session\CPTrustFolder1282073642253\PPTImport1282073684981\data\asimages\{3E816F9F-5078-43B3-8FB4-3120A7DD2564}_3.png&quot;/&gt;&lt;left val=&quot;298&quot;/&gt;&lt;top val=&quot;148&quot;/&gt;&lt;width val=&quot;352&quot;/&gt;&lt;height val=&quot;68&quot;/&gt;&lt;hasText val=&quot;1&quot;/&gt;&lt;/Image&gt;&lt;/ThreeDShape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8&quot;/&gt;&lt;/TableIndex&gt;&lt;/ShapeTextInfo&gt;"/>
  <p:tag name="HTML_SHAPEINFO" val="&lt;ThreeDShapeInfo&gt;&lt;uuid val=&quot;{E2CED5EF-E27A-466C-B5A9-C7B4E3FBFF8C}&quot;/&gt;&lt;isInvalidForFieldText val=&quot;0&quot;/&gt;&lt;Image&gt;&lt;filename val=&quot;C:\Users\marnold\AppData\Local\Temp\CP1282073642253Session\CPTrustFolder1282073642253\PPTImport1282073684981\data\asimages\{E2CED5EF-E27A-466C-B5A9-C7B4E3FBFF8C}_3.png&quot;/&gt;&lt;left val=&quot;168&quot;/&gt;&lt;top val=&quot;550&quot;/&gt;&lt;width val=&quot;642&quot;/&gt;&lt;height val=&quot;52&quot;/&gt;&lt;hasText val=&quot;1&quot;/&gt;&lt;/Image&gt;&lt;/ThreeDShape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HTML_SHAPEINFO" val="&lt;ThreeDShapeInfo&gt;&lt;uuid val=&quot;{EABCFA44-3530-42C9-8184-B3F4DB98AF12}&quot;/&gt;&lt;isInvalidForFieldText val=&quot;0&quot;/&gt;&lt;Image&gt;&lt;filename val=&quot;C:\Users\marnold\AppData\Local\Temp\CP1282073642253Session\CPTrustFolder1282073642253\PPTImport1282073684981\data\asimages\{EABCFA44-3530-42C9-8184-B3F4DB98AF12}_3.png&quot;/&gt;&lt;left val=&quot;28&quot;/&gt;&lt;top val=&quot;28&quot;/&gt;&lt;width val=&quot;884&quot;/&gt;&lt;height val=&quot;106&quot;/&gt;&lt;hasText val=&quot;1&quot;/&gt;&lt;/Image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HTML_SHAPEINFO" val="&lt;ThreeDShapeInfo&gt;&lt;uuid val=&quot;{63C730EE-7355-4C24-B32F-F774C942C17A}&quot;/&gt;&lt;isInvalidForFieldText val=&quot;0&quot;/&gt;&lt;Image&gt;&lt;filename val=&quot;C:\Users\marnold\AppData\Local\Temp\CP1282073642253Session\CPTrustFolder1282073642253\PPTImport1282073684981\data\asimages\{63C730EE-7355-4C24-B32F-F774C942C17A}_4.png&quot;/&gt;&lt;left val=&quot;28&quot;/&gt;&lt;top val=&quot;28&quot;/&gt;&lt;width val=&quot;884&quot;/&gt;&lt;height val=&quot;106&quot;/&gt;&lt;hasText val=&quot;1&quot;/&gt;&lt;/Image&gt;&lt;/ThreeDShape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  <p:tag name="HTML_SHAPEINFO" val="&lt;ThreeDShapeInfo&gt;&lt;uuid val=&quot;{EEBD8DD9-2321-49A2-8E07-D7BB17D19B03}&quot;/&gt;&lt;isInvalidForFieldText val=&quot;0&quot;/&gt;&lt;Image&gt;&lt;filename val=&quot;C:\Users\marnold\AppData\Local\Temp\CP1282073642253Session\CPTrustFolder1282073642253\PPTImport1282073684981\data\asimages\{EEBD8DD9-2321-49A2-8E07-D7BB17D19B03}_4.png&quot;/&gt;&lt;left val=&quot;130&quot;/&gt;&lt;top val=&quot;118&quot;/&gt;&lt;width val=&quot;455&quot;/&gt;&lt;height val=&quot;113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43&quot;/&gt;&lt;lineCharCount val=&quot;8&quot;/&gt;&lt;/TableIndex&gt;&lt;/ShapeTextInfo&gt;"/>
  <p:tag name="HTML_SHAPEINFO" val="&lt;ThreeDShapeInfo&gt;&lt;uuid val=&quot;{EA39E058-CC8A-41D9-9914-1F3C985EF60F}&quot;/&gt;&lt;isInvalidForFieldText val=&quot;0&quot;/&gt;&lt;Image&gt;&lt;filename val=&quot;C:\Users\marnold\AppData\Local\Temp\CP1282073642253Session\CPTrustFolder1282073642253\PPTImport1282073684981\data\asimages\{EA39E058-CC8A-41D9-9914-1F3C985EF60F}_4.png&quot;/&gt;&lt;left val=&quot;143&quot;/&gt;&lt;top val=&quot;194&quot;/&gt;&lt;width val=&quot;743&quot;/&gt;&lt;height val=&quot;106&quot;/&gt;&lt;hasText val=&quot;1&quot;/&gt;&lt;/Image&gt;&lt;/ThreeDShape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HTML_SHAPEINFO" val="&lt;ThreeDShapeInfo&gt;&lt;uuid val=&quot;{7D330DE9-38C2-4AD4-804C-C922E59C050A}&quot;/&gt;&lt;isInvalidForFieldText val=&quot;0&quot;/&gt;&lt;Image&gt;&lt;filename val=&quot;C:\Users\marnold\AppData\Local\Temp\CP1282073642253Session\CPTrustFolder1282073642253\PPTImport1282073684981\data\asimages\{7D330DE9-38C2-4AD4-804C-C922E59C050A}_5.png&quot;/&gt;&lt;left val=&quot;28&quot;/&gt;&lt;top val=&quot;28&quot;/&gt;&lt;width val=&quot;884&quot;/&gt;&lt;height val=&quot;106&quot;/&gt;&lt;hasText val=&quot;1&quot;/&gt;&lt;/Image&gt;&lt;/ThreeDShape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  <p:tag name="HTML_SHAPEINFO" val="&lt;ThreeDShapeInfo&gt;&lt;uuid val=&quot;{35F047EA-828E-47A7-A7B7-7435F72CD85D}&quot;/&gt;&lt;isInvalidForFieldText val=&quot;0&quot;/&gt;&lt;Image&gt;&lt;filename val=&quot;C:\Users\marnold\AppData\Local\Temp\CP1282073642253Session\CPTrustFolder1282073642253\PPTImport1282073684981\data\asimages\{35F047EA-828E-47A7-A7B7-7435F72CD85D}_5.png&quot;/&gt;&lt;left val=&quot;130&quot;/&gt;&lt;top val=&quot;118&quot;/&gt;&lt;width val=&quot;455&quot;/&gt;&lt;height val=&quot;113&quot;/&gt;&lt;hasText val=&quot;1&quot;/&gt;&lt;/Image&gt;&lt;/ThreeDShape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43&quot;/&gt;&lt;lineCharCount val=&quot;44&quot;/&gt;&lt;/TableIndex&gt;&lt;/ShapeTextInfo&gt;"/>
  <p:tag name="HTML_SHAPEINFO" val="&lt;ThreeDShapeInfo&gt;&lt;uuid val=&quot;{31E62BFA-9F79-4043-A113-A1B78B49935D}&quot;/&gt;&lt;isInvalidForFieldText val=&quot;0&quot;/&gt;&lt;Image&gt;&lt;filename val=&quot;C:\Users\marnold\AppData\Local\Temp\CP1282073642253Session\CPTrustFolder1282073642253\PPTImport1282073684981\data\asimages\{31E62BFA-9F79-4043-A113-A1B78B49935D}_5.png&quot;/&gt;&lt;left val=&quot;143&quot;/&gt;&lt;top val=&quot;194&quot;/&gt;&lt;width val=&quot;743&quot;/&gt;&lt;height val=&quot;106&quot;/&gt;&lt;hasText val=&quot;1&quot;/&gt;&lt;/Image&gt;&lt;/ThreeDShape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HTML_SHAPEINFO" val="&lt;ThreeDShapeInfo&gt;&lt;uuid val=&quot;{69710130-E912-45A7-8C5C-A84881885C63}&quot;/&gt;&lt;isInvalidForFieldText val=&quot;0&quot;/&gt;&lt;Image&gt;&lt;filename val=&quot;C:\Users\marnold\AppData\Local\Temp\CP1282073642253Session\CPTrustFolder1282073642253\PPTImport1282073684981\data\asimages\{69710130-E912-45A7-8C5C-A84881885C63}_6.png&quot;/&gt;&lt;left val=&quot;28&quot;/&gt;&lt;top val=&quot;28&quot;/&gt;&lt;width val=&quot;884&quot;/&gt;&lt;height val=&quot;106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5&quot;/&gt;&lt;/TableIndex&gt;&lt;/ShapeTextInfo&gt;"/>
  <p:tag name="HTML_SHAPEINFO" val="&lt;ThreeDShapeInfo&gt;&lt;uuid val=&quot;{60D3717A-E309-4B17-9337-86B16DA78CA6}&quot;/&gt;&lt;isInvalidForFieldText val=&quot;0&quot;/&gt;&lt;Image&gt;&lt;filename val=&quot;C:\Users\marnold\AppData\Local\Temp\CP1282073642253Session\CPTrustFolder1282073642253\PPTImport1282073684981\data\asimages\{60D3717A-E309-4B17-9337-86B16DA78CA6}_6.png&quot;/&gt;&lt;left val=&quot;130&quot;/&gt;&lt;top val=&quot;118&quot;/&gt;&lt;width val=&quot;455&quot;/&gt;&lt;height val=&quot;113&quot;/&gt;&lt;hasText val=&quot;1&quot;/&gt;&lt;/Image&gt;&lt;/ThreeDShape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40&quot;/&gt;&lt;lineCharCount val=&quot;14&quot;/&gt;&lt;/TableIndex&gt;&lt;/ShapeTextInfo&gt;"/>
  <p:tag name="HTML_SHAPEINFO" val="&lt;ThreeDShapeInfo&gt;&lt;uuid val=&quot;{27139E40-D75E-438B-B50C-90ABDFA1722C}&quot;/&gt;&lt;isInvalidForFieldText val=&quot;0&quot;/&gt;&lt;Image&gt;&lt;filename val=&quot;C:\Users\marnold\AppData\Local\Temp\CP1282073642253Session\CPTrustFolder1282073642253\PPTImport1282073684981\data\asimages\{27139E40-D75E-438B-B50C-90ABDFA1722C}_6.png&quot;/&gt;&lt;left val=&quot;143&quot;/&gt;&lt;top val=&quot;194&quot;/&gt;&lt;width val=&quot;614&quot;/&gt;&lt;height val=&quot;106&quot;/&gt;&lt;hasText val=&quot;1&quot;/&gt;&lt;/Image&gt;&lt;/ThreeDShape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HTML_SHAPEINFO" val="&lt;ThreeDShapeInfo&gt;&lt;uuid val=&quot;{5A578D22-D6D0-4121-B337-9C1311BB23ED}&quot;/&gt;&lt;isInvalidForFieldText val=&quot;0&quot;/&gt;&lt;Image&gt;&lt;filename val=&quot;C:\Users\marnold\AppData\Local\Temp\CP1282073642253Session\CPTrustFolder1282073642253\PPTImport1282073684981\data\asimages\{5A578D22-D6D0-4121-B337-9C1311BB23ED}_7.png&quot;/&gt;&lt;left val=&quot;28&quot;/&gt;&lt;top val=&quot;28&quot;/&gt;&lt;width val=&quot;884&quot;/&gt;&lt;height val=&quot;106&quot;/&gt;&lt;hasText val=&quot;1&quot;/&gt;&lt;/Image&gt;&lt;/ThreeDShape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7&quot;/&gt;&lt;/TableIndex&gt;&lt;/ShapeTextInfo&gt;"/>
  <p:tag name="HTML_SHAPEINFO" val="&lt;ThreeDShapeInfo&gt;&lt;uuid val=&quot;{CF0B42B2-7D63-4939-B8D8-C52F577147A7}&quot;/&gt;&lt;isInvalidForFieldText val=&quot;0&quot;/&gt;&lt;Image&gt;&lt;filename val=&quot;C:\Users\marnold\AppData\Local\Temp\CP1282073642253Session\CPTrustFolder1282073642253\PPTImport1282073684981\data\asimages\{CF0B42B2-7D63-4939-B8D8-C52F577147A7}_7.png&quot;/&gt;&lt;left val=&quot;130&quot;/&gt;&lt;top val=&quot;118&quot;/&gt;&lt;width val=&quot;455&quot;/&gt;&lt;height val=&quot;113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9&quot;/&gt;&lt;lineCharCount val=&quot;25&quot;/&gt;&lt;/TableIndex&gt;&lt;/ShapeTextInfo&gt;"/>
  <p:tag name="HTML_SHAPEINFO" val="&lt;ThreeDShapeInfo&gt;&lt;uuid val=&quot;{47334512-8413-4C06-A4D7-78ECF9477701}&quot;/&gt;&lt;isInvalidForFieldText val=&quot;0&quot;/&gt;&lt;Image&gt;&lt;filename val=&quot;C:\Users\marnold\AppData\Local\Temp\CP1282073642253Session\CPTrustFolder1282073642253\PPTImport1282073684981\data\asimages\{47334512-8413-4C06-A4D7-78ECF9477701}_7.png&quot;/&gt;&lt;left val=&quot;143&quot;/&gt;&lt;top val=&quot;194&quot;/&gt;&lt;width val=&quot;604&quot;/&gt;&lt;height val=&quot;106&quot;/&gt;&lt;hasText val=&quot;1&quot;/&gt;&lt;/Image&gt;&lt;/ThreeDShape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  <p:tag name="HTML_SHAPEINFO" val="&lt;ThreeDShapeInfo&gt;&lt;uuid val=&quot;{D8918777-A45F-4C90-A265-0FAE655126E2}&quot;/&gt;&lt;isInvalidForFieldText val=&quot;0&quot;/&gt;&lt;Image&gt;&lt;filename val=&quot;C:\Users\marnold\AppData\Local\Temp\CP1282073642253Session\CPTrustFolder1282073642253\PPTImport1282073684981\data\asimages\{D8918777-A45F-4C90-A265-0FAE655126E2}_8.png&quot;/&gt;&lt;left val=&quot;28&quot;/&gt;&lt;top val=&quot;28&quot;/&gt;&lt;width val=&quot;884&quot;/&gt;&lt;height val=&quot;106&quot;/&gt;&lt;hasText val=&quot;1&quot;/&gt;&lt;/Image&gt;&lt;/ThreeDShape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&quot;/&gt;&lt;/TableIndex&gt;&lt;/ShapeTextInfo&gt;"/>
  <p:tag name="HTML_SHAPEINFO" val="&lt;ThreeDShapeInfo&gt;&lt;uuid val=&quot;{C63770D3-90AD-470A-960F-AF6FCBE0BDF5}&quot;/&gt;&lt;isInvalidForFieldText val=&quot;0&quot;/&gt;&lt;Image&gt;&lt;filename val=&quot;C:\Users\marnold\AppData\Local\Temp\CP1282073642253Session\CPTrustFolder1282073642253\PPTImport1282073684981\data\asimages\{C63770D3-90AD-470A-960F-AF6FCBE0BDF5}_8.png&quot;/&gt;&lt;left val=&quot;130&quot;/&gt;&lt;top val=&quot;118&quot;/&gt;&lt;width val=&quot;455&quot;/&gt;&lt;height val=&quot;113&quot;/&gt;&lt;hasText val=&quot;1&quot;/&gt;&lt;/Image&gt;&lt;/ThreeDShape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9&quot;/&gt;&lt;/TableIndex&gt;&lt;/ShapeTextInfo&gt;"/>
  <p:tag name="HTML_SHAPEINFO" val="&lt;ThreeDShapeInfo&gt;&lt;uuid val=&quot;{3C279293-644B-49E4-8D3D-C87D21E6503D}&quot;/&gt;&lt;isInvalidForFieldText val=&quot;0&quot;/&gt;&lt;Image&gt;&lt;filename val=&quot;C:\Users\marnold\AppData\Local\Temp\CP1282073642253Session\CPTrustFolder1282073642253\PPTImport1282073684981\data\asimages\{3C279293-644B-49E4-8D3D-C87D21E6503D}_8.png&quot;/&gt;&lt;left val=&quot;143&quot;/&gt;&lt;top val=&quot;194&quot;/&gt;&lt;width val=&quot;604&quot;/&gt;&lt;height val=&quot;68&quot;/&gt;&lt;hasText val=&quot;1&quot;/&gt;&lt;/Image&gt;&lt;/ThreeDShape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4&quot;/&gt;&lt;/TableIndex&gt;&lt;/ShapeTextInfo&gt;"/>
  <p:tag name="HTML_SHAPEINFO" val="&lt;ThreeDShapeInfo&gt;&lt;uuid val=&quot;{BD1F7744-E4B7-4DC7-A9E2-44730C29F1AA}&quot;/&gt;&lt;isInvalidForFieldText val=&quot;0&quot;/&gt;&lt;Image&gt;&lt;filename val=&quot;C:\Users\marnold\AppData\Local\Temp\CP1282073642253Session\CPTrustFolder1282073642253\PPTImport1282073684981\data\asimages\{BD1F7744-E4B7-4DC7-A9E2-44730C29F1AA}_9.png&quot;/&gt;&lt;left val=&quot;28&quot;/&gt;&lt;top val=&quot;22&quot;/&gt;&lt;width val=&quot;884&quot;/&gt;&lt;height val=&quot;102&quot;/&gt;&lt;hasText val=&quot;1&quot;/&gt;&lt;/Image&gt;&lt;/ThreeDShape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38&quot;/&gt;&lt;lineCharCount val=&quot;32&quot;/&gt;&lt;lineCharCount val=&quot;12&quot;/&gt;&lt;lineCharCount val=&quot;42&quot;/&gt;&lt;lineCharCount val=&quot;39&quot;/&gt;&lt;lineCharCount val=&quot;41&quot;/&gt;&lt;lineCharCount val=&quot;36&quot;/&gt;&lt;lineCharCount val=&quot;13&quot;/&gt;&lt;/TableIndex&gt;&lt;/ShapeTextInfo&gt;"/>
  <p:tag name="HTML_SHAPEINFO" val="&lt;ThreeDShapeInfo&gt;&lt;uuid val=&quot;{EDE714D1-2C1A-407E-B8F7-7D3500C7AF85}&quot;/&gt;&lt;isInvalidForFieldText val=&quot;0&quot;/&gt;&lt;Image&gt;&lt;filename val=&quot;C:\Users\marnold\AppData\Local\Temp\CP1282073642253Session\CPTrustFolder1282073642253\PPTImport1282073684981\data\asimages\{EDE714D1-2C1A-407E-B8F7-7D3500C7AF85}_9.png&quot;/&gt;&lt;left val=&quot;32&quot;/&gt;&lt;top val=&quot;127&quot;/&gt;&lt;width val=&quot;879&quot;/&gt;&lt;height val=&quot;516&quot;/&gt;&lt;hasText val=&quot;1&quot;/&gt;&lt;/Image&gt;&lt;/ThreeDShape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42&quot;/&gt;&lt;lineCharCount val=&quot;39&quot;/&gt;&lt;lineCharCount val=&quot;37&quot;/&gt;&lt;lineCharCount val=&quot;7&quot;/&gt;&lt;lineCharCount val=&quot;37&quot;/&gt;&lt;lineCharCount val=&quot;29&quot;/&gt;&lt;/TableIndex&gt;&lt;/ShapeTextInfo&gt;"/>
  <p:tag name="HTML_SHAPEINFO" val="&lt;ThreeDShapeInfo&gt;&lt;uuid val=&quot;{56924DE2-8FC2-4F16-B529-7CC5E95DFF12}&quot;/&gt;&lt;isInvalidForFieldText val=&quot;0&quot;/&gt;&lt;Image&gt;&lt;filename val=&quot;C:\Users\marnold\AppData\Local\Temp\CP1282073642253Session\CPTrustFolder1282073642253\PPTImport1282073684981\data\asimages\{56924DE2-8FC2-4F16-B529-7CC5E95DFF12}_10.png&quot;/&gt;&lt;left val=&quot;32&quot;/&gt;&lt;top val=&quot;127&quot;/&gt;&lt;width val=&quot;880&quot;/&gt;&lt;height val=&quot;357&quot;/&gt;&lt;hasText val=&quot;1&quot;/&gt;&lt;/Image&gt;&lt;/ThreeDShape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8&quot;/&gt;&lt;/TableIndex&gt;&lt;/ShapeTextInfo&gt;"/>
  <p:tag name="HTML_SHAPEINFO" val="&lt;ThreeDShapeInfo&gt;&lt;uuid val=&quot;{64252C0B-2EA9-4B17-A39A-DC8EE80A0248}&quot;/&gt;&lt;isInvalidForFieldText val=&quot;0&quot;/&gt;&lt;Image&gt;&lt;filename val=&quot;C:\Users\marnold\AppData\Local\Temp\CP1282073642253Session\CPTrustFolder1282073642253\PPTImport1282073684981\data\asimages\{64252C0B-2EA9-4B17-A39A-DC8EE80A0248}_10.png&quot;/&gt;&lt;left val=&quot;28&quot;/&gt;&lt;top val=&quot;22&quot;/&gt;&lt;width val=&quot;884&quot;/&gt;&lt;height val=&quot;102&quot;/&gt;&lt;hasText val=&quot;1&quot;/&gt;&lt;/Image&gt;&lt;/ThreeDShape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4&quot;/&gt;&lt;lineCharCount val=&quot;32&quot;/&gt;&lt;lineCharCount val=&quot;11&quot;/&gt;&lt;lineCharCount val=&quot;40&quot;/&gt;&lt;lineCharCount val=&quot;31&quot;/&gt;&lt;/TableIndex&gt;&lt;/ShapeTextInfo&gt;"/>
  <p:tag name="HTML_SHAPEINFO" val="&lt;ThreeDShapeInfo&gt;&lt;uuid val=&quot;{FA5FA2D0-F433-41BA-AE00-FFE67273B41C}&quot;/&gt;&lt;isInvalidForFieldText val=&quot;0&quot;/&gt;&lt;Image&gt;&lt;filename val=&quot;C:\Users\marnold\AppData\Local\Temp\CP1282073642253Session\CPTrustFolder1282073642253\PPTImport1282073684981\data\asimages\{FA5FA2D0-F433-41BA-AE00-FFE67273B41C}_11.png&quot;/&gt;&lt;left val=&quot;32&quot;/&gt;&lt;top val=&quot;127&quot;/&gt;&lt;width val=&quot;879&quot;/&gt;&lt;height val=&quot;516&quot;/&gt;&lt;hasText val=&quot;1&quot;/&gt;&lt;/Image&gt;&lt;/ThreeDShape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0&quot;/&gt;&lt;/TableIndex&gt;&lt;/ShapeTextInfo&gt;"/>
  <p:tag name="HTML_SHAPEINFO" val="&lt;ThreeDShapeInfo&gt;&lt;uuid val=&quot;{8B2EDCFC-6D5F-4C50-8B53-21169BEC70EA}&quot;/&gt;&lt;isInvalidForFieldText val=&quot;0&quot;/&gt;&lt;Image&gt;&lt;filename val=&quot;C:\Users\marnold\AppData\Local\Temp\CP1282073642253Session\CPTrustFolder1282073642253\PPTImport1282073684981\data\asimages\{8B2EDCFC-6D5F-4C50-8B53-21169BEC70EA}_11.png&quot;/&gt;&lt;left val=&quot;28&quot;/&gt;&lt;top val=&quot;22&quot;/&gt;&lt;width val=&quot;884&quot;/&gt;&lt;height val=&quot;102&quot;/&gt;&lt;hasText val=&quot;1&quot;/&gt;&lt;/Image&gt;&lt;/ThreeDShape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7&quot;/&gt;&lt;/TableIndex&gt;&lt;/ShapeTextInfo&gt;"/>
  <p:tag name="HTML_SHAPEINFO" val="&lt;ThreeDShapeInfo&gt;&lt;uuid val=&quot;{17ED8322-B6C0-4293-8AB4-7581E22CD242}&quot;/&gt;&lt;isInvalidForFieldText val=&quot;0&quot;/&gt;&lt;Image&gt;&lt;filename val=&quot;C:\Users\marnold\AppData\Local\Temp\CP1282073642253Session\CPTrustFolder1282073642253\PPTImport1282073684981\data\asimages\{17ED8322-B6C0-4293-8AB4-7581E22CD242}_12.png&quot;/&gt;&lt;left val=&quot;28&quot;/&gt;&lt;top val=&quot;22&quot;/&gt;&lt;width val=&quot;884&quot;/&gt;&lt;height val=&quot;102&quot;/&gt;&lt;hasText val=&quot;1&quot;/&gt;&lt;/Image&gt;&lt;/ThreeDShape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43&quot;/&gt;&lt;lineCharCount val=&quot;38&quot;/&gt;&lt;lineCharCount val=&quot;17&quot;/&gt;&lt;lineCharCount val=&quot;33&quot;/&gt;&lt;lineCharCount val=&quot;40&quot;/&gt;&lt;lineCharCount val=&quot;35&quot;/&gt;&lt;/TableIndex&gt;&lt;/ShapeTextInfo&gt;"/>
  <p:tag name="HTML_SHAPEINFO" val="&lt;ThreeDShapeInfo&gt;&lt;uuid val=&quot;{48CA2293-BFAF-4B47-B3D5-6466E13E3627}&quot;/&gt;&lt;isInvalidForFieldText val=&quot;0&quot;/&gt;&lt;Image&gt;&lt;filename val=&quot;C:\Users\marnold\AppData\Local\Temp\CP1282073642253Session\CPTrustFolder1282073642253\PPTImport1282073684981\data\asimages\{48CA2293-BFAF-4B47-B3D5-6466E13E3627}_12.png&quot;/&gt;&lt;left val=&quot;32&quot;/&gt;&lt;top val=&quot;127&quot;/&gt;&lt;width val=&quot;892&quot;/&gt;&lt;height val=&quot;516&quot;/&gt;&lt;hasText val=&quot;1&quot;/&gt;&lt;/Image&gt;&lt;/ThreeDShapeInfo&gt;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8&quot;/&gt;&lt;lineCharCount val=&quot;40&quot;/&gt;&lt;lineCharCount val=&quot;36&quot;/&gt;&lt;lineCharCount val=&quot;12&quot;/&gt;&lt;lineCharCount val=&quot;38&quot;/&gt;&lt;lineCharCount val=&quot;19&quot;/&gt;&lt;lineCharCount val=&quot;44&quot;/&gt;&lt;lineCharCount val=&quot;44&quot;/&gt;&lt;lineCharCount val=&quot;20&quot;/&gt;&lt;/TableIndex&gt;&lt;/ShapeTextInfo&gt;"/>
  <p:tag name="HTML_SHAPEINFO" val="&lt;ThreeDShapeInfo&gt;&lt;uuid val=&quot;{54BC905D-BCF8-40D6-8526-66C66AE7D389}&quot;/&gt;&lt;isInvalidForFieldText val=&quot;0&quot;/&gt;&lt;Image&gt;&lt;filename val=&quot;C:\Users\marnold\AppData\Local\Temp\CP1282073642253Session\CPTrustFolder1282073642253\PPTImport1282073684981\data\asimages\{54BC905D-BCF8-40D6-8526-66C66AE7D389}_13.png&quot;/&gt;&lt;left val=&quot;32&quot;/&gt;&lt;top val=&quot;127&quot;/&gt;&lt;width val=&quot;896&quot;/&gt;&lt;height val=&quot;516&quot;/&gt;&lt;hasText val=&quot;1&quot;/&gt;&lt;/Image&gt;&lt;/ThreeDShape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8&quot;/&gt;&lt;/TableIndex&gt;&lt;/ShapeTextInfo&gt;"/>
  <p:tag name="HTML_SHAPEINFO" val="&lt;ThreeDShapeInfo&gt;&lt;uuid val=&quot;{064D0AD9-61D4-4518-94E1-3339E68BF385}&quot;/&gt;&lt;isInvalidForFieldText val=&quot;0&quot;/&gt;&lt;Image&gt;&lt;filename val=&quot;C:\Users\marnold\AppData\Local\Temp\CP1282073642253Session\CPTrustFolder1282073642253\PPTImport1282073684981\data\asimages\{064D0AD9-61D4-4518-94E1-3339E68BF385}_13.png&quot;/&gt;&lt;left val=&quot;28&quot;/&gt;&lt;top val=&quot;22&quot;/&gt;&lt;width val=&quot;884&quot;/&gt;&lt;height val=&quot;102&quot;/&gt;&lt;hasText val=&quot;1&quot;/&gt;&lt;/Image&gt;&lt;/ThreeDShape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3&quot;/&gt;&lt;/TableIndex&gt;&lt;/ShapeTextInfo&gt;"/>
  <p:tag name="HTML_SHAPEINFO" val="&lt;ThreeDShapeInfo&gt;&lt;uuid val=&quot;{97616E6D-3EB9-402B-B844-E42EC0583A8B}&quot;/&gt;&lt;isInvalidForFieldText val=&quot;0&quot;/&gt;&lt;Image&gt;&lt;filename val=&quot;C:\Users\marnold\AppData\Local\Temp\CP1282073642253Session\CPTrustFolder1282073642253\PPTImport1282073684981\data\asimages\{97616E6D-3EB9-402B-B844-E42EC0583A8B}_14.png&quot;/&gt;&lt;left val=&quot;28&quot;/&gt;&lt;top val=&quot;22&quot;/&gt;&lt;width val=&quot;884&quot;/&gt;&lt;height val=&quot;102&quot;/&gt;&lt;hasText val=&quot;1&quot;/&gt;&lt;/Image&gt;&lt;/ThreeDShapeInfo&gt;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6&quot;/&gt;&lt;lineCharCount val=&quot;9&quot;/&gt;&lt;lineCharCount val=&quot;11&quot;/&gt;&lt;lineCharCount val=&quot;19&quot;/&gt;&lt;lineCharCount val=&quot;17&quot;/&gt;&lt;lineCharCount val=&quot;12&quot;/&gt;&lt;lineCharCount val=&quot;8&quot;/&gt;&lt;/TableIndex&gt;&lt;/ShapeTextInfo&gt;"/>
  <p:tag name="HTML_SHAPEINFO" val="&lt;ThreeDShapeInfo&gt;&lt;uuid val=&quot;{0419A930-B37D-422A-96DA-EA0C3D28F485}&quot;/&gt;&lt;isInvalidForFieldText val=&quot;0&quot;/&gt;&lt;Image&gt;&lt;filename val=&quot;C:\Users\marnold\AppData\Local\Temp\CP1282073642253Session\CPTrustFolder1282073642253\PPTImport1282073684981\data\asimages\{0419A930-B37D-422A-96DA-EA0C3D28F485}_14.png&quot;/&gt;&lt;left val=&quot;32&quot;/&gt;&lt;top val=&quot;127&quot;/&gt;&lt;width val=&quot;449&quot;/&gt;&lt;height val=&quot;516&quot;/&gt;&lt;hasText val=&quot;1&quot;/&gt;&lt;/Image&gt;&lt;/ThreeDShape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840</TotalTime>
  <Words>666</Words>
  <Application>Microsoft Office PowerPoint</Application>
  <PresentationFormat>On-screen Show (4:3)</PresentationFormat>
  <Paragraphs>108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PowerPointTemplateAE_2009_1217_NEW NEW Template</vt:lpstr>
      <vt:lpstr>1_Custom Design</vt:lpstr>
      <vt:lpstr>PowerPoint Presentation</vt:lpstr>
      <vt:lpstr>Basic Assembly Constraints</vt:lpstr>
      <vt:lpstr>Basic Assembly Constraints</vt:lpstr>
      <vt:lpstr>Basic Assembly Constraints</vt:lpstr>
      <vt:lpstr>Basic Assembly Constraints</vt:lpstr>
      <vt:lpstr>Basic Assembly Constraints</vt:lpstr>
      <vt:lpstr>Basic Assembly Constraints</vt:lpstr>
      <vt:lpstr>Basic Assembly Constraints</vt:lpstr>
      <vt:lpstr>Base Component</vt:lpstr>
      <vt:lpstr>Grounded Component</vt:lpstr>
      <vt:lpstr>Patterning Component</vt:lpstr>
      <vt:lpstr>Replace Component</vt:lpstr>
      <vt:lpstr>Editing Components</vt:lpstr>
      <vt:lpstr>Subassemblies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U4 Assembly Constraints</dc:title>
  <dc:subject>IED - Lesson x.y - Lesson title</dc:subject>
  <dc:creator>IED Curriculum Team</dc:creator>
  <cp:lastModifiedBy>Adaobi Obi Tulton</cp:lastModifiedBy>
  <cp:revision>53</cp:revision>
  <dcterms:created xsi:type="dcterms:W3CDTF">2010-01-04T14:07:12Z</dcterms:created>
  <dcterms:modified xsi:type="dcterms:W3CDTF">2015-07-04T02:59:41Z</dcterms:modified>
</cp:coreProperties>
</file>